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30E182-0308-4D65-B4D7-92404CEA6C77}">
  <a:tblStyle styleId="{5430E182-0308-4D65-B4D7-92404CEA6C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c07de2c7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c07de2c7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c07de2c7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c07de2c7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c07de2c7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c07de2c7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c07de2c7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c07de2c7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c07de2c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c07de2c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25500" y="4772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Analysis of California Postsecondary Preparation 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Caleb Thomas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aims to identify the best- and worst-performing California school districts on the ACT and SAT for 2019.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insights gleaned from this project will enable the California Department of Education to not only </a:t>
            </a:r>
            <a:r>
              <a:rPr lang="en"/>
              <a:t>identify possible reasons for the disparities in performance,  but also </a:t>
            </a:r>
            <a:r>
              <a:rPr lang="en"/>
              <a:t>direct resources to the districts in need.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825" y="579225"/>
            <a:ext cx="2731175" cy="21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025" y="2894475"/>
            <a:ext cx="2830515" cy="208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Correlations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analysis found no significant correlations between any of the data and performance on the SAT or ACT, except for median household income.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relationship isn’t great, but it is the strongest link in the dataset.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600" y="51650"/>
            <a:ext cx="2585251" cy="27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450" y="2264476"/>
            <a:ext cx="2549250" cy="27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District Rankings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These are the worst-performing school districts in California for postsecondary preparation</a:t>
            </a:r>
            <a:endParaRPr/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3987500" y="55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{5430E182-0308-4D65-B4D7-92404CEA6C77}</a:tableStyleId>
              </a:tblPr>
              <a:tblGrid>
                <a:gridCol w="1952775"/>
                <a:gridCol w="837050"/>
                <a:gridCol w="884375"/>
                <a:gridCol w="789800"/>
              </a:tblGrid>
              <a:tr h="5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District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County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Median Household Income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Pct ACT Scores Above 21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Golden Plains Unified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Fresno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$45,201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0.00%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Reef-Sunset Unified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Kings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$47,341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3.57%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Tulelake Basin Joint Unified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Modoc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$38,560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6.67%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Google Shape;93;p16"/>
          <p:cNvGraphicFramePr/>
          <p:nvPr/>
        </p:nvGraphicFramePr>
        <p:xfrm>
          <a:off x="3987500" y="261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{5430E182-0308-4D65-B4D7-92404CEA6C77}</a:tableStyleId>
              </a:tblPr>
              <a:tblGrid>
                <a:gridCol w="1952775"/>
                <a:gridCol w="837050"/>
                <a:gridCol w="884375"/>
                <a:gridCol w="789800"/>
              </a:tblGrid>
              <a:tr h="5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District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County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Median Household Income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Pct SAT Scores Above Benchmark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Golden Plains Unified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Fresno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$45,201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0.00%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Williams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Unified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Colusa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$50,503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0.00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Firebaugh-Las Deltas Unified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Fresno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$45,201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5.95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District Rankings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the best-performing school districts in California for postsecondary preparation.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Worst Districts - $45,334.50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Best Districts - $72,869.83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~62% increase</a:t>
            </a:r>
            <a:endParaRPr/>
          </a:p>
        </p:txBody>
      </p:sp>
      <p:graphicFrame>
        <p:nvGraphicFramePr>
          <p:cNvPr id="100" name="Google Shape;100;p17"/>
          <p:cNvGraphicFramePr/>
          <p:nvPr/>
        </p:nvGraphicFramePr>
        <p:xfrm>
          <a:off x="3987500" y="28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{5430E182-0308-4D65-B4D7-92404CEA6C77}</a:tableStyleId>
              </a:tblPr>
              <a:tblGrid>
                <a:gridCol w="1952775"/>
                <a:gridCol w="837050"/>
                <a:gridCol w="884375"/>
                <a:gridCol w="789800"/>
              </a:tblGrid>
              <a:tr h="43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District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County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Median Household Income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Pct ACT Scores Above 21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Lakeside Union Elementary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San Diego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$63,996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10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0.00%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Los Gatos-Saratoga Joint Union High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Santa Clara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$93,854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96.17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%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Piedmont City Unified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Alameda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$73,775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96.06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%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" name="Google Shape;101;p17"/>
          <p:cNvGraphicFramePr/>
          <p:nvPr/>
        </p:nvGraphicFramePr>
        <p:xfrm>
          <a:off x="3987500" y="261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{5430E182-0308-4D65-B4D7-92404CEA6C77}</a:tableStyleId>
              </a:tblPr>
              <a:tblGrid>
                <a:gridCol w="1952775"/>
                <a:gridCol w="837050"/>
                <a:gridCol w="884375"/>
                <a:gridCol w="789800"/>
              </a:tblGrid>
              <a:tr h="5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District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County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Median Household Income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Pct SAT Scores Above Benchmark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La Canada Unified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Los Angeles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$55,870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91.76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%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San Marino Unified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Los Angeles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$55,870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91.67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%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Los Gatos-Saratoga Joint Union High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Santa Clara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$93,854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91.43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%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analysis has indicated that the only meaningful correlation with SAT/ACT success is median household income, a correlation of ~34%.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recommendation to close the gap in performance is to close the gap in education spending.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