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d00edcd0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6d00edcd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6d00edcd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6d00edcd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6d00edcd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6d00edcd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6d00edcd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6d00edcd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6d00edcd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6d00edcd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6d00edcd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6d00edcd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6d00edc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6d00edc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6d00edcd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6d00edcd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6d00edcd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6d00edcd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6d00edcd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6d00edcd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6d00edcd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6d00edcd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6d00edcd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6d00edcd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gif"/><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eb.stanford.edu/class/psych209/Readings/SuttonBartoIPRLBook2ndEd.pdf" TargetMode="External"/><Relationship Id="rId4" Type="http://schemas.openxmlformats.org/officeDocument/2006/relationships/hyperlink" Target="https://gsurma.medium.com/cartpole-introduction-to-reinforcement-learning-ed0eb5b58288" TargetMode="External"/><Relationship Id="rId5" Type="http://schemas.openxmlformats.org/officeDocument/2006/relationships/hyperlink" Target="https://en.wikipedia.org/wiki/Reinforcement_learning" TargetMode="External"/><Relationship Id="rId6" Type="http://schemas.openxmlformats.org/officeDocument/2006/relationships/hyperlink" Target="https://en.wikipedia.org/wiki/Markov_decision_process" TargetMode="External"/><Relationship Id="rId7" Type="http://schemas.openxmlformats.org/officeDocument/2006/relationships/hyperlink" Target="https://randomant.net/the-algorithm-behind-the-curtain-understanding-how-machines-learn-with-q-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Introduction to Reinforcement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Solving the Cart Pole Problem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1687075" y="386712"/>
            <a:ext cx="5769850" cy="437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372100" y="1279675"/>
            <a:ext cx="3876225" cy="2584150"/>
          </a:xfrm>
          <a:prstGeom prst="rect">
            <a:avLst/>
          </a:prstGeom>
          <a:noFill/>
          <a:ln>
            <a:noFill/>
          </a:ln>
        </p:spPr>
      </p:pic>
      <p:pic>
        <p:nvPicPr>
          <p:cNvPr id="197" name="Google Shape;197;p23"/>
          <p:cNvPicPr preferRelativeResize="0"/>
          <p:nvPr/>
        </p:nvPicPr>
        <p:blipFill>
          <a:blip r:embed="rId4">
            <a:alphaModFix/>
          </a:blip>
          <a:stretch>
            <a:fillRect/>
          </a:stretch>
        </p:blipFill>
        <p:spPr>
          <a:xfrm>
            <a:off x="4865125" y="1279683"/>
            <a:ext cx="3876225" cy="2584143"/>
          </a:xfrm>
          <a:prstGeom prst="rect">
            <a:avLst/>
          </a:prstGeom>
          <a:noFill/>
          <a:ln>
            <a:noFill/>
          </a:ln>
        </p:spPr>
      </p:pic>
      <p:sp>
        <p:nvSpPr>
          <p:cNvPr id="198" name="Google Shape;198;p23"/>
          <p:cNvSpPr txBox="1"/>
          <p:nvPr/>
        </p:nvSpPr>
        <p:spPr>
          <a:xfrm>
            <a:off x="372100" y="463800"/>
            <a:ext cx="276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Before</a:t>
            </a:r>
            <a:endParaRPr sz="2400">
              <a:solidFill>
                <a:schemeClr val="lt1"/>
              </a:solidFill>
              <a:latin typeface="Montserrat"/>
              <a:ea typeface="Montserrat"/>
              <a:cs typeface="Montserrat"/>
              <a:sym typeface="Montserrat"/>
            </a:endParaRPr>
          </a:p>
        </p:txBody>
      </p:sp>
      <p:sp>
        <p:nvSpPr>
          <p:cNvPr id="199" name="Google Shape;199;p23"/>
          <p:cNvSpPr txBox="1"/>
          <p:nvPr/>
        </p:nvSpPr>
        <p:spPr>
          <a:xfrm>
            <a:off x="4865125" y="4638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After</a:t>
            </a:r>
            <a:endParaRPr sz="24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idx="1" type="body"/>
          </p:nvPr>
        </p:nvSpPr>
        <p:spPr>
          <a:xfrm>
            <a:off x="1297500" y="1121550"/>
            <a:ext cx="3798900" cy="3267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Fanuc Robotics</a:t>
            </a:r>
            <a:endParaRPr/>
          </a:p>
          <a:p>
            <a:pPr indent="-311150" lvl="0" marL="457200" rtl="0" algn="l">
              <a:lnSpc>
                <a:spcPct val="200000"/>
              </a:lnSpc>
              <a:spcBef>
                <a:spcPts val="0"/>
              </a:spcBef>
              <a:spcAft>
                <a:spcPts val="0"/>
              </a:spcAft>
              <a:buSzPts val="1300"/>
              <a:buChar char="●"/>
            </a:pPr>
            <a:r>
              <a:rPr lang="en"/>
              <a:t>Tesla and other EV companies</a:t>
            </a:r>
            <a:endParaRPr/>
          </a:p>
          <a:p>
            <a:pPr indent="-311150" lvl="0" marL="457200" rtl="0" algn="l">
              <a:lnSpc>
                <a:spcPct val="200000"/>
              </a:lnSpc>
              <a:spcBef>
                <a:spcPts val="0"/>
              </a:spcBef>
              <a:spcAft>
                <a:spcPts val="0"/>
              </a:spcAft>
              <a:buSzPts val="1300"/>
              <a:buChar char="●"/>
            </a:pPr>
            <a:r>
              <a:rPr lang="en"/>
              <a:t>Google data center cooling</a:t>
            </a:r>
            <a:endParaRPr/>
          </a:p>
          <a:p>
            <a:pPr indent="-311150" lvl="0" marL="457200" rtl="0" algn="l">
              <a:lnSpc>
                <a:spcPct val="200000"/>
              </a:lnSpc>
              <a:spcBef>
                <a:spcPts val="0"/>
              </a:spcBef>
              <a:spcAft>
                <a:spcPts val="0"/>
              </a:spcAft>
              <a:buSzPts val="1300"/>
              <a:buChar char="●"/>
            </a:pPr>
            <a:r>
              <a:rPr lang="en"/>
              <a:t>Stock trading</a:t>
            </a:r>
            <a:endParaRPr/>
          </a:p>
          <a:p>
            <a:pPr indent="-311150" lvl="0" marL="457200" rtl="0" algn="l">
              <a:lnSpc>
                <a:spcPct val="200000"/>
              </a:lnSpc>
              <a:spcBef>
                <a:spcPts val="0"/>
              </a:spcBef>
              <a:spcAft>
                <a:spcPts val="0"/>
              </a:spcAft>
              <a:buSzPts val="1300"/>
              <a:buChar char="●"/>
            </a:pPr>
            <a:r>
              <a:rPr lang="en"/>
              <a:t>Supply chain logistics</a:t>
            </a:r>
            <a:endParaRPr/>
          </a:p>
          <a:p>
            <a:pPr indent="0" lvl="0" marL="0" rtl="0" algn="l">
              <a:spcBef>
                <a:spcPts val="1200"/>
              </a:spcBef>
              <a:spcAft>
                <a:spcPts val="1200"/>
              </a:spcAft>
              <a:buNone/>
            </a:pPr>
            <a:r>
              <a:t/>
            </a:r>
            <a:endParaRPr/>
          </a:p>
        </p:txBody>
      </p:sp>
      <p:sp>
        <p:nvSpPr>
          <p:cNvPr id="205" name="Google Shape;205;p24"/>
          <p:cNvSpPr txBox="1"/>
          <p:nvPr>
            <p:ph type="title"/>
          </p:nvPr>
        </p:nvSpPr>
        <p:spPr>
          <a:xfrm>
            <a:off x="1297500" y="393750"/>
            <a:ext cx="3798900" cy="7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Reinforcement Learning: An Introduction by Sutton and Barto</a:t>
            </a:r>
            <a:endParaRPr/>
          </a:p>
          <a:p>
            <a:pPr indent="-311150" lvl="0" marL="457200" rtl="0" algn="l">
              <a:spcBef>
                <a:spcPts val="0"/>
              </a:spcBef>
              <a:spcAft>
                <a:spcPts val="0"/>
              </a:spcAft>
              <a:buSzPts val="1300"/>
              <a:buChar char="●"/>
            </a:pPr>
            <a:r>
              <a:rPr lang="en" u="sng">
                <a:solidFill>
                  <a:schemeClr val="hlink"/>
                </a:solidFill>
                <a:hlinkClick r:id="rId4"/>
              </a:rPr>
              <a:t>Introduction to RL by Greg Surma</a:t>
            </a:r>
            <a:endParaRPr/>
          </a:p>
          <a:p>
            <a:pPr indent="-311150" lvl="0" marL="457200" rtl="0" algn="l">
              <a:spcBef>
                <a:spcPts val="0"/>
              </a:spcBef>
              <a:spcAft>
                <a:spcPts val="0"/>
              </a:spcAft>
              <a:buSzPts val="1300"/>
              <a:buChar char="●"/>
            </a:pPr>
            <a:r>
              <a:rPr lang="en"/>
              <a:t>Wikipedia:</a:t>
            </a:r>
            <a:endParaRPr/>
          </a:p>
          <a:p>
            <a:pPr indent="-298450" lvl="1" marL="914400" rtl="0" algn="l">
              <a:spcBef>
                <a:spcPts val="0"/>
              </a:spcBef>
              <a:spcAft>
                <a:spcPts val="0"/>
              </a:spcAft>
              <a:buSzPts val="1100"/>
              <a:buChar char="○"/>
            </a:pPr>
            <a:r>
              <a:rPr lang="en" u="sng">
                <a:solidFill>
                  <a:schemeClr val="hlink"/>
                </a:solidFill>
                <a:hlinkClick r:id="rId5"/>
              </a:rPr>
              <a:t>Reinforcement Learning</a:t>
            </a:r>
            <a:endParaRPr/>
          </a:p>
          <a:p>
            <a:pPr indent="-298450" lvl="1" marL="914400" rtl="0" algn="l">
              <a:spcBef>
                <a:spcPts val="0"/>
              </a:spcBef>
              <a:spcAft>
                <a:spcPts val="0"/>
              </a:spcAft>
              <a:buSzPts val="1100"/>
              <a:buChar char="○"/>
            </a:pPr>
            <a:r>
              <a:rPr lang="en" u="sng">
                <a:solidFill>
                  <a:schemeClr val="hlink"/>
                </a:solidFill>
                <a:hlinkClick r:id="rId6"/>
              </a:rPr>
              <a:t>Markov Decision Process</a:t>
            </a:r>
            <a:endParaRPr/>
          </a:p>
          <a:p>
            <a:pPr indent="-311150" lvl="0" marL="457200" rtl="0" algn="l">
              <a:spcBef>
                <a:spcPts val="0"/>
              </a:spcBef>
              <a:spcAft>
                <a:spcPts val="0"/>
              </a:spcAft>
              <a:buSzPts val="1300"/>
              <a:buChar char="●"/>
            </a:pPr>
            <a:r>
              <a:rPr lang="en" u="sng">
                <a:solidFill>
                  <a:schemeClr val="hlink"/>
                </a:solidFill>
                <a:hlinkClick r:id="rId7"/>
              </a:rPr>
              <a:t>Randomant.com on Q-Learning</a:t>
            </a:r>
            <a:endParaRPr/>
          </a:p>
        </p:txBody>
      </p:sp>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2" name="Google Shape;212;p2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What is Reinforcement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46" name="Google Shape;146;p15"/>
          <p:cNvPicPr preferRelativeResize="0"/>
          <p:nvPr/>
        </p:nvPicPr>
        <p:blipFill>
          <a:blip r:embed="rId3">
            <a:alphaModFix/>
          </a:blip>
          <a:stretch>
            <a:fillRect/>
          </a:stretch>
        </p:blipFill>
        <p:spPr>
          <a:xfrm>
            <a:off x="762000" y="781050"/>
            <a:ext cx="7620000" cy="358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3287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Markov Decision Process</a:t>
            </a:r>
            <a:endParaRPr/>
          </a:p>
        </p:txBody>
      </p:sp>
      <p:pic>
        <p:nvPicPr>
          <p:cNvPr id="152" name="Google Shape;152;p16"/>
          <p:cNvPicPr preferRelativeResize="0"/>
          <p:nvPr/>
        </p:nvPicPr>
        <p:blipFill>
          <a:blip r:embed="rId3">
            <a:alphaModFix/>
          </a:blip>
          <a:stretch>
            <a:fillRect/>
          </a:stretch>
        </p:blipFill>
        <p:spPr>
          <a:xfrm>
            <a:off x="68585" y="1061724"/>
            <a:ext cx="9006830" cy="302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Bellman Equation</a:t>
            </a:r>
            <a:endParaRPr/>
          </a:p>
        </p:txBody>
      </p:sp>
      <p:pic>
        <p:nvPicPr>
          <p:cNvPr id="158" name="Google Shape;158;p17"/>
          <p:cNvPicPr preferRelativeResize="0"/>
          <p:nvPr/>
        </p:nvPicPr>
        <p:blipFill rotWithShape="1">
          <a:blip r:embed="rId3">
            <a:alphaModFix/>
          </a:blip>
          <a:srcRect b="0" l="0" r="3381" t="0"/>
          <a:stretch/>
        </p:blipFill>
        <p:spPr>
          <a:xfrm>
            <a:off x="360600" y="1846400"/>
            <a:ext cx="8539974" cy="1063500"/>
          </a:xfrm>
          <a:prstGeom prst="rect">
            <a:avLst/>
          </a:prstGeom>
          <a:noFill/>
          <a:ln>
            <a:noFill/>
          </a:ln>
        </p:spPr>
      </p:pic>
      <p:pic>
        <p:nvPicPr>
          <p:cNvPr id="159" name="Google Shape;159;p17"/>
          <p:cNvPicPr preferRelativeResize="0"/>
          <p:nvPr/>
        </p:nvPicPr>
        <p:blipFill rotWithShape="1">
          <a:blip r:embed="rId4">
            <a:alphaModFix/>
          </a:blip>
          <a:srcRect b="0" l="19990" r="25776" t="0"/>
          <a:stretch/>
        </p:blipFill>
        <p:spPr>
          <a:xfrm>
            <a:off x="360600" y="1846400"/>
            <a:ext cx="860225" cy="85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Q-Learning</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Q-table</a:t>
            </a:r>
            <a:endParaRPr sz="1700"/>
          </a:p>
          <a:p>
            <a:pPr indent="-323850" lvl="1" marL="914400" rtl="0" algn="l">
              <a:spcBef>
                <a:spcPts val="0"/>
              </a:spcBef>
              <a:spcAft>
                <a:spcPts val="0"/>
              </a:spcAft>
              <a:buSzPts val="1500"/>
              <a:buChar char="○"/>
            </a:pPr>
            <a:r>
              <a:rPr lang="en" sz="1500"/>
              <a:t>Set of state/action pairs</a:t>
            </a:r>
            <a:endParaRPr sz="1500"/>
          </a:p>
          <a:p>
            <a:pPr indent="-323850" lvl="1" marL="914400" rtl="0" algn="l">
              <a:spcBef>
                <a:spcPts val="0"/>
              </a:spcBef>
              <a:spcAft>
                <a:spcPts val="0"/>
              </a:spcAft>
              <a:buSzPts val="1500"/>
              <a:buChar char="○"/>
            </a:pPr>
            <a:r>
              <a:rPr lang="en" sz="1500"/>
              <a:t>Q-values</a:t>
            </a:r>
            <a:endParaRPr sz="1500"/>
          </a:p>
          <a:p>
            <a:pPr indent="-336550" lvl="0" marL="457200" rtl="0" algn="l">
              <a:spcBef>
                <a:spcPts val="0"/>
              </a:spcBef>
              <a:spcAft>
                <a:spcPts val="0"/>
              </a:spcAft>
              <a:buSzPts val="1700"/>
              <a:buChar char="●"/>
            </a:pPr>
            <a:r>
              <a:rPr lang="en" sz="1700"/>
              <a:t>Iterate and update</a:t>
            </a:r>
            <a:endParaRPr sz="1700"/>
          </a:p>
        </p:txBody>
      </p:sp>
      <p:pic>
        <p:nvPicPr>
          <p:cNvPr id="166" name="Google Shape;166;p18"/>
          <p:cNvPicPr preferRelativeResize="0"/>
          <p:nvPr/>
        </p:nvPicPr>
        <p:blipFill rotWithShape="1">
          <a:blip r:embed="rId3">
            <a:alphaModFix/>
          </a:blip>
          <a:srcRect b="36515" l="0" r="0" t="44222"/>
          <a:stretch/>
        </p:blipFill>
        <p:spPr>
          <a:xfrm>
            <a:off x="712125" y="3449475"/>
            <a:ext cx="7719726" cy="686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Cart Pole Problem</a:t>
            </a:r>
            <a:endParaRPr/>
          </a:p>
        </p:txBody>
      </p:sp>
      <p:sp>
        <p:nvSpPr>
          <p:cNvPr id="172" name="Google Shape;17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sz="1500">
                <a:solidFill>
                  <a:srgbClr val="FFFFFF"/>
                </a:solidFill>
                <a:latin typeface="Arial"/>
                <a:ea typeface="Arial"/>
                <a:cs typeface="Arial"/>
                <a:sym typeface="Arial"/>
              </a:rPr>
              <a:t>A pole is attached by an un-actuated joint to a cart, which moves along a frictionless track. The system is controlled by applying a force of +1 or -1 to the cart. The pendulum starts upright, and the goal is to prevent it from falling over. A reward of +1 is provided for every timestep that the pole remains upright. The episode ends when the pole is more than 15 degrees from vertical, or the cart moves more than 2.4 units from the center.</a:t>
            </a:r>
            <a:endParaRPr/>
          </a:p>
        </p:txBody>
      </p:sp>
      <p:pic>
        <p:nvPicPr>
          <p:cNvPr id="173" name="Google Shape;173;p19"/>
          <p:cNvPicPr preferRelativeResize="0"/>
          <p:nvPr/>
        </p:nvPicPr>
        <p:blipFill>
          <a:blip r:embed="rId3">
            <a:alphaModFix/>
          </a:blip>
          <a:stretch>
            <a:fillRect/>
          </a:stretch>
        </p:blipFill>
        <p:spPr>
          <a:xfrm>
            <a:off x="5277175" y="1886850"/>
            <a:ext cx="3742800" cy="2495200"/>
          </a:xfrm>
          <a:prstGeom prst="rect">
            <a:avLst/>
          </a:prstGeom>
          <a:noFill/>
          <a:ln>
            <a:noFill/>
          </a:ln>
        </p:spPr>
      </p:pic>
      <p:sp>
        <p:nvSpPr>
          <p:cNvPr id="174" name="Google Shape;174;p19"/>
          <p:cNvSpPr txBox="1"/>
          <p:nvPr/>
        </p:nvSpPr>
        <p:spPr>
          <a:xfrm>
            <a:off x="1321150" y="421132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rPr>
              <a:t>https://gym.openai.com/envs/CartPole-v1/</a:t>
            </a:r>
            <a:endParaRPr sz="7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Process				     The Environment</a:t>
            </a:r>
            <a:endParaRPr/>
          </a:p>
        </p:txBody>
      </p:sp>
      <p:sp>
        <p:nvSpPr>
          <p:cNvPr id="180" name="Google Shape;180;p2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2 layer dense NN</a:t>
            </a:r>
            <a:endParaRPr/>
          </a:p>
          <a:p>
            <a:pPr indent="-298450" lvl="1" marL="914400" rtl="0" algn="l">
              <a:spcBef>
                <a:spcPts val="0"/>
              </a:spcBef>
              <a:spcAft>
                <a:spcPts val="0"/>
              </a:spcAft>
              <a:buSzPts val="1100"/>
              <a:buChar char="○"/>
            </a:pPr>
            <a:r>
              <a:rPr lang="en"/>
              <a:t>24 nodes each, ReLU</a:t>
            </a:r>
            <a:endParaRPr/>
          </a:p>
          <a:p>
            <a:pPr indent="-298450" lvl="1" marL="914400" rtl="0" algn="l">
              <a:spcBef>
                <a:spcPts val="0"/>
              </a:spcBef>
              <a:spcAft>
                <a:spcPts val="0"/>
              </a:spcAft>
              <a:buSzPts val="1100"/>
              <a:buChar char="○"/>
            </a:pPr>
            <a:r>
              <a:rPr lang="en"/>
              <a:t>Linear output</a:t>
            </a:r>
            <a:endParaRPr/>
          </a:p>
          <a:p>
            <a:pPr indent="-311150" lvl="0" marL="457200" rtl="0" algn="l">
              <a:spcBef>
                <a:spcPts val="0"/>
              </a:spcBef>
              <a:spcAft>
                <a:spcPts val="0"/>
              </a:spcAft>
              <a:buSzPts val="1300"/>
              <a:buChar char="●"/>
            </a:pPr>
            <a:r>
              <a:rPr lang="en"/>
              <a:t>Adam optimizer</a:t>
            </a:r>
            <a:endParaRPr/>
          </a:p>
          <a:p>
            <a:pPr indent="-298450" lvl="1" marL="914400" rtl="0" algn="l">
              <a:spcBef>
                <a:spcPts val="0"/>
              </a:spcBef>
              <a:spcAft>
                <a:spcPts val="0"/>
              </a:spcAft>
              <a:buSzPts val="1100"/>
              <a:buChar char="○"/>
            </a:pPr>
            <a:r>
              <a:rPr lang="en"/>
              <a:t>Alpha = .001</a:t>
            </a:r>
            <a:endParaRPr/>
          </a:p>
          <a:p>
            <a:pPr indent="-311150" lvl="0" marL="457200" rtl="0" algn="l">
              <a:spcBef>
                <a:spcPts val="0"/>
              </a:spcBef>
              <a:spcAft>
                <a:spcPts val="0"/>
              </a:spcAft>
              <a:buSzPts val="1300"/>
              <a:buChar char="●"/>
            </a:pPr>
            <a:r>
              <a:rPr lang="en"/>
              <a:t>Epsilon</a:t>
            </a:r>
            <a:endParaRPr/>
          </a:p>
          <a:p>
            <a:pPr indent="-298450" lvl="1" marL="914400" rtl="0" algn="l">
              <a:spcBef>
                <a:spcPts val="0"/>
              </a:spcBef>
              <a:spcAft>
                <a:spcPts val="0"/>
              </a:spcAft>
              <a:buSzPts val="1100"/>
              <a:buChar char="○"/>
            </a:pPr>
            <a:r>
              <a:rPr lang="en"/>
              <a:t>Decayed from 1.0 </a:t>
            </a:r>
            <a:r>
              <a:rPr lang="en"/>
              <a:t>to .01 at a rate of .995 per episode</a:t>
            </a:r>
            <a:endParaRPr/>
          </a:p>
          <a:p>
            <a:pPr indent="-311150" lvl="0" marL="457200" rtl="0" algn="l">
              <a:spcBef>
                <a:spcPts val="0"/>
              </a:spcBef>
              <a:spcAft>
                <a:spcPts val="0"/>
              </a:spcAft>
              <a:buSzPts val="1300"/>
              <a:buChar char="●"/>
            </a:pPr>
            <a:r>
              <a:rPr lang="en"/>
              <a:t>Gamma = .9</a:t>
            </a:r>
            <a:endParaRPr/>
          </a:p>
        </p:txBody>
      </p:sp>
      <p:sp>
        <p:nvSpPr>
          <p:cNvPr id="181" name="Google Shape;181;p20"/>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state consists of:</a:t>
            </a:r>
            <a:endParaRPr/>
          </a:p>
          <a:p>
            <a:pPr indent="-311150" lvl="0" marL="457200" rtl="0" algn="l">
              <a:spcBef>
                <a:spcPts val="1200"/>
              </a:spcBef>
              <a:spcAft>
                <a:spcPts val="0"/>
              </a:spcAft>
              <a:buSzPts val="1300"/>
              <a:buChar char="●"/>
            </a:pPr>
            <a:r>
              <a:rPr lang="en"/>
              <a:t>Cart position</a:t>
            </a:r>
            <a:endParaRPr/>
          </a:p>
          <a:p>
            <a:pPr indent="-311150" lvl="0" marL="457200" rtl="0" algn="l">
              <a:spcBef>
                <a:spcPts val="0"/>
              </a:spcBef>
              <a:spcAft>
                <a:spcPts val="0"/>
              </a:spcAft>
              <a:buSzPts val="1300"/>
              <a:buChar char="●"/>
            </a:pPr>
            <a:r>
              <a:rPr lang="en"/>
              <a:t>Cart velocity</a:t>
            </a:r>
            <a:endParaRPr/>
          </a:p>
          <a:p>
            <a:pPr indent="-311150" lvl="0" marL="457200" rtl="0" algn="l">
              <a:spcBef>
                <a:spcPts val="0"/>
              </a:spcBef>
              <a:spcAft>
                <a:spcPts val="0"/>
              </a:spcAft>
              <a:buSzPts val="1300"/>
              <a:buChar char="●"/>
            </a:pPr>
            <a:r>
              <a:rPr lang="en"/>
              <a:t>Pole angle</a:t>
            </a:r>
            <a:endParaRPr/>
          </a:p>
          <a:p>
            <a:pPr indent="-311150" lvl="0" marL="457200" rtl="0" algn="l">
              <a:spcBef>
                <a:spcPts val="0"/>
              </a:spcBef>
              <a:spcAft>
                <a:spcPts val="0"/>
              </a:spcAft>
              <a:buSzPts val="1300"/>
              <a:buChar char="●"/>
            </a:pPr>
            <a:r>
              <a:rPr lang="en"/>
              <a:t>Pole angular velocity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1"/>
          <p:cNvPicPr preferRelativeResize="0"/>
          <p:nvPr/>
        </p:nvPicPr>
        <p:blipFill>
          <a:blip r:embed="rId3">
            <a:alphaModFix/>
          </a:blip>
          <a:stretch>
            <a:fillRect/>
          </a:stretch>
        </p:blipFill>
        <p:spPr>
          <a:xfrm>
            <a:off x="1713250" y="430818"/>
            <a:ext cx="5717501" cy="439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