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</p:sldIdLst>
  <p:sldSz cy="6858000" cx="9144000"/>
  <p:notesSz cx="6797675" cy="9926625"/>
  <p:embeddedFontLst>
    <p:embeddedFont>
      <p:font typeface="Helvetica Neue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85750F-F3CA-40A9-ACAD-6108399BA36F}">
  <a:tblStyle styleId="{3785750F-F3CA-40A9-ACAD-6108399BA3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HelveticaNeue-bold.fntdata"/><Relationship Id="rId128" Type="http://schemas.openxmlformats.org/officeDocument/2006/relationships/font" Target="fonts/HelveticaNeue-regular.fntdata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HelveticaNeue-boldItalic.fntdata"/><Relationship Id="rId130" Type="http://schemas.openxmlformats.org/officeDocument/2006/relationships/font" Target="fonts/HelveticaNeue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10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10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10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p10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2" name="Google Shape;922;p10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1" name="Google Shape;931;p10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9" name="Google Shape;939;p10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10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8" name="Google Shape;958;p10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7" name="Google Shape;967;p10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6" name="Google Shape;976;p1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4" name="Google Shape;984;p1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2" name="Google Shape;992;p1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0" name="Google Shape;1000;p1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8" name="Google Shape;1008;p1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6" name="Google Shape;1016;p1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4" name="Google Shape;1024;p1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2" name="Google Shape;1032;p1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0" name="Google Shape;1040;p1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8" name="Google Shape;1048;p1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6" name="Google Shape;1056;p1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4" name="Google Shape;1064;p1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5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5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5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5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5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6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6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6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6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6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6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6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6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p6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6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7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7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7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2" name="Google Shape;682;p7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7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7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7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7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1" name="Google Shape;721;p7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p7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p8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p8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p8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p8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5" name="Google Shape;765;p8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3" name="Google Shape;773;p8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8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8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p8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7" name="Google Shape;807;p8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9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9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9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5" name="Google Shape;835;p9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2" name="Google Shape;842;p9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0" name="Google Shape;850;p9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8" name="Google Shape;858;p9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6" name="Google Shape;866;p9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4" name="Google Shape;874;p9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2" name="Google Shape;882;p9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api.jquery.com/category/eve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3techs.com/technologies/overview/javascript_library/all" TargetMode="External"/><Relationship Id="rId4" Type="http://schemas.openxmlformats.org/officeDocument/2006/relationships/hyperlink" Target="https://en.wikipedia.org/wiki/List_of_JavaScript_libraries" TargetMode="External"/><Relationship Id="rId5" Type="http://schemas.openxmlformats.org/officeDocument/2006/relationships/hyperlink" Target="https://en.wikipedia.org/wiki/List_of_JavaScript_librari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aniuse.com/" TargetMode="External"/><Relationship Id="rId4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evelopers.google.com/maps/documentation/javascript/?hl=zh-TW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SVG(補充)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CDN Hosted jQuery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57200" y="1214437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◎CDN(Content Distribution/Delivery Network)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內容傳遞網路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https://cdnjs.com/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3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橢圓形</a:t>
            </a:r>
            <a:endParaRPr/>
          </a:p>
        </p:txBody>
      </p:sp>
      <p:sp>
        <p:nvSpPr>
          <p:cNvPr id="893" name="Google Shape;893;p113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&lt;ellipse cx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="80"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="50"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。cx 和 cy：用來指定座標和中心點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。rx 和 ry：表示兩軸不同的半徑值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4" name="Google Shape;894;p1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1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4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線條</a:t>
            </a:r>
            <a:endParaRPr/>
          </a:p>
        </p:txBody>
      </p:sp>
      <p:sp>
        <p:nvSpPr>
          <p:cNvPr id="901" name="Google Shape;901;p114"/>
          <p:cNvSpPr txBox="1"/>
          <p:nvPr>
            <p:ph idx="1" type="body"/>
          </p:nvPr>
        </p:nvSpPr>
        <p:spPr>
          <a:xfrm>
            <a:off x="428625" y="1268412"/>
            <a:ext cx="8329612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&lt;line x1="0" y1="0" x2="200" y2="20"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stroke="black"/&gt;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。x1 和 y1：線條的起始座標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。x2 和 y2：線條的終點座標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。stroke：線條顏色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1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15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多邊形</a:t>
            </a:r>
            <a:endParaRPr/>
          </a:p>
        </p:txBody>
      </p:sp>
      <p:sp>
        <p:nvSpPr>
          <p:cNvPr id="909" name="Google Shape;909;p115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&lt;polygon points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="220,100 300,210 170,250"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="black"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。points：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定義多邊形每個點的 x 和 y 座標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1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16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折線</a:t>
            </a:r>
            <a:endParaRPr/>
          </a:p>
        </p:txBody>
      </p:sp>
      <p:sp>
        <p:nvSpPr>
          <p:cNvPr id="917" name="Google Shape;917;p116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&lt;polyline </a:t>
            </a:r>
            <a:b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points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="20,20 40,25 60,40 80,120"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style="</a:t>
            </a:r>
            <a:r>
              <a:rPr b="0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fill:none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;stroke:black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。points：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定義多邊形每個點的 x 和 y 座標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8" name="Google Shape;918;p1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7"/>
          <p:cNvSpPr txBox="1"/>
          <p:nvPr>
            <p:ph type="title"/>
          </p:nvPr>
        </p:nvSpPr>
        <p:spPr>
          <a:xfrm>
            <a:off x="468312" y="188912"/>
            <a:ext cx="8229600" cy="73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路徑</a:t>
            </a:r>
            <a:endParaRPr/>
          </a:p>
        </p:txBody>
      </p:sp>
      <p:sp>
        <p:nvSpPr>
          <p:cNvPr id="925" name="Google Shape;925;p117"/>
          <p:cNvSpPr txBox="1"/>
          <p:nvPr>
            <p:ph idx="1" type="body"/>
          </p:nvPr>
        </p:nvSpPr>
        <p:spPr>
          <a:xfrm>
            <a:off x="466725" y="1000125"/>
            <a:ext cx="8229600" cy="3413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&lt;path d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path data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pathLength="數字"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26" name="Google Shape;926;p117"/>
          <p:cNvGraphicFramePr/>
          <p:nvPr/>
        </p:nvGraphicFramePr>
        <p:xfrm>
          <a:off x="466725" y="1341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804850"/>
                <a:gridCol w="2773350"/>
                <a:gridCol w="4624375"/>
              </a:tblGrid>
              <a:tr h="365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 data + 參數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 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 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horizontal lineto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vertical lineto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cx0 cy0 cx1 cy2 x1 y1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 y2 x 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smooth bezierCurveTo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cx0 cy0 x1 y1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smooth quadraticCurveTo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rx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ry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x-axis-rotation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large-arc-flag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sweep-flag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rx ry：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橢圓的 x 軸及 y 軸的半徑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x-axis-rotation：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是弧線與 x 軸的旋轉角度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large-arc-flag：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最大角度的弧線| 0 最小角度的弧線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sweep-flag：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為順時針方向| 0 逆時針方向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6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: 終點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4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elliptical Arc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40404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 path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7" name="Google Shape;927;p1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17"/>
          <p:cNvSpPr txBox="1"/>
          <p:nvPr/>
        </p:nvSpPr>
        <p:spPr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8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SVG文字</a:t>
            </a:r>
            <a:endParaRPr/>
          </a:p>
        </p:txBody>
      </p:sp>
      <p:sp>
        <p:nvSpPr>
          <p:cNvPr id="934" name="Google Shape;934;p118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 x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="250" 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="25"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&gt;Easy-going&lt;/text&gt;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。x：指定左邊邊界的位置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。y：指定 baseline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1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19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調整樣式</a:t>
            </a:r>
            <a:endParaRPr/>
          </a:p>
        </p:txBody>
      </p:sp>
      <p:sp>
        <p:nvSpPr>
          <p:cNvPr id="942" name="Google Shape;942;p119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 的屬性(預設的樣式是黑色、填滿)：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fill：填滿的顏色，#ff0000、rgb(255,0,0)、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rgba(10,0,0,0.5)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stroke：筆觸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stroke-width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stroke-linecap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stroke-dasharray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opacity：透明度 (0~1之間)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 使用CSS屬性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3" name="Google Shape;943;p1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0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調整樣式--example(1)</a:t>
            </a:r>
            <a:endParaRPr/>
          </a:p>
        </p:txBody>
      </p:sp>
      <p:sp>
        <p:nvSpPr>
          <p:cNvPr id="950" name="Google Shape;950;p120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stroke-linecap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&lt;g fill="none" stroke="black" stroke-width="6"&gt;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&lt;path stroke-linecap="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d="M50 20 L200 20" /&gt;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&lt;path stroke-linecap="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d="M50 40 L200 40" /&gt;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&lt;path stroke-linecap="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 d="M50 60 L200 60"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&lt;/g&gt;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51" name="Google Shape;951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4367212"/>
            <a:ext cx="3697287" cy="150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120"/>
          <p:cNvCxnSpPr/>
          <p:nvPr/>
        </p:nvCxnSpPr>
        <p:spPr>
          <a:xfrm rot="5400000">
            <a:off x="234950" y="5108575"/>
            <a:ext cx="1355725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3" name="Google Shape;953;p120"/>
          <p:cNvCxnSpPr/>
          <p:nvPr/>
        </p:nvCxnSpPr>
        <p:spPr>
          <a:xfrm rot="5400000">
            <a:off x="3536156" y="5107781"/>
            <a:ext cx="1355725" cy="158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4" name="Google Shape;954;p1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1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調整樣式--example(2)</a:t>
            </a:r>
            <a:endParaRPr/>
          </a:p>
        </p:txBody>
      </p:sp>
      <p:sp>
        <p:nvSpPr>
          <p:cNvPr id="961" name="Google Shape;961;p121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stroke-dasharray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&lt;g fill="none" stroke="black" stroke-width="4"&gt;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&lt;path d="M50  50 H400" stroke-dasharray="5,5"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&lt;path d="M50  80 H400" stroke-dasharray="10,10"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&lt;path d="M50 110 H400" stroke-dasharray="20,10,5,5,5,10"/&gt;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62" name="Google Shape;962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4645025"/>
            <a:ext cx="3505200" cy="12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1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2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濾鏡--種類(1/10)</a:t>
            </a:r>
            <a:endParaRPr/>
          </a:p>
        </p:txBody>
      </p:sp>
      <p:sp>
        <p:nvSpPr>
          <p:cNvPr id="970" name="Google Shape;970;p122"/>
          <p:cNvSpPr txBox="1"/>
          <p:nvPr>
            <p:ph idx="1" type="body"/>
          </p:nvPr>
        </p:nvSpPr>
        <p:spPr>
          <a:xfrm>
            <a:off x="457200" y="1268412"/>
            <a:ext cx="4043362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。濾鏡效果要先定義再引用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。一個完整的濾鏡效果是由數個基本濾鏡構成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。濾鏡種類：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feBlend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：filter for combining images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feColorMatrix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：filter for color transforms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feComponentTransfer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feComposite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feConvolveMatrix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feDiffuseLighting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feDisplacementMap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1" name="Google Shape;971;p122"/>
          <p:cNvSpPr txBox="1"/>
          <p:nvPr/>
        </p:nvSpPr>
        <p:spPr>
          <a:xfrm>
            <a:off x="4633912" y="1268412"/>
            <a:ext cx="4041775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feFlood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feGaussianBlur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feMorphology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feOffset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drop shadows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feSpecularLighting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feTile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feTurbulence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feDistantLight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lighting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fePointLight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lighting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feSpotLight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：filter for lighting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1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jQuery準備事項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441325" y="1143000"/>
            <a:ext cx="8286750" cy="5213350"/>
          </a:xfrm>
          <a:prstGeom prst="rect">
            <a:avLst/>
          </a:prstGeom>
          <a:noFill/>
          <a:ln cap="flat" cmpd="sng" w="127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◎所有的效果，理當要等所有HTML程式碼下載完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之後才可以進行操作。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[語法]：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jQuery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-------------------------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23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濾鏡--語法(2/10)</a:t>
            </a:r>
            <a:endParaRPr/>
          </a:p>
        </p:txBody>
      </p:sp>
      <p:sp>
        <p:nvSpPr>
          <p:cNvPr id="979" name="Google Shape;979;p123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&lt;defs&gt;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&lt;濾鏡 屬性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◎語法：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&lt;filter&gt;  </a:t>
            </a: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&lt;!--用來定義一個完整的濾鏡效果--&gt;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。id="filter-name"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。x | y：為濾鏡效果區域的左上角座標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。width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。height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引用：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&lt;rect style="filter: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filter-name)" /&gt;</a:t>
            </a:r>
            <a:endParaRPr/>
          </a:p>
        </p:txBody>
      </p:sp>
      <p:sp>
        <p:nvSpPr>
          <p:cNvPr id="980" name="Google Shape;980;p1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24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濾鏡--共有屬性(3/10)</a:t>
            </a:r>
            <a:endParaRPr/>
          </a:p>
        </p:txBody>
      </p:sp>
      <p:sp>
        <p:nvSpPr>
          <p:cNvPr id="987" name="Google Shape;987;p124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&lt;defs&gt;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&lt;filter&gt;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濾鏡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&lt;/filter&gt;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◎濾鏡的共同屬性：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。in="SourceGraphic | SourceAlpha | BackgroundImage | 	BackgroundAlpha | FillPaint | StrokePaint"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，SourceGraphic  	可視範圍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，SourceAlpha		可視範圍的透明度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，BackgroundImage	可視範圍+其背景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，BackgroundAlpha	可視範圍+其背景的透明度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，FillPaint		引用&lt;filter&gt;的fill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，StrokePaint		引用&lt;filter&gt;的stroke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。id="filter-name"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。x | y：為濾鏡效果區域的左上角座標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。width | height</a:t>
            </a:r>
            <a:endParaRPr/>
          </a:p>
        </p:txBody>
      </p:sp>
      <p:sp>
        <p:nvSpPr>
          <p:cNvPr id="988" name="Google Shape;988;p1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25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濾鏡--光源(4/10)</a:t>
            </a:r>
            <a:endParaRPr/>
          </a:p>
        </p:txBody>
      </p:sp>
      <p:sp>
        <p:nvSpPr>
          <p:cNvPr id="995" name="Google Shape;995;p125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feDistantLight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平行光源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。azimuth="數字" 	  光線的方向角(不需要座標值)，degree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。elevation="數字"  光線的仰角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fePointLight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點光源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 | y | z	點光源的座標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feSpotLight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聚光光源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 | y | z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。pointsAtY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。pointsAtZ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。specularExponent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。limitingConeAngle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1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26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濾鏡--光照(5/10)</a:t>
            </a:r>
            <a:endParaRPr/>
          </a:p>
        </p:txBody>
      </p:sp>
      <p:sp>
        <p:nvSpPr>
          <p:cNvPr id="1003" name="Google Shape;1003;p126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feDiffuseLighting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。surfaceScale="數字"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。diffuseConstant="數字"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feSpecularLighting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。surfaceScale="數字" 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。specularConstant="數字"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。specularExponent="數字"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1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27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濾鏡--高斯模糊(6/10)</a:t>
            </a:r>
            <a:endParaRPr/>
          </a:p>
        </p:txBody>
      </p:sp>
      <p:sp>
        <p:nvSpPr>
          <p:cNvPr id="1011" name="Google Shape;1011;p127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feGaussianBlur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。stdDeviation ="數字 [數字]" 模糊度，數字越大越模糊。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若只有一個數字，xy的模糊度相等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1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8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濾鏡--放大與縮小(7/10)</a:t>
            </a:r>
            <a:endParaRPr/>
          </a:p>
        </p:txBody>
      </p:sp>
      <p:sp>
        <p:nvSpPr>
          <p:cNvPr id="1019" name="Google Shape;1019;p128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feMorphology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。operator="erode | dilate"	縮小或變大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。radius="數字 [數字]"	若只有一個數字，xy的放大縮小相等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0" name="Google Shape;1020;p1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29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濾鏡--無限擴充(8/10)</a:t>
            </a:r>
            <a:endParaRPr/>
          </a:p>
        </p:txBody>
      </p:sp>
      <p:sp>
        <p:nvSpPr>
          <p:cNvPr id="1027" name="Google Shape;1027;p129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feFlood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。in	 	請參考前述的共有屬性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。style	CSS的屬性，但屬性值為獨有的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，flood-color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，flood-opacity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8" name="Google Shape;1028;p1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30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濾鏡--合併圖像(9/10)</a:t>
            </a:r>
            <a:endParaRPr/>
          </a:p>
        </p:txBody>
      </p:sp>
      <p:sp>
        <p:nvSpPr>
          <p:cNvPr id="1035" name="Google Shape;1035;p130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feMerge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	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feMergeNode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。in	 請參考前述的共有屬性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，flood-color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，flood-opacity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feImage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插入外部圖像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feTile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將圖像平鋪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feBlend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合併圖像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1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31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濾鏡--偏移(10/10)</a:t>
            </a:r>
            <a:endParaRPr/>
          </a:p>
        </p:txBody>
      </p:sp>
      <p:sp>
        <p:nvSpPr>
          <p:cNvPr id="1043" name="Google Shape;1043;p131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feOffset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&lt;svg height="120" width="120"&gt;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&lt;filter id="f1" x="0" y="0" width="200%" height="200%"&gt;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feOffset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result="offOut" in="SourceGraphic" dx="20" dy="20"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feBlend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in="SourceGraphic" in2="offOut" mode="normal"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&lt;/filter&gt;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&lt;/defs&gt;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&lt;rect width="90" height="90" stroke="green" stroke-width="3" fill="yellow" filter="url(#f1)"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1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32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漸層(1/3)</a:t>
            </a:r>
            <a:endParaRPr/>
          </a:p>
        </p:txBody>
      </p:sp>
      <p:sp>
        <p:nvSpPr>
          <p:cNvPr id="1051" name="Google Shape;1051;p132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◎有兩種漸層：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。線性漸層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&lt;linearGradient&gt;…&lt;/linearGradient&gt;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。放射狀漸層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&lt;radialGradient&gt;…&lt;/radialGradient&gt;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◎要定義在&lt;defs&gt;…&lt;/defs&gt;標籤內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1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DOM物件與jQuery物件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57200" y="1214437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◎DOM 物件：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getElementById()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getElement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ByClassName()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querySelector()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querySelectorAll() 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jQuery 物件：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用jQuery框架將DOM物件包裝起來產生一個新物件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3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漸層--線性(2/3)</a:t>
            </a:r>
            <a:endParaRPr/>
          </a:p>
        </p:txBody>
      </p:sp>
      <p:sp>
        <p:nvSpPr>
          <p:cNvPr id="1059" name="Google Shape;1059;p133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&lt;linearGradient id="grad1" x1="0%" y1="0%"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x2="100%" y2="0%"&gt;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offset="0%" style="stop-color:rgb(255,255,0);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stop-opacity:1" /&gt;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offset="100%" style="stop-color:rgb(255,0,0);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  stop-opacity:1" /&gt;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&lt;/linearGradient&gt;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。x1 | y1  開始位置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。x2 | y2  結束位置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漸層顏色可由多種顏色組成，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每種顏色都用一個 &lt;stop&gt; 標籤來規定，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 屬性可用來定義漸層的開始與結束位置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0" name="Google Shape;1060;p1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34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漸層--線性(3/3)</a:t>
            </a:r>
            <a:endParaRPr/>
          </a:p>
        </p:txBody>
      </p:sp>
      <p:sp>
        <p:nvSpPr>
          <p:cNvPr id="1067" name="Google Shape;1067;p134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&lt;radialGradient id="grad1" cx="50%" cy="50%" r="50%" 		    fx="50%" fy="50%"&gt;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offset="0%" style="stop-color:rgb(255,255,255);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                    stop-opacity:0" /&gt;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&lt;stop offset="100%" style="stop-color:rgb(0,0,255);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  stop-opacity:1" /&gt;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&lt;/radialGradient&gt;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defs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屬性：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。cx|cy|r 定義外圈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。fx|fy   定義內圈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漸層顏色可由多種顏色組成，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每種顏色都用一個 &lt;stop&gt; 標籤來規定，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 屬性可用來定義漸層的開始與結束位置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8" name="Google Shape;1068;p1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457200" y="3000375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jQuery的語法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441325" y="4357687"/>
            <a:ext cx="8286750" cy="1214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$(選取內容).處理方式(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jQuery的良好機制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457200" y="1111250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自動化迴圈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$('p').css('color','red');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chaining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$('p').text('Hello').css().animate();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onsolas"/>
              <a:buNone/>
            </a:pPr>
            <a:r>
              <a:rPr b="0" i="0" lang="en-US" sz="3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jQuery的選取內容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457200" y="1125537"/>
            <a:ext cx="8229600" cy="5356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基本選擇器(Basic Selectors)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階層選擇器(Hierarchy Selectors)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屬性選擇器(Attribute Selectors)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基本篩選器(Basic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內容篩選器(Content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可視篩選器(Visibility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子元素篩選器(Child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表單相關篩選器(Form Filters)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其他篩選器(other)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關於this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124200" y="64785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9"/>
          <p:cNvGraphicFramePr/>
          <p:nvPr/>
        </p:nvGraphicFramePr>
        <p:xfrm>
          <a:off x="471487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957750"/>
                <a:gridCol w="32861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Selectors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$('*')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$('p')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.className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$('.className')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$('#idName')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selector,selector,selector…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30"/>
          <p:cNvGraphicFramePr/>
          <p:nvPr/>
        </p:nvGraphicFramePr>
        <p:xfrm>
          <a:off x="471487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100500"/>
                <a:gridCol w="4143375"/>
              </a:tblGrid>
              <a:tr h="500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Hierarchy Selectors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[子孫選擇器]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 descendant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子孫元素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[子元素選擇器]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 &gt; child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父元素 &gt; 子元素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[相鄰元素選擇器]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+ next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+ 相鄰元素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[兄弟元素選擇器]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~ siblings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~ 兄弟元素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0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31"/>
          <p:cNvGraphicFramePr/>
          <p:nvPr/>
        </p:nvGraphicFramePr>
        <p:xfrm>
          <a:off x="471487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964100"/>
                <a:gridCol w="327977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 Selectors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selector[attribute]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nsola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$('input[type]')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= "value"]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onsola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$('input[type="text"]')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*= "value"]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^= "value"]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$= "value"]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selector[attribute != "value"]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32"/>
          <p:cNvGraphicFramePr/>
          <p:nvPr/>
        </p:nvGraphicFramePr>
        <p:xfrm>
          <a:off x="471487" y="135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243375"/>
                <a:gridCol w="40005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Filters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odd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index從0開始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gt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lt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(index)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38625" y="2149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less, do more 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47" name="Google Shape;247;p33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Filters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找非空元素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55" name="Google Shape;255;p34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Visibility Filters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73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找所有看不見的&lt;input&gt;元素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ex. $(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'input:hidden'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style=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"display:none;"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style=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"visibility:hidden;"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visible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63" name="Google Shape;263;p35"/>
          <p:cNvGraphicFramePr/>
          <p:nvPr/>
        </p:nvGraphicFramePr>
        <p:xfrm>
          <a:off x="457200" y="1214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filters-child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first-child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last-child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only-child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nth-child(n)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n值可以是: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 數字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 even | odd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 帶有n的表達式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only-of-type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first-of-type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last-of-type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nth-of-type()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nth-last-of-type()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457200" y="142875"/>
            <a:ext cx="8229600" cy="85725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71" name="Google Shape;271;p36"/>
          <p:cNvGraphicFramePr/>
          <p:nvPr/>
        </p:nvGraphicFramePr>
        <p:xfrm>
          <a:off x="457200" y="107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6043600"/>
                <a:gridCol w="21859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filters-forms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:input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input[type="text"]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:password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input[type="password"]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:radio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input[type="radio"]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:checkbox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input[type="checkbox"]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:reset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input[type="reset"]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:submit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input[type="submit"]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:button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input[type="button"]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:file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input[type="file"]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:image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input[type="image"]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:hidden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input[type="hidden"]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disabled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focus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/>
          </a:p>
        </p:txBody>
      </p:sp>
      <p:graphicFrame>
        <p:nvGraphicFramePr>
          <p:cNvPr id="279" name="Google Shape;279;p37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329100"/>
                <a:gridCol w="3900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filters-other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找所有標題元素ex.&lt;h1&gt;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(語言-國碼)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ex.$(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'div:lang(en)'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找以下: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lang=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lang=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"en-us"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找正在執行動畫的元素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找&lt;html&gt;元素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442912" y="4560887"/>
            <a:ext cx="8229600" cy="654050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</a:t>
            </a:r>
            <a:r>
              <a:rPr b="1" i="0" lang="en-US" sz="36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選取內容</a:t>
            </a:r>
            <a:r>
              <a:rPr b="1" baseline="3000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).處理方式(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37"/>
          <p:cNvGraphicFramePr/>
          <p:nvPr/>
        </p:nvGraphicFramePr>
        <p:xfrm>
          <a:off x="457200" y="52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1757350"/>
                <a:gridCol w="64722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this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$(this)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Helvetica Neue"/>
              <a:buNone/>
            </a:pPr>
            <a:r>
              <a:rPr b="0" i="0" lang="en-US" sz="3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jQuery的處理方式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1143000"/>
            <a:ext cx="8229600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事件處理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其他的事件處理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ready事件處理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HTML屬性的處理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CSS屬性的處理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 網頁內容的處理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DOM內容的處理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特效(Effects)處理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jQuery對元素的處理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公用函數與獨立資料的處理方法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Ajax的處理方法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297" name="Google Shape;297;p39"/>
          <p:cNvGraphicFramePr/>
          <p:nvPr/>
        </p:nvGraphicFramePr>
        <p:xfrm>
          <a:off x="457200" y="2671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971925"/>
                <a:gridCol w="42576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輸入裝置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mousedown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mouseup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dblclick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mousemove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mouseover | mouseenter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mouseout  | mouseleave 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hover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39"/>
          <p:cNvSpPr txBox="1"/>
          <p:nvPr/>
        </p:nvSpPr>
        <p:spPr>
          <a:xfrm>
            <a:off x="439737" y="1214437"/>
            <a:ext cx="8261350" cy="1357312"/>
          </a:xfrm>
          <a:prstGeom prst="rect">
            <a:avLst/>
          </a:prstGeom>
          <a:noFill/>
          <a:ln cap="flat" cmpd="thickThin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(處理函數);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===&gt;  $('選取內容').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http://api.jquery.com/category/events/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40"/>
          <p:cNvGraphicFramePr/>
          <p:nvPr/>
        </p:nvGraphicFramePr>
        <p:xfrm>
          <a:off x="457200" y="785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900350"/>
                <a:gridCol w="5329225"/>
              </a:tblGrid>
              <a:tr h="427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鍵盤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keypress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keydown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keyup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瀏覽器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$(window).resize()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$(window).scroll()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表單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submit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focus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change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2&amp;3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13" name="Google Shape;313;p41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5757850"/>
                <a:gridCol w="1143000"/>
                <a:gridCol w="13287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其他事件處理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bind('事件名稱', 處理程序)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新增事件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unbind('事件名稱')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$(selector).on('事件名稱',處理程序);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$(document).on('事件'[,'selector',data],function(){});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對未定義元素設定事件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off('事件名稱')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trigger('事件名稱')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one('事件名稱',處理內容)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 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$(document).ready(處理函數);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$(function(){處理內容});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14" name="Google Shape;314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21" name="Google Shape;321;p42"/>
          <p:cNvGraphicFramePr/>
          <p:nvPr/>
        </p:nvGraphicFramePr>
        <p:xfrm>
          <a:off x="457200" y="1214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處理HTML的屬性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('屬性名稱')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('屬性名稱','屬性值')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Attr('屬性名稱')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Class('class名稱')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Class('class名稱')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toggle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Class('class名稱')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hasClass('class名稱')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處理Javascript的屬性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prop('屬性名稱')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removeProp('屬性名稱')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簡介jQuery</a:t>
            </a: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124200" y="6481762"/>
            <a:ext cx="28956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29" name="Google Shape;329;p43"/>
          <p:cNvGraphicFramePr/>
          <p:nvPr/>
        </p:nvGraphicFramePr>
        <p:xfrm>
          <a:off x="457200" y="1214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829175"/>
                <a:gridCol w="34004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處理CSS的屬性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('css屬性名稱')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('css屬性名稱', '屬性值')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offset()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37" name="Google Shape;337;p44"/>
          <p:cNvGraphicFramePr/>
          <p:nvPr/>
        </p:nvGraphicFramePr>
        <p:xfrm>
          <a:off x="457200" y="126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328975"/>
                <a:gridCol w="4900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網頁內容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('HTML字串')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text()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傳回(查看)文字節點的內容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text('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字串'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設定文字節點的內容</a:t>
                      </a:r>
                      <a:endParaRPr sz="14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457200" y="142875"/>
            <a:ext cx="8229600" cy="72548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7-1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45" name="Google Shape;345;p45"/>
          <p:cNvGraphicFramePr/>
          <p:nvPr/>
        </p:nvGraphicFramePr>
        <p:xfrm>
          <a:off x="471487" y="928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DOM的操作--插入元素節點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appendTo(HTML字串)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prependTo(HTML字串)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after(HTML字串)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insertAfter(HTML字串)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insertBefore(HTML字串)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8" name="Google Shape;348;p45"/>
          <p:cNvGraphicFramePr/>
          <p:nvPr/>
        </p:nvGraphicFramePr>
        <p:xfrm>
          <a:off x="471487" y="45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DOM的操作--刪除元素節點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empty()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detach()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457200" y="274637"/>
            <a:ext cx="8229600" cy="72548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7-2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54" name="Google Shape;354;p46"/>
          <p:cNvGraphicFramePr/>
          <p:nvPr/>
        </p:nvGraphicFramePr>
        <p:xfrm>
          <a:off x="471487" y="1135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DOM的操作--替換元素節點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replaceWith(HTML字串)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replaceAll(HTML字串)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7" name="Google Shape;357;p46"/>
          <p:cNvGraphicFramePr/>
          <p:nvPr/>
        </p:nvGraphicFramePr>
        <p:xfrm>
          <a:off x="471487" y="2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DOM的操作--包裹元素節點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wrap()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unwrap()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wrapAll()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wrapInner()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46"/>
          <p:cNvGraphicFramePr/>
          <p:nvPr/>
        </p:nvGraphicFramePr>
        <p:xfrm>
          <a:off x="471487" y="4500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600450"/>
                <a:gridCol w="4629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DOM的操作--其他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clone()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$('選取內容').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7-3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graphicFrame>
        <p:nvGraphicFramePr>
          <p:cNvPr id="364" name="Google Shape;364;p47"/>
          <p:cNvGraphicFramePr/>
          <p:nvPr/>
        </p:nvGraphicFramePr>
        <p:xfrm>
          <a:off x="45720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DOM的操作--尋找元素節點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find()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children()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last()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prev() | prevAll()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 | nextAll()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siblings()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48"/>
          <p:cNvGraphicFramePr/>
          <p:nvPr/>
        </p:nvGraphicFramePr>
        <p:xfrm>
          <a:off x="457200" y="135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328850"/>
                <a:gridCol w="2928925"/>
                <a:gridCol w="2971800"/>
              </a:tblGrid>
              <a:tr h="5937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basic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hide()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$(selector).hide(speed,callback);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show()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$(selector).show(speed,callback);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toggle()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37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Fading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fadeIn(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fadeOut(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fadeTo(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speed,opacity,callback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48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8-1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73" name="Google Shape;373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49"/>
          <p:cNvGraphicFramePr/>
          <p:nvPr/>
        </p:nvGraphicFramePr>
        <p:xfrm>
          <a:off x="457200" y="135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257425"/>
                <a:gridCol w="5972175"/>
              </a:tblGrid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Sliding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slideDown()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$(selector).slideDown([speed,easing,callback])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slideUp()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$(selector).slideUp([speed,easing,callback])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slideToggle()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$(selector).slideToggle([speed,easing,callback])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animate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701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[, duration, easing, complete])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36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stop(true | false)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true:可中斷執行中的動畫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false:不可中斷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80" name="Google Shape;380;p49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8-2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Google Shape;387;p50"/>
          <p:cNvGraphicFramePr/>
          <p:nvPr/>
        </p:nvGraphicFramePr>
        <p:xfrm>
          <a:off x="457200" y="1382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186225"/>
                <a:gridCol w="40433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jQuery對元素的處理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$('HTML字串')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將HTML字串轉為jQuery字串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11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$('selector').each(function(){…});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$('selector').each(function(index,element){…});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$.each(Array,function(index,element){…});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$.each(Object,function(key,value){…});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$('selector').index();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$('selector').clone();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50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89" name="Google Shape;389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51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186225"/>
                <a:gridCol w="1214425"/>
                <a:gridCol w="28289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公用函數的處理方法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$.trim('字串')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$.isEmptyObject(物件)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$.isFunction(物件)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$.contains(元素1,元素2)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$.inArray(物件,物件陣列)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$.each(陣列,callback)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獨立資料的處理方法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$().data('屬性', '值')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$().removeData('屬性')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51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0" i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397" name="Google Shape;397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Google Shape;403;p52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82296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Ajax方法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$.ajax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(選項);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jQuery.ajax(url[,settings]);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$.get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jQuery.get([settings]);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$.post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jQuery.post(url[,data][,success][,dataType]);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$.getJSON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jQuery.getJSON(url[,data][,success]);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$.getScript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e.g. jQuery.getScript(url[,success]);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(同一個domain內的URL);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$(selector).serialize();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$(selector).serializeArray();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$.ajaxSetup();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52"/>
          <p:cNvSpPr txBox="1"/>
          <p:nvPr>
            <p:ph type="title"/>
          </p:nvPr>
        </p:nvSpPr>
        <p:spPr>
          <a:xfrm>
            <a:off x="457200" y="214312"/>
            <a:ext cx="8229600" cy="868362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$(選取內容).</a:t>
            </a:r>
            <a:r>
              <a:rPr b="1" i="0" lang="en-US" sz="36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r>
              <a:rPr b="0" i="0" lang="en-US" sz="3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);</a:t>
            </a:r>
            <a:endParaRPr/>
          </a:p>
        </p:txBody>
      </p:sp>
      <p:sp>
        <p:nvSpPr>
          <p:cNvPr id="405" name="Google Shape;405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JavaScript的問題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1284287"/>
            <a:ext cx="8229600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◎過去，不同的瀏覽器會用不同的方式處理JS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◎於是將JS程式碼寫好，包裝成函數，讓使用者使用，如此可以解決瀏覽器相容的問題，並簡化了撰寫JS的工作。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JS的函式庫：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http://w3techs.com/technologies/overview/javascript_library/all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https://en.wikipedia.org/wiki/List_of_JavaScript_libraries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sng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  <a:hlinkClick r:id="rId5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53"/>
          <p:cNvGraphicFramePr/>
          <p:nvPr/>
        </p:nvGraphicFramePr>
        <p:xfrm>
          <a:off x="4572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757600"/>
                <a:gridCol w="44719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event.pageX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event.pageY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event.type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event.target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event.currentTarget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event.relatedTarget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event.which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event.data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Methods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event.preventDefault()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取消預設行為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event.stopPropagation()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中斷事件的傳遞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p53"/>
          <p:cNvSpPr txBox="1"/>
          <p:nvPr>
            <p:ph type="title"/>
          </p:nvPr>
        </p:nvSpPr>
        <p:spPr>
          <a:xfrm>
            <a:off x="457200" y="274637"/>
            <a:ext cx="8229600" cy="1011237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js事件物件(event object)</a:t>
            </a:r>
            <a:endParaRPr/>
          </a:p>
        </p:txBody>
      </p:sp>
      <p:sp>
        <p:nvSpPr>
          <p:cNvPr id="413" name="Google Shape;413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420" name="Google Shape;420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1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421" name="Google Shape;421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3124200" y="64928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簡介HTML5</a:t>
            </a:r>
            <a:endParaRPr/>
          </a:p>
        </p:txBody>
      </p:sp>
      <p:sp>
        <p:nvSpPr>
          <p:cNvPr id="428" name="Google Shape;428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"/>
          <p:cNvSpPr txBox="1"/>
          <p:nvPr>
            <p:ph idx="1" type="body"/>
          </p:nvPr>
        </p:nvSpPr>
        <p:spPr>
          <a:xfrm>
            <a:off x="457200" y="1412875"/>
            <a:ext cx="8229600" cy="32400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</a:pP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</a:pP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b="0" i="0" lang="en-US" sz="2300" u="sng">
                <a:solidFill>
                  <a:schemeClr val="hlink"/>
                </a:solidFill>
                <a:hlinkClick r:id="rId3"/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onsolas"/>
              <a:buNone/>
            </a:pP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Living Standard — Last Updated 19 April 2022</a:t>
            </a:r>
            <a:b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300" u="sng">
                <a:solidFill>
                  <a:schemeClr val="hlink"/>
                </a:solidFill>
                <a:hlinkClick r:id="rId4"/>
              </a:rPr>
              <a:t>https://html.spec.whatwg.org/multipage/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6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 Spec.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idx="1" type="body"/>
          </p:nvPr>
        </p:nvSpPr>
        <p:spPr>
          <a:xfrm>
            <a:off x="457200" y="1412875"/>
            <a:ext cx="8229600" cy="5016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。還有…	</a:t>
            </a:r>
            <a:endParaRPr/>
          </a:p>
        </p:txBody>
      </p:sp>
      <p:sp>
        <p:nvSpPr>
          <p:cNvPr id="443" name="Google Shape;443;p57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444" name="Google Shape;444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b="0" i="0" lang="en-US" sz="2800" u="sng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 Tags + JavaScript APIs + CSS </a:t>
            </a:r>
            <a:b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451" name="Google Shape;451;p58"/>
          <p:cNvSpPr/>
          <p:nvPr/>
        </p:nvSpPr>
        <p:spPr>
          <a:xfrm>
            <a:off x="4429125" y="3143250"/>
            <a:ext cx="261937" cy="428625"/>
          </a:xfrm>
          <a:prstGeom prst="downArrow">
            <a:avLst>
              <a:gd fmla="val 15000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sng">
                <a:solidFill>
                  <a:schemeClr val="hlink"/>
                </a:solidFill>
                <a:hlinkClick r:id="rId3"/>
              </a:rPr>
              <a:t>https://caniuse.com/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9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瀏覽器與支援現況</a:t>
            </a:r>
            <a:endParaRPr/>
          </a:p>
        </p:txBody>
      </p:sp>
      <p:pic>
        <p:nvPicPr>
          <p:cNvPr descr="browser-wars.jpg" id="460" name="Google Shape;46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700212"/>
            <a:ext cx="3454400" cy="2157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468" name="Google Shape;468;p6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  <p:grpSp>
        <p:nvGrpSpPr>
          <p:cNvPr id="469" name="Google Shape;469;p60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470" name="Google Shape;470;p60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◎文件結構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0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 內嵌外部內容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0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◎表單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0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◎文字及其他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4" name="Google Shape;474;p60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HTML5表單(Form)強化版本 (1/2)  </a:t>
            </a:r>
            <a:endParaRPr/>
          </a:p>
        </p:txBody>
      </p:sp>
      <p:graphicFrame>
        <p:nvGraphicFramePr>
          <p:cNvPr id="482" name="Google Shape;482;p61"/>
          <p:cNvGraphicFramePr/>
          <p:nvPr/>
        </p:nvGraphicFramePr>
        <p:xfrm>
          <a:off x="468312" y="1131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755900"/>
                <a:gridCol w="2755900"/>
                <a:gridCol w="2755900"/>
              </a:tblGrid>
              <a:tr h="3968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"欄位型態"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欄位型態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search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字串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搜尋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字串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電話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絕對位址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數值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數字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數值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範圍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日期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日期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datetime-local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日期時間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本地日期時間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week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星期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星期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month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月份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月份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RGB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0~N個檔案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座標值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圖檔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3" name="Google Shape;483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/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HTML5表單(Form)強化版本 (2/2)  </a:t>
            </a:r>
            <a:endParaRPr/>
          </a:p>
        </p:txBody>
      </p:sp>
      <p:graphicFrame>
        <p:nvGraphicFramePr>
          <p:cNvPr id="490" name="Google Shape;490;p62"/>
          <p:cNvGraphicFramePr/>
          <p:nvPr/>
        </p:nvGraphicFramePr>
        <p:xfrm>
          <a:off x="482600" y="1131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874950"/>
                <a:gridCol w="5334000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"欄位型態"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屬性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nsola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 | selected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readonly | disabled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不能選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必選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 | max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最小值 | 最大值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&gt;0的數字或any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可指定一個以上的值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maxlength | minlength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可輸入的最大[或最小]字元長度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autocomplete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列舉型態：on [sticky] | off [每次都重新輸入] | default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pattern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正規表示法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簡短的提示文字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accesskey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建立快速鍵&lt;a accesskey="x" href=""&gt;&lt;/a&gt;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spellcheck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是否要進行拼字檢查 true 或 false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contenteditable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用 true 或 false 標示該元素是否可被編輯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62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b="0" i="0" lang="en-US" sz="40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學習之前--名詞釋疑</a:t>
            </a:r>
            <a:endParaRPr/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457200" y="1125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971800"/>
                <a:gridCol w="5257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名詞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函數(function)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函式庫(library)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jQuery, Dojo, YUI…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plug-in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擴充函式庫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 UI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 Mobile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498" name="Google Shape;498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505" name="Google Shape;505;p64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◎在一個</a:t>
            </a:r>
            <a:r>
              <a:rPr b="1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506" name="Google Shape;506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513" name="Google Shape;513;p65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073400"/>
                <a:gridCol w="3911600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寫在.html檔案中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default為300px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default為150px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寫在.js檔案中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取得canvas內容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如何開始?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6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523" name="Google Shape;523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" name="Google Shape;529;p67"/>
          <p:cNvGraphicFramePr/>
          <p:nvPr/>
        </p:nvGraphicFramePr>
        <p:xfrm>
          <a:off x="827087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4959350"/>
                <a:gridCol w="26019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輸出外框，線條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clip()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裁切</a:t>
                      </a:r>
                      <a:endParaRPr sz="14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0" name="Google Shape;530;p67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7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8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538" name="Google Shape;538;p68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600450"/>
                <a:gridCol w="38877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Google Shape;539;p68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0" name="Google Shape;540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API：線條|顏色屬性</a:t>
            </a:r>
            <a:endParaRPr/>
          </a:p>
        </p:txBody>
      </p:sp>
      <p:graphicFrame>
        <p:nvGraphicFramePr>
          <p:cNvPr id="547" name="Google Shape;547;p69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8" name="Google Shape;548;p69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9" name="Google Shape;549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API：曲線方法(1/2)</a:t>
            </a:r>
            <a:endParaRPr/>
          </a:p>
        </p:txBody>
      </p:sp>
      <p:graphicFrame>
        <p:nvGraphicFramePr>
          <p:cNvPr id="556" name="Google Shape;556;p70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曲線方法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順|逆時針);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</a:t>
                      </a:r>
                      <a:r>
                        <a:rPr b="0" i="0" lang="en-US" sz="22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i="0" lang="en-US" sz="22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i="0" lang="en-US" sz="22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x2, y2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r);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7" name="Google Shape;557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API：曲線方法(2/2)</a:t>
            </a:r>
            <a:endParaRPr/>
          </a:p>
        </p:txBody>
      </p:sp>
      <p:graphicFrame>
        <p:nvGraphicFramePr>
          <p:cNvPr id="564" name="Google Shape;564;p71"/>
          <p:cNvGraphicFramePr/>
          <p:nvPr/>
        </p:nvGraphicFramePr>
        <p:xfrm>
          <a:off x="641350" y="1674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曲線方法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190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</a:t>
                      </a:r>
                      <a:r>
                        <a:rPr b="0" i="0" lang="en-US" sz="22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</a:t>
                      </a:r>
                      <a:r>
                        <a:rPr b="0" i="0" lang="en-US" sz="22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 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//貝茲二次曲線</a:t>
                      </a:r>
                      <a:b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             </a:t>
                      </a:r>
                      <a:b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</a:t>
                      </a:r>
                      <a:r>
                        <a:rPr b="0" i="0" lang="en-US" sz="22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</a:t>
                      </a:r>
                      <a:r>
                        <a:rPr b="0" i="0" lang="en-US" sz="22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//貝茲曲線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2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572" name="Google Shape;572;p72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漸層方法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[線性|放射狀]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漸層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Linear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Gradient( 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</a:t>
                      </a: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Radial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Gradient( 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214437"/>
            <a:ext cx="8229600" cy="49117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。由John Resig在2006年釋出第一版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。獲得各大公司的支援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。輕量的Javascript Library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。簡化了Javascript很多的例行程式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。支援HTML DOM、CSS、Ajax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。更多的特效與動畫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。方便撰寫Plugin來增加功能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。總括來說，jQuery的優勢有：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跨瀏覽器、相容與擴充性高、能應用web端的知識</a:t>
            </a:r>
            <a:endParaRPr/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3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580" name="Google Shape;580;p73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1" name="Google Shape;581;p73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把圖加進來，圖檔品質 (0~1)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2" name="Google Shape;582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7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影音多媒體{Video&amp;Audio} </a:t>
            </a:r>
            <a:endParaRPr/>
          </a:p>
        </p:txBody>
      </p:sp>
      <p:sp>
        <p:nvSpPr>
          <p:cNvPr id="589" name="Google Shape;589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7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596" name="Google Shape;596;p75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HTML5新增了&lt;video&gt;和&lt;audio&gt;來解決過去大多的網路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使用者，都得仰賴外掛程式才能支援視訊和音訊的問題。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但在2010-01，Chrome3、Firefox3.5、Safari4即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HTML5允許任何影片格式，支援與否卻取決於瀏覽器，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瀏覽器的不同，可以播放的影片格式也有些不同。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http://miro-video-converter.soft32.com/</a:t>
            </a:r>
            <a:endParaRPr/>
          </a:p>
        </p:txBody>
      </p:sp>
      <p:sp>
        <p:nvSpPr>
          <p:cNvPr id="597" name="Google Shape;597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6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604" name="Google Shape;604;p76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05" name="Google Shape;605;p76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6" name="Google Shape;606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613" name="Google Shape;613;p7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614" name="Google Shape;614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621" name="Google Shape;621;p78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22" name="Google Shape;622;p78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3" name="Google Shape;623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7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9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630" name="Google Shape;630;p79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default]，正往前，負往後播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1" name="Google Shape;631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7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{Drag&amp;Drop}</a:t>
            </a:r>
            <a:endParaRPr/>
          </a:p>
        </p:txBody>
      </p:sp>
      <p:sp>
        <p:nvSpPr>
          <p:cNvPr id="638" name="Google Shape;638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8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645" name="Google Shape;645;p81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4.拖曳(drag)時會產生的事件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放置(drop)物件會產生的事件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646" name="Google Shape;646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2" name="Google Shape;652;p82"/>
          <p:cNvGraphicFramePr/>
          <p:nvPr/>
        </p:nvGraphicFramePr>
        <p:xfrm>
          <a:off x="39528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3" name="Google Shape;653;p82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581275"/>
                <a:gridCol w="2747950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4" name="Google Shape;654;p8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655" name="Google Shape;655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8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Javascript的例行工作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7200" y="1125537"/>
            <a:ext cx="8229600" cy="52641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◎Javascript需要重複處理相同的網頁工作：</a:t>
            </a:r>
            <a:b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。與網頁元素產生關聯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document.getElementById('某id');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。動態增加網頁內容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document.createElement('標籤');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。修改網頁元素的屬性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選取物件.屬性 = '更新的屬性值';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。選取表單欄位的值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變數 = 選取表單的物件.value;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。針對事件的發生，設定處理函數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選取物件.addEventListener('事件',函數,……);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124200" y="64785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662" name="Google Shape;662;p8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8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4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669" name="Google Shape;669;p84"/>
          <p:cNvSpPr txBox="1"/>
          <p:nvPr>
            <p:ph idx="1" type="body"/>
          </p:nvPr>
        </p:nvSpPr>
        <p:spPr>
          <a:xfrm>
            <a:off x="457200" y="1196975"/>
            <a:ext cx="8229600" cy="487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8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" name="Google Shape;676;p85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428875"/>
                <a:gridCol w="56149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7" name="Google Shape;677;p85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讀取檔案資訊</a:t>
            </a:r>
            <a:endParaRPr/>
          </a:p>
        </p:txBody>
      </p:sp>
      <p:sp>
        <p:nvSpPr>
          <p:cNvPr id="678" name="Google Shape;678;p8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4" name="Google Shape;684;p86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5" name="Google Shape;685;p8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檔案</a:t>
            </a:r>
            <a:endParaRPr/>
          </a:p>
        </p:txBody>
      </p:sp>
      <p:sp>
        <p:nvSpPr>
          <p:cNvPr id="686" name="Google Shape;686;p8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7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693" name="Google Shape;693;p87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694" name="Google Shape;694;p8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8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8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讀取檔案內容：直接拖曳</a:t>
            </a:r>
            <a:endParaRPr/>
          </a:p>
        </p:txBody>
      </p:sp>
      <p:graphicFrame>
        <p:nvGraphicFramePr>
          <p:cNvPr id="701" name="Google Shape;701;p88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2" name="Google Shape;702;p8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8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資料儲存{Web Storage}</a:t>
            </a:r>
            <a:endParaRPr/>
          </a:p>
        </p:txBody>
      </p:sp>
      <p:sp>
        <p:nvSpPr>
          <p:cNvPr id="709" name="Google Shape;709;p8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8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0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716" name="Google Shape;716;p90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Web Storage有兩種型態的儲存體：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和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sessionStorage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7" name="Google Shape;717;p9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9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1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持續時間不會隨著瀏覽器關閉而自動終止。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把值放到儲存區中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取出值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let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刪除值</a:t>
            </a:r>
            <a:endParaRPr u="sng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刪除所有資料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724" name="Google Shape;724;p9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91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2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Session Storage(區段儲存區)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localStorage 和sessionStorage 的傳回值皆為Storage物件，用法完全相同</a:t>
            </a:r>
            <a:endParaRPr/>
          </a:p>
        </p:txBody>
      </p:sp>
      <p:sp>
        <p:nvSpPr>
          <p:cNvPr id="731" name="Google Shape;731;p9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9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4637"/>
            <a:ext cx="82296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Javascript與jQuery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7200" y="1214437"/>
            <a:ext cx="8229600" cy="50307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[Javascript]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pTag = document.getElement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ByTagName('p');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for(let i=0; i&lt;pTag.length; i++){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pTag[i].style.color = 'red';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[jQuery]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$('p').css('color', 'red');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3"/>
          <p:cNvSpPr txBox="1"/>
          <p:nvPr>
            <p:ph idx="1" type="body"/>
          </p:nvPr>
        </p:nvSpPr>
        <p:spPr>
          <a:xfrm>
            <a:off x="539750" y="692150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◎使用Javascript對WebStorage的控制(方法)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38" name="Google Shape;738;p93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027350"/>
                <a:gridCol w="1149350"/>
                <a:gridCol w="28082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9" name="Google Shape;739;p9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9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地理定位{Geolocation}</a:t>
            </a:r>
            <a:endParaRPr/>
          </a:p>
        </p:txBody>
      </p:sp>
      <p:sp>
        <p:nvSpPr>
          <p:cNvPr id="746" name="Google Shape;746;p9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9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753" name="Google Shape;753;p9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9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9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物件：事件物件(position | e | evt | event)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761" name="Google Shape;761;p9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9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getCurrentPosition() 與 watchPosition()的第二個參數，可寫可不寫。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物件：事件物件(error | e | evt | event)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768" name="Google Shape;768;p9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9" name="Google Shape;769;p9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9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getCurrentPosition() 與 watchPosition()的第三個參數，可寫可不寫。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例如：若要取得高精準度功能，並設定10秒後逾時，且不使用舊的位置資料。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776" name="Google Shape;776;p9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9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783" name="Google Shape;783;p9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hlink"/>
                </a:solidFill>
                <a:hlinkClick r:id="rId3"/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id="myMap"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784" name="Google Shape;784;p9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9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建立一個地圖物件</a:t>
            </a:r>
            <a:endParaRPr/>
          </a:p>
        </p:txBody>
      </p:sp>
      <p:sp>
        <p:nvSpPr>
          <p:cNvPr id="791" name="Google Shape;791;p10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792" name="Google Shape;792;p10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latlng=new 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3" name="Google Shape;793;p10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0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b="0" i="0" lang="en-US" sz="36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目前位置：Marker</a:t>
            </a:r>
            <a:endParaRPr/>
          </a:p>
        </p:txBody>
      </p:sp>
      <p:sp>
        <p:nvSpPr>
          <p:cNvPr id="800" name="Google Shape;800;p10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google.maps.Marker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({position:經緯度, map:地圖內容});</a:t>
            </a:r>
            <a:endParaRPr/>
          </a:p>
        </p:txBody>
      </p:sp>
      <p:graphicFrame>
        <p:nvGraphicFramePr>
          <p:cNvPr id="801" name="Google Shape;801;p101"/>
          <p:cNvGraphicFramePr/>
          <p:nvPr/>
        </p:nvGraphicFramePr>
        <p:xfrm>
          <a:off x="571500" y="177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{3785750F-F3CA-40A9-ACAD-6108399BA36F}</a:tableStyleId>
              </a:tblPr>
              <a:tblGrid>
                <a:gridCol w="1454150"/>
                <a:gridCol w="65468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101"/>
          <p:cNvSpPr txBox="1"/>
          <p:nvPr/>
        </p:nvSpPr>
        <p:spPr>
          <a:xfrm>
            <a:off x="500062" y="3429000"/>
            <a:ext cx="8143875" cy="307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latlng=new google.maps.LatLng(lati, longi);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map=new google.maps.Map(document.getElementById('message'),{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zoom: 14,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center: latlng,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mapTypeId: google.maps.MapTypeId.ROADMAP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image='../images/flag.png';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marker=new google.maps.Marker({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position: latlng,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map: map,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icon: image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10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0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2"/>
          <p:cNvSpPr txBox="1"/>
          <p:nvPr>
            <p:ph type="ctrTitle"/>
          </p:nvPr>
        </p:nvSpPr>
        <p:spPr>
          <a:xfrm>
            <a:off x="685800" y="2428875"/>
            <a:ext cx="7772400" cy="250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補充--SVG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Scalable Vector Graphics</a:t>
            </a:r>
            <a:b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810" name="Google Shape;810;p10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85750" y="274637"/>
            <a:ext cx="8572500" cy="796925"/>
          </a:xfrm>
          <a:prstGeom prst="rect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jQuery的下載與安裝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85750" y="1071562"/>
            <a:ext cx="8572500" cy="49116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http://jquery.com/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download jQuery(目前)--v3.6.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之前的版本為(v1.12.4 or v2.2.4)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提供兩種檔案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。正常版(uncompressed)：readable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用來開發和除錯用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。壓縮版(compressed|minified)：可讀性低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上線時可用，因為檔案小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What is SVG ?</a:t>
            </a:r>
            <a:endParaRPr/>
          </a:p>
        </p:txBody>
      </p:sp>
      <p:sp>
        <p:nvSpPr>
          <p:cNvPr id="817" name="Google Shape;817;p10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4"/>
          <p:cNvSpPr txBox="1"/>
          <p:nvPr>
            <p:ph idx="1" type="body"/>
          </p:nvPr>
        </p:nvSpPr>
        <p:spPr>
          <a:xfrm>
            <a:off x="457200" y="908050"/>
            <a:ext cx="8229600" cy="53292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Scalable Vector Graphics(可縮放向量圖形)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2000年W3C公布 SVG 1.0 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2003年成為 W3C 推薦標準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參與定義 SVG 的組織有：Sun、Adobe、Apple、IBM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以及Kodak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SVG 是使用 XML 來描述二維圖形和繪圖程式的語言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◎ 特點：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。向量圖形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。文件格式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。圖形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。只需標籤就可以處理圖形的問題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。不用下載所有字體即可嵌入字型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10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0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5"/>
          <p:cNvSpPr txBox="1"/>
          <p:nvPr>
            <p:ph idx="1" type="body"/>
          </p:nvPr>
        </p:nvSpPr>
        <p:spPr>
          <a:xfrm>
            <a:off x="457200" y="908050"/>
            <a:ext cx="8229600" cy="53292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SVG的優勢：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。以文字為基礎的影像格式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可被非常多的工具讀取和修改（ex. Notepad）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與 JPEG 和 GIF 圖像比起來，尺寸更小，且可壓縮性更強。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可以直接被引用在任何HTML文件中，或是動態插入DOM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圖像可在任何的解析度下被高品質地列印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圖像是可搜索的（適合製作地圖）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可以與 Java 技術一起運行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是開放的標準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10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0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Basic</a:t>
            </a:r>
            <a:endParaRPr/>
          </a:p>
        </p:txBody>
      </p:sp>
      <p:sp>
        <p:nvSpPr>
          <p:cNvPr id="838" name="Google Shape;838;p10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0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7"/>
          <p:cNvSpPr txBox="1"/>
          <p:nvPr>
            <p:ph idx="1" type="body"/>
          </p:nvPr>
        </p:nvSpPr>
        <p:spPr>
          <a:xfrm>
            <a:off x="500062" y="1287462"/>
            <a:ext cx="8215312" cy="39497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基本語法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基本形狀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路徑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文字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調整樣式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濾鏡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SVG 漸層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p10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0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07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簡介SVG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8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基本語法 - XML</a:t>
            </a:r>
            <a:endParaRPr/>
          </a:p>
        </p:txBody>
      </p:sp>
      <p:sp>
        <p:nvSpPr>
          <p:cNvPr id="853" name="Google Shape;853;p108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 使用 XML 編寫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standalone="no"?&gt; 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svg PUBLIC "-//W3C//DTD SVG 1.1//EN"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"http://www.w3.org/Graphics/SVG/1.1/DTD/svg11.dtd"&gt;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&lt;svg width="100%" height="100%"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version="1.1"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	 xmlns="http://www.w3.org/2000/svg"&gt;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	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&lt;circle cx="100" cy="50" r="40"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  stroke="black" stroke-width="2" 			  fill="red"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	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0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0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9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基本語法 - HTML</a:t>
            </a:r>
            <a:endParaRPr/>
          </a:p>
        </p:txBody>
      </p:sp>
      <p:sp>
        <p:nvSpPr>
          <p:cNvPr id="861" name="Google Shape;861;p109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 使用 HTML 編寫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&lt;title&gt;Scalable Vector Graphic&lt;/title&gt;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&lt;meta charset="utf-8"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&lt;svg width="500" height="100"&gt;  </a:t>
            </a: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&lt;!--單位是pixels--&gt;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&lt;rect x="10" y="10"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width="200" height="250"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fill="pink"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stroke="red" stroke-width="5" 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&lt;/svg&gt;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sp>
        <p:nvSpPr>
          <p:cNvPr id="862" name="Google Shape;862;p10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0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0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</a:t>
            </a:r>
            <a:endParaRPr/>
          </a:p>
        </p:txBody>
      </p:sp>
      <p:sp>
        <p:nvSpPr>
          <p:cNvPr id="869" name="Google Shape;869;p110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。矩形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&lt;rect&gt;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。圓形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&lt;circle&gt;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。橢圓形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&lt;ellipse&gt;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。線條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。多邊形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&lt;polygon&gt;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。折線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&lt;polyline&gt;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width="1000" height="800"&gt;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&lt;!-- svg content here --&gt;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svg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11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1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1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矩形</a:t>
            </a:r>
            <a:endParaRPr/>
          </a:p>
        </p:txBody>
      </p:sp>
      <p:sp>
        <p:nvSpPr>
          <p:cNvPr id="877" name="Google Shape;877;p111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&lt;rect 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="100"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。x和y：用來指定該矩形的左上角座標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。width：矩形的寬度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。height：矩形的高度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。rx和ry：圓角(rounded corner)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Google Shape;878;p11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1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2"/>
          <p:cNvSpPr txBox="1"/>
          <p:nvPr>
            <p:ph type="title"/>
          </p:nvPr>
        </p:nvSpPr>
        <p:spPr>
          <a:xfrm>
            <a:off x="468312" y="331787"/>
            <a:ext cx="8229600" cy="865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SVG 基本形狀--</a:t>
            </a: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圓形</a:t>
            </a:r>
            <a:endParaRPr/>
          </a:p>
        </p:txBody>
      </p:sp>
      <p:sp>
        <p:nvSpPr>
          <p:cNvPr id="885" name="Google Shape;885;p112"/>
          <p:cNvSpPr txBox="1"/>
          <p:nvPr>
            <p:ph idx="1" type="body"/>
          </p:nvPr>
        </p:nvSpPr>
        <p:spPr>
          <a:xfrm>
            <a:off x="457200" y="1268412"/>
            <a:ext cx="8229600" cy="4968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&lt;circle cx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cy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="200"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="80" 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。cx 和 cy：用來指定座標和中心點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。r：半徑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1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1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