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3"/>
  </p:handoutMasterIdLst>
  <p:sldIdLst>
    <p:sldId id="330" r:id="rId3"/>
    <p:sldId id="322" r:id="rId4"/>
    <p:sldId id="353" r:id="rId5"/>
    <p:sldId id="371" r:id="rId6"/>
    <p:sldId id="311" r:id="rId8"/>
    <p:sldId id="360" r:id="rId9"/>
    <p:sldId id="354" r:id="rId10"/>
    <p:sldId id="361" r:id="rId11"/>
    <p:sldId id="362" r:id="rId12"/>
    <p:sldId id="355" r:id="rId13"/>
    <p:sldId id="363" r:id="rId14"/>
    <p:sldId id="364" r:id="rId15"/>
    <p:sldId id="356" r:id="rId16"/>
    <p:sldId id="365" r:id="rId17"/>
    <p:sldId id="366" r:id="rId18"/>
    <p:sldId id="367" r:id="rId19"/>
    <p:sldId id="368" r:id="rId20"/>
    <p:sldId id="373" r:id="rId21"/>
    <p:sldId id="329" r:id="rId22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6D"/>
    <a:srgbClr val="1D4E89"/>
    <a:srgbClr val="EEF2F5"/>
    <a:srgbClr val="F6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33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</a:fld>
            <a:endParaRPr lang="zh-CN" altLang="en-US"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charset="0"/>
        <a:ea typeface="Open Sans" panose="020B0606030504020204" charset="0"/>
        <a:cs typeface="Open Sans" panose="020B06060305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079391"/>
            <a:ext cx="3155795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矩形 1"/>
          <p:cNvSpPr/>
          <p:nvPr userDrawn="1"/>
        </p:nvSpPr>
        <p:spPr>
          <a:xfrm>
            <a:off x="3256156" y="1059366"/>
            <a:ext cx="3311912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4817327" y="3047070"/>
            <a:ext cx="4326673" cy="19263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3047071"/>
            <a:ext cx="4672361" cy="19180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679581" y="1068240"/>
            <a:ext cx="2464419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257810"/>
            <a:ext cx="4572000" cy="188710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3" name="矩形 2"/>
          <p:cNvSpPr/>
          <p:nvPr userDrawn="1"/>
        </p:nvSpPr>
        <p:spPr>
          <a:xfrm>
            <a:off x="4572000" y="1257810"/>
            <a:ext cx="4572000" cy="18871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9144000" cy="117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112294" y="1350977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2358189" y="1350976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604084" y="1350976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6849979" y="1350975"/>
            <a:ext cx="2181726" cy="152549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B13F87CF-3569-4A6D-ABE9-80B564D3AF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</a:lstStyle>
          <a:p>
            <a:fld id="{E431EDE2-ED55-47B1-BF0C-0EF98048EB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charset="0"/>
          <a:ea typeface="Open Sans" panose="020B0606030504020204" charset="0"/>
          <a:cs typeface="Open Sans" panose="020B060603050402020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10800000">
            <a:off x="0" y="-15240"/>
            <a:ext cx="9144000" cy="3261995"/>
          </a:xfrm>
          <a:custGeom>
            <a:avLst/>
            <a:gdLst>
              <a:gd name="connsiteX0" fmla="*/ 9144000 w 9144000"/>
              <a:gd name="connsiteY0" fmla="*/ 3992136 h 3992136"/>
              <a:gd name="connsiteX1" fmla="*/ 0 w 9144000"/>
              <a:gd name="connsiteY1" fmla="*/ 3992136 h 3992136"/>
              <a:gd name="connsiteX2" fmla="*/ 0 w 9144000"/>
              <a:gd name="connsiteY2" fmla="*/ 379141 h 3992136"/>
              <a:gd name="connsiteX3" fmla="*/ 4301185 w 9144000"/>
              <a:gd name="connsiteY3" fmla="*/ 379141 h 3992136"/>
              <a:gd name="connsiteX4" fmla="*/ 4572001 w 9144000"/>
              <a:gd name="connsiteY4" fmla="*/ 0 h 3992136"/>
              <a:gd name="connsiteX5" fmla="*/ 4842816 w 9144000"/>
              <a:gd name="connsiteY5" fmla="*/ 379141 h 3992136"/>
              <a:gd name="connsiteX6" fmla="*/ 9144000 w 9144000"/>
              <a:gd name="connsiteY6" fmla="*/ 379141 h 39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992136">
                <a:moveTo>
                  <a:pt x="9144000" y="3992136"/>
                </a:moveTo>
                <a:lnTo>
                  <a:pt x="0" y="3992136"/>
                </a:lnTo>
                <a:lnTo>
                  <a:pt x="0" y="379141"/>
                </a:lnTo>
                <a:lnTo>
                  <a:pt x="4301185" y="379141"/>
                </a:lnTo>
                <a:lnTo>
                  <a:pt x="4572001" y="0"/>
                </a:lnTo>
                <a:lnTo>
                  <a:pt x="4842816" y="379141"/>
                </a:lnTo>
                <a:lnTo>
                  <a:pt x="9144000" y="3791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94640" y="255905"/>
            <a:ext cx="8514715" cy="276034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en-US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Open Sans" panose="020B0606030504020204" charset="0"/>
                <a:cs typeface="Times New Roman" panose="02020603050405020304" charset="0"/>
              </a:rPr>
              <a:t>  </a:t>
            </a:r>
            <a:endParaRPr kumimoji="0" lang="en-IN" altLang="en-US" sz="4000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Open Sans" panose="020B0606030504020204" charset="0"/>
                <a:cs typeface="Times New Roman" panose="02020603050405020304" charset="0"/>
              </a:rPr>
              <a:t>Automated Deployment and Monitoring </a:t>
            </a:r>
            <a:endParaRPr kumimoji="0" lang="en-US" altLang="en-US" sz="4000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Open Sans" panose="020B0606030504020204" charset="0"/>
                <a:cs typeface="Times New Roman" panose="02020603050405020304" charset="0"/>
              </a:rPr>
              <a:t>of TodoApp with DevOps Practices</a:t>
            </a:r>
            <a:endParaRPr kumimoji="0" lang="en-US" altLang="en-US" sz="4000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0" y="3775075"/>
            <a:ext cx="9143365" cy="13677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0" y="3580130"/>
            <a:ext cx="8769985" cy="1149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Subtitle:Implementing Continuous Integration, Deployment, and Monitoring for a Containerized Todo Application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Presented by: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Komal vede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Institute: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Sunbeam Institute of Information Technology, Pune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0" y="-10641"/>
            <a:ext cx="9144000" cy="1173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244" y="178404"/>
            <a:ext cx="417639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sz="2800" b="1" kern="100">
                <a:solidFill>
                  <a:schemeClr val="bg1"/>
                </a:solidFill>
                <a:latin typeface="Times New Roman" panose="02020603050405020304" charset="0"/>
                <a:ea typeface="Open Sans" panose="020B0606030504020204" charset="0"/>
                <a:cs typeface="Times New Roman" panose="02020603050405020304" charset="0"/>
              </a:rPr>
              <a:t>Application Orchestration</a:t>
            </a:r>
            <a:endParaRPr lang="en-US" altLang="en-US" sz="2800" b="1" kern="100">
              <a:solidFill>
                <a:schemeClr val="bg1"/>
              </a:solidFill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0" y="1162685"/>
            <a:ext cx="914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Steps: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Created Deployment YAML for Todo App.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Created Service YAML for exposing app.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Applied resources using kubectl.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Observation: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App runs with multiple replicas.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NodePort Service exposes app externally.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-635" y="-7620"/>
            <a:ext cx="9305925" cy="5158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0882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0" y="-10641"/>
            <a:ext cx="9144000" cy="1173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244" y="178404"/>
            <a:ext cx="44189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sz="2800" b="1" kern="100">
                <a:solidFill>
                  <a:schemeClr val="bg1"/>
                </a:solidFill>
                <a:latin typeface="Times New Roman" panose="02020603050405020304" charset="0"/>
                <a:ea typeface="Open Sans" panose="020B0606030504020204" charset="0"/>
                <a:cs typeface="Times New Roman" panose="02020603050405020304" charset="0"/>
              </a:rPr>
              <a:t>Persistent Storage &amp; CI/CD</a:t>
            </a:r>
            <a:endParaRPr lang="en-US" altLang="en-US" sz="2800" b="1" kern="100">
              <a:solidFill>
                <a:schemeClr val="bg1"/>
              </a:solidFill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0" y="1162685"/>
            <a:ext cx="9144635" cy="3980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Persistent Storage: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Created PV &amp; PVC for MySQL database.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Data persists even if pod restarts.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CI/CD Implementation: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CI: GitHub Actions → Build &amp; push Docker image.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CD: ArgoCD → Deploy updates to Kubernetes.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Helm Charts: Manage app, DB, PV/PVC dynamically.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018905" cy="51428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48260"/>
            <a:ext cx="9144000" cy="5191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88450" cy="5144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635" cy="51441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1"/>
          <p:cNvSpPr/>
          <p:nvPr/>
        </p:nvSpPr>
        <p:spPr>
          <a:xfrm>
            <a:off x="0" y="0"/>
            <a:ext cx="9144000" cy="13608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0" y="1360805"/>
            <a:ext cx="9063990" cy="371792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buFont typeface="Arial" panose="020B0604020202020204"/>
              <a:buChar char="•"/>
            </a:pPr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Demonstrated full DevOps lifecycle: containerization → orchestration → automation →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monitoring.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Ensured automation, scalability, and observability.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Provides a practical example of modern DevOps practices.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 rot="10800000">
            <a:off x="0" y="0"/>
            <a:ext cx="9144000" cy="3992136"/>
          </a:xfrm>
          <a:custGeom>
            <a:avLst/>
            <a:gdLst>
              <a:gd name="connsiteX0" fmla="*/ 9144000 w 9144000"/>
              <a:gd name="connsiteY0" fmla="*/ 3992136 h 3992136"/>
              <a:gd name="connsiteX1" fmla="*/ 0 w 9144000"/>
              <a:gd name="connsiteY1" fmla="*/ 3992136 h 3992136"/>
              <a:gd name="connsiteX2" fmla="*/ 0 w 9144000"/>
              <a:gd name="connsiteY2" fmla="*/ 379141 h 3992136"/>
              <a:gd name="connsiteX3" fmla="*/ 4301185 w 9144000"/>
              <a:gd name="connsiteY3" fmla="*/ 379141 h 3992136"/>
              <a:gd name="connsiteX4" fmla="*/ 4572001 w 9144000"/>
              <a:gd name="connsiteY4" fmla="*/ 0 h 3992136"/>
              <a:gd name="connsiteX5" fmla="*/ 4842816 w 9144000"/>
              <a:gd name="connsiteY5" fmla="*/ 379141 h 3992136"/>
              <a:gd name="connsiteX6" fmla="*/ 9144000 w 9144000"/>
              <a:gd name="connsiteY6" fmla="*/ 379141 h 399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3992136">
                <a:moveTo>
                  <a:pt x="9144000" y="3992136"/>
                </a:moveTo>
                <a:lnTo>
                  <a:pt x="0" y="3992136"/>
                </a:lnTo>
                <a:lnTo>
                  <a:pt x="0" y="379141"/>
                </a:lnTo>
                <a:lnTo>
                  <a:pt x="4301185" y="379141"/>
                </a:lnTo>
                <a:lnTo>
                  <a:pt x="4572001" y="0"/>
                </a:lnTo>
                <a:lnTo>
                  <a:pt x="4842816" y="379141"/>
                </a:lnTo>
                <a:lnTo>
                  <a:pt x="9144000" y="37914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970212" y="2162234"/>
            <a:ext cx="320357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rPr>
              <a:t>THANK YOU</a:t>
            </a:r>
            <a:endParaRPr kumimoji="0" lang="zh-CN" altLang="en-US" sz="4000" b="1" i="0" u="none" strike="noStrike" kern="1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charset="0"/>
              <a:ea typeface="Open Sans" panose="020B0606030504020204" charset="0"/>
              <a:cs typeface="Open Sans" panose="020B06060305040202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893848" y="651943"/>
            <a:ext cx="1356304" cy="1356304"/>
            <a:chOff x="3893848" y="1276412"/>
            <a:chExt cx="1356304" cy="1356304"/>
          </a:xfrm>
        </p:grpSpPr>
        <p:sp>
          <p:nvSpPr>
            <p:cNvPr id="3" name="椭圆 2"/>
            <p:cNvSpPr/>
            <p:nvPr/>
          </p:nvSpPr>
          <p:spPr>
            <a:xfrm>
              <a:off x="3893848" y="1276412"/>
              <a:ext cx="1356304" cy="1356304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4008813" y="1508646"/>
              <a:ext cx="1126374" cy="827336"/>
            </a:xfrm>
            <a:custGeom>
              <a:avLst/>
              <a:gdLst>
                <a:gd name="T0" fmla="*/ 690 w 702"/>
                <a:gd name="T1" fmla="*/ 144 h 517"/>
                <a:gd name="T2" fmla="*/ 358 w 702"/>
                <a:gd name="T3" fmla="*/ 1 h 517"/>
                <a:gd name="T4" fmla="*/ 351 w 702"/>
                <a:gd name="T5" fmla="*/ 0 h 517"/>
                <a:gd name="T6" fmla="*/ 345 w 702"/>
                <a:gd name="T7" fmla="*/ 1 h 517"/>
                <a:gd name="T8" fmla="*/ 12 w 702"/>
                <a:gd name="T9" fmla="*/ 144 h 517"/>
                <a:gd name="T10" fmla="*/ 0 w 702"/>
                <a:gd name="T11" fmla="*/ 164 h 517"/>
                <a:gd name="T12" fmla="*/ 12 w 702"/>
                <a:gd name="T13" fmla="*/ 183 h 517"/>
                <a:gd name="T14" fmla="*/ 345 w 702"/>
                <a:gd name="T15" fmla="*/ 326 h 517"/>
                <a:gd name="T16" fmla="*/ 358 w 702"/>
                <a:gd name="T17" fmla="*/ 326 h 517"/>
                <a:gd name="T18" fmla="*/ 616 w 702"/>
                <a:gd name="T19" fmla="*/ 215 h 517"/>
                <a:gd name="T20" fmla="*/ 616 w 702"/>
                <a:gd name="T21" fmla="*/ 329 h 517"/>
                <a:gd name="T22" fmla="*/ 593 w 702"/>
                <a:gd name="T23" fmla="*/ 370 h 517"/>
                <a:gd name="T24" fmla="*/ 616 w 702"/>
                <a:gd name="T25" fmla="*/ 412 h 517"/>
                <a:gd name="T26" fmla="*/ 616 w 702"/>
                <a:gd name="T27" fmla="*/ 452 h 517"/>
                <a:gd name="T28" fmla="*/ 650 w 702"/>
                <a:gd name="T29" fmla="*/ 452 h 517"/>
                <a:gd name="T30" fmla="*/ 650 w 702"/>
                <a:gd name="T31" fmla="*/ 412 h 517"/>
                <a:gd name="T32" fmla="*/ 674 w 702"/>
                <a:gd name="T33" fmla="*/ 370 h 517"/>
                <a:gd name="T34" fmla="*/ 650 w 702"/>
                <a:gd name="T35" fmla="*/ 329 h 517"/>
                <a:gd name="T36" fmla="*/ 650 w 702"/>
                <a:gd name="T37" fmla="*/ 200 h 517"/>
                <a:gd name="T38" fmla="*/ 690 w 702"/>
                <a:gd name="T39" fmla="*/ 183 h 517"/>
                <a:gd name="T40" fmla="*/ 702 w 702"/>
                <a:gd name="T41" fmla="*/ 164 h 517"/>
                <a:gd name="T42" fmla="*/ 690 w 702"/>
                <a:gd name="T43" fmla="*/ 144 h 517"/>
                <a:gd name="T44" fmla="*/ 351 w 702"/>
                <a:gd name="T45" fmla="*/ 355 h 517"/>
                <a:gd name="T46" fmla="*/ 336 w 702"/>
                <a:gd name="T47" fmla="*/ 352 h 517"/>
                <a:gd name="T48" fmla="*/ 129 w 702"/>
                <a:gd name="T49" fmla="*/ 262 h 517"/>
                <a:gd name="T50" fmla="*/ 129 w 702"/>
                <a:gd name="T51" fmla="*/ 386 h 517"/>
                <a:gd name="T52" fmla="*/ 327 w 702"/>
                <a:gd name="T53" fmla="*/ 517 h 517"/>
                <a:gd name="T54" fmla="*/ 375 w 702"/>
                <a:gd name="T55" fmla="*/ 517 h 517"/>
                <a:gd name="T56" fmla="*/ 574 w 702"/>
                <a:gd name="T57" fmla="*/ 386 h 517"/>
                <a:gd name="T58" fmla="*/ 574 w 702"/>
                <a:gd name="T59" fmla="*/ 262 h 517"/>
                <a:gd name="T60" fmla="*/ 366 w 702"/>
                <a:gd name="T61" fmla="*/ 352 h 517"/>
                <a:gd name="T62" fmla="*/ 351 w 702"/>
                <a:gd name="T63" fmla="*/ 355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02" h="517">
                  <a:moveTo>
                    <a:pt x="690" y="144"/>
                  </a:moveTo>
                  <a:cubicBezTo>
                    <a:pt x="358" y="1"/>
                    <a:pt x="358" y="1"/>
                    <a:pt x="358" y="1"/>
                  </a:cubicBezTo>
                  <a:cubicBezTo>
                    <a:pt x="356" y="0"/>
                    <a:pt x="353" y="0"/>
                    <a:pt x="351" y="0"/>
                  </a:cubicBezTo>
                  <a:cubicBezTo>
                    <a:pt x="349" y="0"/>
                    <a:pt x="347" y="0"/>
                    <a:pt x="345" y="1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5" y="147"/>
                    <a:pt x="0" y="155"/>
                    <a:pt x="0" y="164"/>
                  </a:cubicBezTo>
                  <a:cubicBezTo>
                    <a:pt x="0" y="172"/>
                    <a:pt x="5" y="180"/>
                    <a:pt x="12" y="183"/>
                  </a:cubicBezTo>
                  <a:cubicBezTo>
                    <a:pt x="345" y="326"/>
                    <a:pt x="345" y="326"/>
                    <a:pt x="345" y="326"/>
                  </a:cubicBezTo>
                  <a:cubicBezTo>
                    <a:pt x="349" y="328"/>
                    <a:pt x="354" y="328"/>
                    <a:pt x="358" y="326"/>
                  </a:cubicBezTo>
                  <a:cubicBezTo>
                    <a:pt x="616" y="215"/>
                    <a:pt x="616" y="215"/>
                    <a:pt x="616" y="215"/>
                  </a:cubicBezTo>
                  <a:cubicBezTo>
                    <a:pt x="616" y="329"/>
                    <a:pt x="616" y="329"/>
                    <a:pt x="616" y="329"/>
                  </a:cubicBezTo>
                  <a:cubicBezTo>
                    <a:pt x="602" y="336"/>
                    <a:pt x="593" y="352"/>
                    <a:pt x="593" y="370"/>
                  </a:cubicBezTo>
                  <a:cubicBezTo>
                    <a:pt x="593" y="389"/>
                    <a:pt x="602" y="405"/>
                    <a:pt x="616" y="412"/>
                  </a:cubicBezTo>
                  <a:cubicBezTo>
                    <a:pt x="616" y="452"/>
                    <a:pt x="616" y="452"/>
                    <a:pt x="616" y="452"/>
                  </a:cubicBezTo>
                  <a:cubicBezTo>
                    <a:pt x="650" y="452"/>
                    <a:pt x="650" y="452"/>
                    <a:pt x="650" y="452"/>
                  </a:cubicBezTo>
                  <a:cubicBezTo>
                    <a:pt x="650" y="412"/>
                    <a:pt x="650" y="412"/>
                    <a:pt x="650" y="412"/>
                  </a:cubicBezTo>
                  <a:cubicBezTo>
                    <a:pt x="664" y="405"/>
                    <a:pt x="674" y="389"/>
                    <a:pt x="674" y="370"/>
                  </a:cubicBezTo>
                  <a:cubicBezTo>
                    <a:pt x="674" y="352"/>
                    <a:pt x="664" y="336"/>
                    <a:pt x="650" y="329"/>
                  </a:cubicBezTo>
                  <a:cubicBezTo>
                    <a:pt x="650" y="200"/>
                    <a:pt x="650" y="200"/>
                    <a:pt x="650" y="200"/>
                  </a:cubicBezTo>
                  <a:cubicBezTo>
                    <a:pt x="690" y="183"/>
                    <a:pt x="690" y="183"/>
                    <a:pt x="690" y="183"/>
                  </a:cubicBezTo>
                  <a:cubicBezTo>
                    <a:pt x="697" y="180"/>
                    <a:pt x="702" y="172"/>
                    <a:pt x="702" y="164"/>
                  </a:cubicBezTo>
                  <a:cubicBezTo>
                    <a:pt x="702" y="155"/>
                    <a:pt x="697" y="147"/>
                    <a:pt x="690" y="144"/>
                  </a:cubicBezTo>
                  <a:close/>
                  <a:moveTo>
                    <a:pt x="351" y="355"/>
                  </a:moveTo>
                  <a:cubicBezTo>
                    <a:pt x="346" y="355"/>
                    <a:pt x="341" y="354"/>
                    <a:pt x="336" y="352"/>
                  </a:cubicBezTo>
                  <a:cubicBezTo>
                    <a:pt x="129" y="262"/>
                    <a:pt x="129" y="262"/>
                    <a:pt x="129" y="262"/>
                  </a:cubicBezTo>
                  <a:cubicBezTo>
                    <a:pt x="129" y="386"/>
                    <a:pt x="129" y="386"/>
                    <a:pt x="129" y="386"/>
                  </a:cubicBezTo>
                  <a:cubicBezTo>
                    <a:pt x="129" y="487"/>
                    <a:pt x="280" y="517"/>
                    <a:pt x="327" y="517"/>
                  </a:cubicBezTo>
                  <a:cubicBezTo>
                    <a:pt x="375" y="517"/>
                    <a:pt x="375" y="517"/>
                    <a:pt x="375" y="517"/>
                  </a:cubicBezTo>
                  <a:cubicBezTo>
                    <a:pt x="410" y="517"/>
                    <a:pt x="574" y="487"/>
                    <a:pt x="574" y="386"/>
                  </a:cubicBezTo>
                  <a:cubicBezTo>
                    <a:pt x="574" y="262"/>
                    <a:pt x="574" y="262"/>
                    <a:pt x="574" y="262"/>
                  </a:cubicBezTo>
                  <a:cubicBezTo>
                    <a:pt x="366" y="352"/>
                    <a:pt x="366" y="352"/>
                    <a:pt x="366" y="352"/>
                  </a:cubicBezTo>
                  <a:cubicBezTo>
                    <a:pt x="361" y="354"/>
                    <a:pt x="356" y="355"/>
                    <a:pt x="351" y="3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4" b="765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19529"/>
            <a:ext cx="8717280" cy="461554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</p:txBody>
      </p:sp>
      <p:sp>
        <p:nvSpPr>
          <p:cNvPr id="7" name="矩形 4"/>
          <p:cNvSpPr/>
          <p:nvPr/>
        </p:nvSpPr>
        <p:spPr>
          <a:xfrm>
            <a:off x="-635" y="219710"/>
            <a:ext cx="8717915" cy="4615180"/>
          </a:xfrm>
          <a:prstGeom prst="rect">
            <a:avLst/>
          </a:prstGeom>
        </p:spPr>
        <p:txBody>
          <a:bodyPr wrap="square">
            <a:noAutofit/>
          </a:bodyPr>
          <a:p>
            <a:pPr marL="0" marR="0" lvl="0" indent="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Open Sans" panose="020B0606030504020204" charset="0"/>
                <a:cs typeface="Times New Roman" panose="02020603050405020304" charset="0"/>
              </a:rPr>
              <a:t>Introduction</a:t>
            </a:r>
            <a:r>
              <a:rPr kumimoji="0" lang="en-IN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Open Sans" panose="020B0606030504020204" charset="0"/>
                <a:cs typeface="Times New Roman" panose="02020603050405020304" charset="0"/>
              </a:rPr>
              <a:t>:</a:t>
            </a: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 panose="020B0306030504020204" charset="0"/>
              <a:ea typeface="Open Sans" panose="020B0606030504020204" charset="0"/>
              <a:cs typeface="Open Sans Light" panose="020B030603050402020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Open Sans" panose="020B0606030504020204" charset="0"/>
                <a:cs typeface="Times New Roman" panose="02020603050405020304" charset="0"/>
              </a:rPr>
              <a:t>Modern organizations require secure and isolated network environments to protect sensitive data.</a:t>
            </a: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Open Sans" panose="020B0606030504020204" charset="0"/>
                <a:cs typeface="Times New Roman" panose="02020603050405020304" charset="0"/>
              </a:rPr>
              <a:t>A DMZ (Demilitarized Zone) provides an extra layer of security between the internal network and the external internet.</a:t>
            </a: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Open Sans" panose="020B0606030504020204" charset="0"/>
                <a:cs typeface="Times New Roman" panose="02020603050405020304" charset="0"/>
              </a:rPr>
              <a:t>This project implements a multi-server architecture within a DMZ.</a:t>
            </a: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Open Sans" panose="020B0606030504020204" charset="0"/>
                <a:cs typeface="Times New Roman" panose="02020603050405020304" charset="0"/>
              </a:rPr>
              <a:t>Security tools, monitoring systems, and intrusion detection are integrated to protect servers and data.</a:t>
            </a: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ea typeface="Open Sans" panose="020B0606030504020204" charset="0"/>
                <a:cs typeface="Times New Roman" panose="02020603050405020304" charset="0"/>
              </a:rPr>
              <a:t>Ensures safe operations and proactive threat detection against potential attacks.</a:t>
            </a:r>
            <a:endParaRPr kumimoji="0" lang="en-US" altLang="en-US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0" y="-10641"/>
            <a:ext cx="9144000" cy="1173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0" y="1162685"/>
            <a:ext cx="3041015" cy="375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1162685"/>
            <a:ext cx="3041015" cy="375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1162685"/>
            <a:ext cx="8626475" cy="3980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Containerize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TodoApp using Docker.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Deploy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ed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application on Kubernetes cluster.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Implement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ed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Persistent Volumes (PV/PVC) for data persistence.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Build CI/CD pipeline: GitHub Actions (CI) → ArgoCD (CD).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Monitor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ed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application and cluster using Prometheus and Grafana.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40"/>
          <p:cNvSpPr/>
          <p:nvPr/>
        </p:nvSpPr>
        <p:spPr>
          <a:xfrm>
            <a:off x="-244" y="178404"/>
            <a:ext cx="28321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sz="2800" b="1" kern="100">
                <a:solidFill>
                  <a:schemeClr val="bg1"/>
                </a:solidFill>
                <a:latin typeface="Times New Roman" panose="02020603050405020304" charset="0"/>
                <a:ea typeface="Open Sans" panose="020B0606030504020204" charset="0"/>
                <a:cs typeface="Times New Roman" panose="02020603050405020304" charset="0"/>
              </a:rPr>
              <a:t>Project Objective</a:t>
            </a:r>
            <a:endParaRPr lang="en-US" altLang="en-US" sz="2800" b="1" kern="100">
              <a:solidFill>
                <a:schemeClr val="bg1"/>
              </a:solidFill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1"/>
          <p:cNvSpPr/>
          <p:nvPr/>
        </p:nvSpPr>
        <p:spPr>
          <a:xfrm>
            <a:off x="0" y="-10795"/>
            <a:ext cx="9144000" cy="1275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Tools &amp; Technologies Used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1264920"/>
            <a:ext cx="9066530" cy="3878580"/>
          </a:xfrm>
          <a:prstGeom prst="rect">
            <a:avLst/>
          </a:prstGeom>
        </p:spPr>
        <p:txBody>
          <a:bodyPr>
            <a:noAutofit/>
          </a:bodyPr>
          <a:p>
            <a:pPr>
              <a:buFont typeface="Arial" panose="020B0604020202020204"/>
              <a:buChar char="•"/>
            </a:pPr>
            <a:r>
              <a:rPr lang="en-IN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Docker – Containerization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Kubernetes – Orchestration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Helm – Packaging applications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GitHub Actions – Continuous Integration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ArgoCD – Continuous Deployment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Prometheus – Metrics collection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Grafana – Dashboards and alerts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-10641"/>
            <a:ext cx="9144000" cy="1173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244" y="178404"/>
            <a:ext cx="2239645" cy="52197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en-US" sz="2800" b="1" kern="100">
                <a:solidFill>
                  <a:schemeClr val="bg1"/>
                </a:solidFill>
                <a:latin typeface="Times New Roman" panose="02020603050405020304" charset="0"/>
                <a:ea typeface="Open Sans" panose="020B0606030504020204" charset="0"/>
                <a:cs typeface="Times New Roman" panose="02020603050405020304" charset="0"/>
              </a:rPr>
              <a:t>Docker Setup</a:t>
            </a:r>
            <a:endParaRPr lang="en-US" altLang="en-US" sz="2800" b="1" kern="100">
              <a:solidFill>
                <a:schemeClr val="bg1"/>
              </a:solidFill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1162685"/>
            <a:ext cx="9144635" cy="3980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Steps: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Installed Docker on Debian.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Created Dockerfile for Todo App.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Built Docker image &amp; ran two containers: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Database (MySQL)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altLang="en-US" sz="160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Todo App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Observation: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Containers communicate via Docker network.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Application successfully containerized.</a:t>
            </a:r>
            <a:endParaRPr lang="en-US" sz="1600"/>
          </a:p>
          <a:p>
            <a:pPr>
              <a:lnSpc>
                <a:spcPct val="100000"/>
              </a:lnSpc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00000"/>
              </a:lnSpc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635" y="44450"/>
            <a:ext cx="9143365" cy="5047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0" y="-10641"/>
            <a:ext cx="9144000" cy="1173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Open Sans" panose="020B060603050402020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-244" y="178404"/>
            <a:ext cx="410654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en-US" sz="2800" b="1" kern="100">
                <a:solidFill>
                  <a:schemeClr val="bg1"/>
                </a:solidFill>
                <a:latin typeface="Times New Roman" panose="02020603050405020304" charset="0"/>
                <a:ea typeface="Open Sans" panose="020B0606030504020204" charset="0"/>
                <a:cs typeface="Times New Roman" panose="02020603050405020304" charset="0"/>
              </a:rPr>
              <a:t>Kubernetes Cluster Setup</a:t>
            </a:r>
            <a:endParaRPr lang="en-US" altLang="en-US" sz="2800" b="1" kern="100">
              <a:solidFill>
                <a:schemeClr val="bg1"/>
              </a:solidFill>
              <a:latin typeface="Times New Roman" panose="02020603050405020304" charset="0"/>
              <a:ea typeface="Open Sans" panose="020B06060305040202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0" y="1162685"/>
            <a:ext cx="9144635" cy="3847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Steps: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Created 2 VMs: Master &amp; Worker.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Installed K8s components: kubeadm, kubelet, kubectl.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Initialized Master Node &amp; joined Worker Node.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Observation: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Multi-node Kubernetes cluster is ready.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Supports high availability and scaling.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635" y="635"/>
            <a:ext cx="9142730" cy="51428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50800" y="0"/>
            <a:ext cx="9093200" cy="52095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c733616-6340-4497-9593-42f2bdf4ffc4"/>
  <p:tag name="COMMONDATA" val="eyJoZGlkIjoiMmNmYmEwOWQ4Y2Q0M2IxMGZkNjI4ZjhkZDQyNzg1OTYifQ=="/>
</p:tagLst>
</file>

<file path=ppt/theme/theme1.xml><?xml version="1.0" encoding="utf-8"?>
<a:theme xmlns:a="http://schemas.openxmlformats.org/drawingml/2006/main" name="Office 主题​​">
  <a:themeElements>
    <a:clrScheme name="2经典蓝配色方案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0F4C82"/>
      </a:accent1>
      <a:accent2>
        <a:srgbClr val="B3C6D5"/>
      </a:accent2>
      <a:accent3>
        <a:srgbClr val="F7B793"/>
      </a:accent3>
      <a:accent4>
        <a:srgbClr val="F4DBB2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5-3">
      <a:majorFont>
        <a:latin typeface="Open Sans"/>
        <a:ea typeface="Open Sans"/>
        <a:cs typeface=""/>
      </a:majorFont>
      <a:minorFont>
        <a:latin typeface="Open Sans"/>
        <a:ea typeface="Open Sans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ajorFont>
      <a:minorFont>
        <a:latin typeface="Open Sans"/>
        <a:ea typeface=""/>
        <a:cs typeface=""/>
        <a:font script="Jpan" typeface="ＭＳ Ｐゴシック"/>
        <a:font script="Hang" typeface="맑은 고딕"/>
        <a:font script="Hans" typeface="Open Sans"/>
        <a:font script="Hant" typeface="新細明體"/>
        <a:font script="Arab" typeface="Open Sans"/>
        <a:font script="Hebr" typeface="Open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Open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2510</Words>
  <Application>WPS Presentation</Application>
  <PresentationFormat>全屏显示(16:9)</PresentationFormat>
  <Paragraphs>127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Open Sans</vt:lpstr>
      <vt:lpstr>Segoe Print</vt:lpstr>
      <vt:lpstr>Times New Roman</vt:lpstr>
      <vt:lpstr>Open Sans Light</vt:lpstr>
      <vt:lpstr>Arial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哒哒 熊猫</dc:creator>
  <cp:lastModifiedBy>komal vede</cp:lastModifiedBy>
  <cp:revision>204</cp:revision>
  <dcterms:created xsi:type="dcterms:W3CDTF">2020-01-28T04:26:00Z</dcterms:created>
  <dcterms:modified xsi:type="dcterms:W3CDTF">2025-10-06T13:59:51Z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1033-12.2.0.22549</vt:lpwstr>
  </property>
  <property fmtid="{D5CDD505-2E9C-101B-9397-08002B2CF9AE}" pid="3" name="ICV">
    <vt:lpwstr>C23E1BCA25C84874B8D4EDCB0E4B0888_13</vt:lpwstr>
  </property>
</Properties>
</file>