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25cde1857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25cde1857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5cde1857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5cde1857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5cde1857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5cde1857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25cde185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25cde185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25cde185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25cde185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25cde185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25cde185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25cde185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25cde185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25cde1857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25cde1857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25cde1857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25cde1857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25cde1857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25cde1857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5cde185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5cde185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484500" y="522475"/>
            <a:ext cx="8175000" cy="163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300"/>
              <a:t>Coursera Capstone</a:t>
            </a:r>
            <a:endParaRPr sz="2300"/>
          </a:p>
          <a:p>
            <a:pPr indent="0" lvl="0" marL="0" rtl="0" algn="ctr">
              <a:spcBef>
                <a:spcPts val="0"/>
              </a:spcBef>
              <a:spcAft>
                <a:spcPts val="0"/>
              </a:spcAft>
              <a:buNone/>
            </a:pPr>
            <a:r>
              <a:rPr lang="en" sz="2300"/>
              <a:t>IBM Applied Data Science Capstone</a:t>
            </a:r>
            <a:endParaRPr sz="2300"/>
          </a:p>
          <a:p>
            <a:pPr indent="0" lvl="0" marL="0" rtl="0" algn="ctr">
              <a:spcBef>
                <a:spcPts val="0"/>
              </a:spcBef>
              <a:spcAft>
                <a:spcPts val="0"/>
              </a:spcAft>
              <a:buNone/>
            </a:pPr>
            <a:r>
              <a:t/>
            </a:r>
            <a:endParaRPr/>
          </a:p>
        </p:txBody>
      </p:sp>
      <p:sp>
        <p:nvSpPr>
          <p:cNvPr id="64" name="Google Shape;64;p13"/>
          <p:cNvSpPr txBox="1"/>
          <p:nvPr>
            <p:ph idx="1" type="subTitle"/>
          </p:nvPr>
        </p:nvSpPr>
        <p:spPr>
          <a:xfrm>
            <a:off x="1739452" y="1389575"/>
            <a:ext cx="5783400" cy="90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900">
                <a:latin typeface="Arial"/>
                <a:ea typeface="Arial"/>
                <a:cs typeface="Arial"/>
                <a:sym typeface="Arial"/>
              </a:rPr>
              <a:t>Opening More Fitness Centers in Los Angeles, California</a:t>
            </a:r>
            <a:endParaRPr sz="2600"/>
          </a:p>
        </p:txBody>
      </p:sp>
      <p:pic>
        <p:nvPicPr>
          <p:cNvPr id="65" name="Google Shape;65;p13"/>
          <p:cNvPicPr preferRelativeResize="0"/>
          <p:nvPr/>
        </p:nvPicPr>
        <p:blipFill>
          <a:blip r:embed="rId3">
            <a:alphaModFix/>
          </a:blip>
          <a:stretch>
            <a:fillRect/>
          </a:stretch>
        </p:blipFill>
        <p:spPr>
          <a:xfrm>
            <a:off x="1663900" y="2158075"/>
            <a:ext cx="5783400" cy="2210400"/>
          </a:xfrm>
          <a:prstGeom prst="rect">
            <a:avLst/>
          </a:prstGeom>
          <a:noFill/>
          <a:ln cap="flat" cmpd="sng" w="19050">
            <a:solidFill>
              <a:schemeClr val="accent5"/>
            </a:solidFill>
            <a:prstDash val="solid"/>
            <a:round/>
            <a:headEnd len="sm" w="sm" type="none"/>
            <a:tailEnd len="sm" w="sm" type="none"/>
          </a:ln>
        </p:spPr>
      </p:pic>
      <p:sp>
        <p:nvSpPr>
          <p:cNvPr id="66" name="Google Shape;66;p13"/>
          <p:cNvSpPr txBox="1"/>
          <p:nvPr>
            <p:ph type="ctrTitle"/>
          </p:nvPr>
        </p:nvSpPr>
        <p:spPr>
          <a:xfrm>
            <a:off x="543650" y="4205225"/>
            <a:ext cx="8175000" cy="132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800"/>
              <a:t>By Christian Barreto</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892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sp>
        <p:nvSpPr>
          <p:cNvPr id="124" name="Google Shape;124;p22"/>
          <p:cNvSpPr txBox="1"/>
          <p:nvPr>
            <p:ph idx="4294967295" type="body"/>
          </p:nvPr>
        </p:nvSpPr>
        <p:spPr>
          <a:xfrm>
            <a:off x="-75025" y="961813"/>
            <a:ext cx="4149000" cy="302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Cluster 0 (Red): 30 neighborhoods with a low concentration of fitness centers.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Cluster 1 (Purple): 67 neighborhoods with no fitness centers in proximity.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Cluster 2 (Blue): 4 neighborhoods with a mid-high concentration of fitness centers.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Cluster 3 (Green): 10 neighborhoods with a low-mid concentration of fitness centers.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Cluster 4 (Orange): 3 neighborhoods with a high concentration of fitness centers.</a:t>
            </a:r>
            <a:endParaRPr sz="1600">
              <a:solidFill>
                <a:srgbClr val="000000"/>
              </a:solidFill>
              <a:latin typeface="Arial"/>
              <a:ea typeface="Arial"/>
              <a:cs typeface="Arial"/>
              <a:sym typeface="Arial"/>
            </a:endParaRPr>
          </a:p>
        </p:txBody>
      </p:sp>
      <p:pic>
        <p:nvPicPr>
          <p:cNvPr id="125" name="Google Shape;125;p22"/>
          <p:cNvPicPr preferRelativeResize="0"/>
          <p:nvPr/>
        </p:nvPicPr>
        <p:blipFill>
          <a:blip r:embed="rId3">
            <a:alphaModFix/>
          </a:blip>
          <a:stretch>
            <a:fillRect/>
          </a:stretch>
        </p:blipFill>
        <p:spPr>
          <a:xfrm>
            <a:off x="4187575" y="775350"/>
            <a:ext cx="4765225" cy="3948837"/>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Discussion</a:t>
            </a:r>
            <a:r>
              <a:rPr lang="en">
                <a:solidFill>
                  <a:srgbClr val="000000"/>
                </a:solidFill>
              </a:rPr>
              <a:t> </a:t>
            </a:r>
            <a:endParaRPr>
              <a:solidFill>
                <a:srgbClr val="000000"/>
              </a:solidFill>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a:t>
            </a:r>
            <a:r>
              <a:rPr lang="en" sz="1600">
                <a:solidFill>
                  <a:srgbClr val="000000"/>
                </a:solidFill>
              </a:rPr>
              <a:t>he majority of neighborhoods under Los Angeles county lack access to nearby fitness centers.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Very few neighborhoods harbor a mid to high concentration of local fitness centers present. These are reflected in clusters 2, 3, and 4. Safe to recommend to avoid building new fitness centers in these areas.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a:t>
            </a:r>
            <a:r>
              <a:rPr lang="en" sz="1600">
                <a:solidFill>
                  <a:srgbClr val="000000"/>
                </a:solidFill>
              </a:rPr>
              <a:t>otable geographic concentrations from cluster 1 that display a lack of fitness centers are South Los Angeles, East Los Angeles, Central Los Angeles, and the most northern regions of Los Angeles that hug San Fernando.</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These city regions from cluster 1 are also high population dense and low income areas so there is a high probability of demand for more convenient and cheap fitness centers in these areas.</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r>
              <a:rPr lang="en">
                <a:solidFill>
                  <a:srgbClr val="000000"/>
                </a:solidFill>
              </a:rPr>
              <a:t> </a:t>
            </a:r>
            <a:endParaRPr>
              <a:solidFill>
                <a:srgbClr val="000000"/>
              </a:solidFill>
            </a:endParaRPr>
          </a:p>
        </p:txBody>
      </p:sp>
      <p:sp>
        <p:nvSpPr>
          <p:cNvPr id="137" name="Google Shape;137;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Despite there being some limitations as far as how much venue data can be queried from Foursquare, enough venue data was gathered where an accurate mean frequency of occurrence for gyms and fitness centers can be obtained for each Los Angeles neighborhood.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From these mean frequency of occurrences for gyms and fitness centers, five unique clusters were able to be made and each held notable geographic insights.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 Particular the most stand out cluster that can be referred to as the ideal list of neighborhoods to target for building new fitness centers is cluster 1.</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a:t>
            </a:r>
            <a:r>
              <a:rPr lang="en" sz="1600">
                <a:solidFill>
                  <a:srgbClr val="000000"/>
                </a:solidFill>
              </a:rPr>
              <a:t>roperty developers should aim to build a market of low-cost membership fitness centers in these regions.</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Business Problem</a:t>
            </a:r>
            <a:endParaRPr>
              <a:solidFill>
                <a:srgbClr val="000000"/>
              </a:solidFill>
            </a:endParaRPr>
          </a:p>
        </p:txBody>
      </p:sp>
      <p:sp>
        <p:nvSpPr>
          <p:cNvPr id="72" name="Google Shape;72;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B5394"/>
                </a:solidFill>
              </a:rPr>
              <a:t>The Problem:</a:t>
            </a:r>
            <a:r>
              <a:rPr lang="en" sz="1600">
                <a:solidFill>
                  <a:srgbClr val="000000"/>
                </a:solidFill>
              </a:rPr>
              <a:t> There is an unmet demand for the people of Los Angeles to conveniently access a local gym or fitness center.</a:t>
            </a:r>
            <a:endParaRPr sz="1600">
              <a:solidFill>
                <a:srgbClr val="000000"/>
              </a:solidFill>
            </a:endParaRPr>
          </a:p>
          <a:p>
            <a:pPr indent="0" lvl="0" marL="0" rtl="0" algn="l">
              <a:spcBef>
                <a:spcPts val="1600"/>
              </a:spcBef>
              <a:spcAft>
                <a:spcPts val="0"/>
              </a:spcAft>
              <a:buNone/>
            </a:pPr>
            <a:r>
              <a:rPr b="1" lang="en" sz="1600">
                <a:solidFill>
                  <a:srgbClr val="0B5394"/>
                </a:solidFill>
              </a:rPr>
              <a:t>The Goal:</a:t>
            </a:r>
            <a:r>
              <a:rPr lang="en" sz="1600">
                <a:solidFill>
                  <a:srgbClr val="0B5394"/>
                </a:solidFill>
              </a:rPr>
              <a:t> </a:t>
            </a:r>
            <a:r>
              <a:rPr lang="en" sz="1600">
                <a:solidFill>
                  <a:srgbClr val="000000"/>
                </a:solidFill>
              </a:rPr>
              <a:t>Determine optimal locations for a new gym or fitness centers within Los Angeles, California.</a:t>
            </a:r>
            <a:endParaRPr sz="1600">
              <a:solidFill>
                <a:srgbClr val="000000"/>
              </a:solidFill>
            </a:endParaRPr>
          </a:p>
          <a:p>
            <a:pPr indent="0" lvl="0" marL="0" rtl="0" algn="l">
              <a:spcBef>
                <a:spcPts val="1600"/>
              </a:spcBef>
              <a:spcAft>
                <a:spcPts val="1600"/>
              </a:spcAft>
              <a:buNone/>
            </a:pPr>
            <a:r>
              <a:rPr b="1" lang="en" sz="1600">
                <a:solidFill>
                  <a:srgbClr val="0B5394"/>
                </a:solidFill>
              </a:rPr>
              <a:t>Final Deliverable For Target Audience:</a:t>
            </a:r>
            <a:r>
              <a:rPr lang="en" sz="1600">
                <a:solidFill>
                  <a:srgbClr val="000000"/>
                </a:solidFill>
              </a:rPr>
              <a:t> A list of neighborhoods that can serve as key consumer areas for property developers, real-estate investors, and Los Angeles City Officials.</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Data</a:t>
            </a:r>
            <a:endParaRPr>
              <a:solidFill>
                <a:srgbClr val="000000"/>
              </a:solidFill>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following data resources will be used for this project:</a:t>
            </a:r>
            <a:endParaRPr sz="1600">
              <a:solidFill>
                <a:srgbClr val="000000"/>
              </a:solidFill>
            </a:endParaRPr>
          </a:p>
          <a:p>
            <a:pPr indent="-330200" lvl="0" marL="457200" rtl="0" algn="l">
              <a:spcBef>
                <a:spcPts val="1600"/>
              </a:spcBef>
              <a:spcAft>
                <a:spcPts val="0"/>
              </a:spcAft>
              <a:buClr>
                <a:srgbClr val="000000"/>
              </a:buClr>
              <a:buSzPts val="1600"/>
              <a:buChar char="●"/>
            </a:pPr>
            <a:r>
              <a:rPr b="1" lang="en" sz="1600">
                <a:solidFill>
                  <a:srgbClr val="0B5394"/>
                </a:solidFill>
              </a:rPr>
              <a:t>The official list of neighborhoods in Los Angeles.</a:t>
            </a:r>
            <a:endParaRPr b="1" sz="1600">
              <a:solidFill>
                <a:srgbClr val="0B5394"/>
              </a:solidFill>
            </a:endParaRPr>
          </a:p>
          <a:p>
            <a:pPr indent="-330200" lvl="1" marL="914400" rtl="0" algn="l">
              <a:spcBef>
                <a:spcPts val="0"/>
              </a:spcBef>
              <a:spcAft>
                <a:spcPts val="0"/>
              </a:spcAft>
              <a:buClr>
                <a:srgbClr val="000000"/>
              </a:buClr>
              <a:buSzPts val="1600"/>
              <a:buChar char="○"/>
            </a:pPr>
            <a:r>
              <a:rPr b="1" lang="en" sz="1600">
                <a:solidFill>
                  <a:srgbClr val="000000"/>
                </a:solidFill>
              </a:rPr>
              <a:t>Source:</a:t>
            </a:r>
            <a:r>
              <a:rPr lang="en" sz="1600">
                <a:solidFill>
                  <a:srgbClr val="000000"/>
                </a:solidFill>
              </a:rPr>
              <a:t> geohub.lacity.org</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B5394"/>
                </a:solidFill>
              </a:rPr>
              <a:t>The latitude and longitude coordinates of each neighborhood.</a:t>
            </a:r>
            <a:endParaRPr b="1" sz="1600">
              <a:solidFill>
                <a:srgbClr val="0B5394"/>
              </a:solidFill>
            </a:endParaRPr>
          </a:p>
          <a:p>
            <a:pPr indent="-330200" lvl="1" marL="914400" rtl="0" algn="l">
              <a:spcBef>
                <a:spcPts val="0"/>
              </a:spcBef>
              <a:spcAft>
                <a:spcPts val="0"/>
              </a:spcAft>
              <a:buClr>
                <a:srgbClr val="0B5394"/>
              </a:buClr>
              <a:buSzPts val="1600"/>
              <a:buChar char="○"/>
            </a:pPr>
            <a:r>
              <a:rPr b="1" lang="en" sz="1600">
                <a:solidFill>
                  <a:srgbClr val="000000"/>
                </a:solidFill>
              </a:rPr>
              <a:t>Source:</a:t>
            </a:r>
            <a:r>
              <a:rPr lang="en" sz="1600">
                <a:solidFill>
                  <a:srgbClr val="000000"/>
                </a:solidFill>
              </a:rPr>
              <a:t> geopy.geocoder package</a:t>
            </a:r>
            <a:endParaRPr b="1" sz="1600">
              <a:solidFill>
                <a:srgbClr val="0B5394"/>
              </a:solidFill>
            </a:endParaRPr>
          </a:p>
          <a:p>
            <a:pPr indent="-330200" lvl="0" marL="457200" rtl="0" algn="l">
              <a:spcBef>
                <a:spcPts val="0"/>
              </a:spcBef>
              <a:spcAft>
                <a:spcPts val="0"/>
              </a:spcAft>
              <a:buClr>
                <a:srgbClr val="000000"/>
              </a:buClr>
              <a:buSzPts val="1600"/>
              <a:buChar char="●"/>
            </a:pPr>
            <a:r>
              <a:rPr b="1" lang="en" sz="1600">
                <a:solidFill>
                  <a:srgbClr val="0B5394"/>
                </a:solidFill>
              </a:rPr>
              <a:t>Fitness center venue data in proximity of each neighborhood.</a:t>
            </a:r>
            <a:endParaRPr b="1" sz="1600">
              <a:solidFill>
                <a:srgbClr val="0B5394"/>
              </a:solidFill>
            </a:endParaRPr>
          </a:p>
          <a:p>
            <a:pPr indent="-330200" lvl="1" marL="914400" rtl="0" algn="l">
              <a:spcBef>
                <a:spcPts val="0"/>
              </a:spcBef>
              <a:spcAft>
                <a:spcPts val="0"/>
              </a:spcAft>
              <a:buClr>
                <a:srgbClr val="0B5394"/>
              </a:buClr>
              <a:buSzPts val="1600"/>
              <a:buChar char="○"/>
            </a:pPr>
            <a:r>
              <a:rPr b="1" lang="en" sz="1600">
                <a:solidFill>
                  <a:srgbClr val="000000"/>
                </a:solidFill>
              </a:rPr>
              <a:t>Source:</a:t>
            </a:r>
            <a:r>
              <a:rPr lang="en" sz="1600">
                <a:solidFill>
                  <a:srgbClr val="000000"/>
                </a:solidFill>
              </a:rPr>
              <a:t> Foursquare API</a:t>
            </a:r>
            <a:endParaRPr b="1" sz="1600">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Data Gathering &amp; Geocoding</a:t>
            </a:r>
            <a:endParaRPr>
              <a:solidFill>
                <a:srgbClr val="000000"/>
              </a:solidFill>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Get CSV file found on Geohub that contains LA neighborhood lists.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Upload CSV files to github repository (c2barreto/Coursera_Capstone)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Query each neighborhood name with Geocoder API to obtain one latitude and longitude coordinate that is respective to their center point.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a:t>
            </a:r>
            <a:r>
              <a:rPr lang="en" sz="1600">
                <a:solidFill>
                  <a:srgbClr val="000000"/>
                </a:solidFill>
              </a:rPr>
              <a:t>mportant detail: only one set of coordinates was required for each neighborhood since there is a limit to how many queries can be done using the free version of Foursquare API.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70750" y="497350"/>
            <a:ext cx="391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Mapping Los Angeles</a:t>
            </a:r>
            <a:endParaRPr>
              <a:solidFill>
                <a:srgbClr val="000000"/>
              </a:solidFill>
            </a:endParaRPr>
          </a:p>
        </p:txBody>
      </p:sp>
      <p:sp>
        <p:nvSpPr>
          <p:cNvPr id="90" name="Google Shape;90;p17"/>
          <p:cNvSpPr txBox="1"/>
          <p:nvPr>
            <p:ph idx="1" type="body"/>
          </p:nvPr>
        </p:nvSpPr>
        <p:spPr>
          <a:xfrm>
            <a:off x="0" y="1467875"/>
            <a:ext cx="4054800" cy="305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Geographical coordinates that cover the entire area of Los Angeles were also queried using the geocoder package in order to create a Los Angeles Map using the Folium package.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With Folium, each neighborhood coordinate was then superimposed on top of the Los Angeles map.</a:t>
            </a:r>
            <a:endParaRPr sz="1600">
              <a:solidFill>
                <a:srgbClr val="000000"/>
              </a:solidFill>
            </a:endParaRPr>
          </a:p>
        </p:txBody>
      </p:sp>
      <p:pic>
        <p:nvPicPr>
          <p:cNvPr id="91" name="Google Shape;91;p17"/>
          <p:cNvPicPr preferRelativeResize="0"/>
          <p:nvPr/>
        </p:nvPicPr>
        <p:blipFill>
          <a:blip r:embed="rId3">
            <a:alphaModFix/>
          </a:blip>
          <a:stretch>
            <a:fillRect/>
          </a:stretch>
        </p:blipFill>
        <p:spPr>
          <a:xfrm>
            <a:off x="4118800" y="581224"/>
            <a:ext cx="4642750" cy="4218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70750" y="497350"/>
            <a:ext cx="391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Foursquare API (Part 1)</a:t>
            </a:r>
            <a:endParaRPr>
              <a:solidFill>
                <a:srgbClr val="000000"/>
              </a:solidFill>
            </a:endParaRPr>
          </a:p>
        </p:txBody>
      </p:sp>
      <p:sp>
        <p:nvSpPr>
          <p:cNvPr id="97" name="Google Shape;97;p18"/>
          <p:cNvSpPr txBox="1"/>
          <p:nvPr>
            <p:ph idx="1" type="body"/>
          </p:nvPr>
        </p:nvSpPr>
        <p:spPr>
          <a:xfrm>
            <a:off x="-26400" y="1487275"/>
            <a:ext cx="4372200" cy="302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U</a:t>
            </a:r>
            <a:r>
              <a:rPr lang="en" sz="1600">
                <a:solidFill>
                  <a:srgbClr val="000000"/>
                </a:solidFill>
                <a:latin typeface="Arial"/>
                <a:ea typeface="Arial"/>
                <a:cs typeface="Arial"/>
                <a:sym typeface="Arial"/>
              </a:rPr>
              <a:t>tilized Foursquare API in order to get the top venues that are within 2000 meters of each neighborhood coordinate.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Los Angeles Venue dataframe was structured to contain a row for each unique venue found along with columns that distinguish what neighborhood that venue belongs to, the venue coordinates, and what the venue category is. </a:t>
            </a:r>
            <a:endParaRPr sz="1600">
              <a:solidFill>
                <a:srgbClr val="000000"/>
              </a:solidFill>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4345800" y="1293100"/>
            <a:ext cx="4645800" cy="30258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70750" y="497350"/>
            <a:ext cx="391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Foursquare API (Part 2)</a:t>
            </a:r>
            <a:endParaRPr>
              <a:solidFill>
                <a:srgbClr val="000000"/>
              </a:solidFill>
            </a:endParaRPr>
          </a:p>
        </p:txBody>
      </p:sp>
      <p:sp>
        <p:nvSpPr>
          <p:cNvPr id="104" name="Google Shape;104;p19"/>
          <p:cNvSpPr txBox="1"/>
          <p:nvPr>
            <p:ph idx="1" type="body"/>
          </p:nvPr>
        </p:nvSpPr>
        <p:spPr>
          <a:xfrm>
            <a:off x="-65125" y="1691075"/>
            <a:ext cx="3702600" cy="302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Los Angeles Venue data frame was then grouped according to neighborhood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tally of how many venues were returned for each neighborhood so that they can be examined.</a:t>
            </a:r>
            <a:endParaRPr sz="1600">
              <a:solidFill>
                <a:srgbClr val="000000"/>
              </a:solidFill>
              <a:latin typeface="Arial"/>
              <a:ea typeface="Arial"/>
              <a:cs typeface="Arial"/>
              <a:sym typeface="Arial"/>
            </a:endParaRPr>
          </a:p>
        </p:txBody>
      </p:sp>
      <p:pic>
        <p:nvPicPr>
          <p:cNvPr id="105" name="Google Shape;105;p19"/>
          <p:cNvPicPr preferRelativeResize="0"/>
          <p:nvPr/>
        </p:nvPicPr>
        <p:blipFill>
          <a:blip r:embed="rId3">
            <a:alphaModFix/>
          </a:blip>
          <a:stretch>
            <a:fillRect/>
          </a:stretch>
        </p:blipFill>
        <p:spPr>
          <a:xfrm>
            <a:off x="3986650" y="1405450"/>
            <a:ext cx="5004950" cy="27484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70750" y="497350"/>
            <a:ext cx="391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Foursquare API (Part 3)</a:t>
            </a:r>
            <a:endParaRPr>
              <a:solidFill>
                <a:srgbClr val="000000"/>
              </a:solidFill>
            </a:endParaRPr>
          </a:p>
        </p:txBody>
      </p:sp>
      <p:sp>
        <p:nvSpPr>
          <p:cNvPr id="111" name="Google Shape;111;p20"/>
          <p:cNvSpPr txBox="1"/>
          <p:nvPr>
            <p:ph idx="1" type="body"/>
          </p:nvPr>
        </p:nvSpPr>
        <p:spPr>
          <a:xfrm>
            <a:off x="-65125" y="1691075"/>
            <a:ext cx="3702600" cy="334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a:t>
            </a:r>
            <a:r>
              <a:rPr lang="en" sz="1600">
                <a:solidFill>
                  <a:srgbClr val="000000"/>
                </a:solidFill>
                <a:latin typeface="Arial"/>
                <a:ea typeface="Arial"/>
                <a:cs typeface="Arial"/>
                <a:sym typeface="Arial"/>
              </a:rPr>
              <a:t> one hot encoding function was then defined in order to create a matrix of all the unique venue categories that are present in the Los Angeles Venue data frame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Then the mean of the frequency of occurrence of each venue category per neighborhood was applied.</a:t>
            </a:r>
            <a:endParaRPr sz="1600">
              <a:solidFill>
                <a:srgbClr val="000000"/>
              </a:solidFill>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3857800" y="825200"/>
            <a:ext cx="5201725" cy="41439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a:t>
            </a:r>
            <a:r>
              <a:rPr lang="en">
                <a:solidFill>
                  <a:srgbClr val="000000"/>
                </a:solidFill>
              </a:rPr>
              <a:t>Clustering Neighborhoods </a:t>
            </a:r>
            <a:endParaRPr>
              <a:solidFill>
                <a:srgbClr val="000000"/>
              </a:solidFill>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 scope of this project only requires that gym and fitness center data be kept while everything else can be dropped.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final step was to perform clustering on the data related to fitness centers by using the k-means clustering algorithm.</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With K-means, 5 clusters were set and then the algorithm randomly assigned a neighborhood to a cluster based on the data of mean frequency of occurrence for gyms and fitness centers.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