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12192000" cy="6858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d0dcd9dc0_0_43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3d0dcd9dc0_0_43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d0dcd9dc0_0_44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3d0dcd9dc0_0_44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d0dcd9dc0_0_46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3d0dcd9dc0_0_46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d0dcd9dc0_0_45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3d0dcd9dc0_0_45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778240" y="6378120"/>
            <a:ext cx="280368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88880" y="236160"/>
            <a:ext cx="11214000" cy="92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555840" y="1676520"/>
            <a:ext cx="1108008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555840" y="3308040"/>
            <a:ext cx="1108008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778240" y="6378120"/>
            <a:ext cx="280368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88880" y="236160"/>
            <a:ext cx="11214000" cy="92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555840" y="1676520"/>
            <a:ext cx="540684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6233400" y="1676520"/>
            <a:ext cx="540684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555840" y="3308040"/>
            <a:ext cx="540684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4" type="body"/>
          </p:nvPr>
        </p:nvSpPr>
        <p:spPr>
          <a:xfrm>
            <a:off x="6233400" y="3308040"/>
            <a:ext cx="540684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778240" y="6378120"/>
            <a:ext cx="280368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88880" y="236160"/>
            <a:ext cx="11214000" cy="92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555840" y="1676520"/>
            <a:ext cx="356760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302360" y="1676520"/>
            <a:ext cx="356760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8048520" y="1676520"/>
            <a:ext cx="356760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555840" y="3308040"/>
            <a:ext cx="356760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body"/>
          </p:nvPr>
        </p:nvSpPr>
        <p:spPr>
          <a:xfrm>
            <a:off x="4302360" y="3308040"/>
            <a:ext cx="356760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6" type="body"/>
          </p:nvPr>
        </p:nvSpPr>
        <p:spPr>
          <a:xfrm>
            <a:off x="8048520" y="3308040"/>
            <a:ext cx="356760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778240" y="6378120"/>
            <a:ext cx="280368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88880" y="236160"/>
            <a:ext cx="11214000" cy="92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55840" y="1676520"/>
            <a:ext cx="11080080" cy="31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778240" y="6378120"/>
            <a:ext cx="280368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88880" y="236160"/>
            <a:ext cx="11214000" cy="92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55840" y="1676520"/>
            <a:ext cx="11080080" cy="312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778240" y="6378120"/>
            <a:ext cx="280368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88880" y="236160"/>
            <a:ext cx="11214000" cy="92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55840" y="1676520"/>
            <a:ext cx="5406840" cy="312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233400" y="1676520"/>
            <a:ext cx="5406840" cy="312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778240" y="6378120"/>
            <a:ext cx="280368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88880" y="236160"/>
            <a:ext cx="11214000" cy="92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778240" y="6378120"/>
            <a:ext cx="280368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488880" y="236160"/>
            <a:ext cx="11214000" cy="429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778240" y="6378120"/>
            <a:ext cx="280368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88880" y="236160"/>
            <a:ext cx="11214000" cy="92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555840" y="1676520"/>
            <a:ext cx="540684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6233400" y="1676520"/>
            <a:ext cx="5406840" cy="312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555840" y="3308040"/>
            <a:ext cx="540684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778240" y="6378120"/>
            <a:ext cx="280368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88880" y="236160"/>
            <a:ext cx="11214000" cy="92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555840" y="1676520"/>
            <a:ext cx="5406840" cy="312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6233400" y="1676520"/>
            <a:ext cx="540684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6233400" y="3308040"/>
            <a:ext cx="540684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778240" y="6378120"/>
            <a:ext cx="280368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88880" y="236160"/>
            <a:ext cx="11214000" cy="92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55840" y="1676520"/>
            <a:ext cx="540684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6233400" y="1676520"/>
            <a:ext cx="540684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3" type="body"/>
          </p:nvPr>
        </p:nvSpPr>
        <p:spPr>
          <a:xfrm>
            <a:off x="555840" y="3308040"/>
            <a:ext cx="11080080" cy="148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778240" y="6378120"/>
            <a:ext cx="280368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sz="1800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8880" y="236160"/>
            <a:ext cx="11214000" cy="92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55840" y="1676520"/>
            <a:ext cx="11080080" cy="312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78240" y="6378120"/>
            <a:ext cx="280368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://www.youtube.com/watch?v=a9yO-K8mwL0" TargetMode="External"/><Relationship Id="rId5" Type="http://schemas.openxmlformats.org/officeDocument/2006/relationships/image" Target="../media/image4.jpg"/><Relationship Id="rId6" Type="http://schemas.openxmlformats.org/officeDocument/2006/relationships/hyperlink" Target="https://youtu.be/a9yO-K8mwL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wwf.org.uk/sites/default/files/2021-04/Emission%20Possible%20Toolkit%20-%20Carbon%20Reporting%20Tools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hyperlink" Target="https://www.theguardian.com/environment/2023/mar/20/ipcc-climate-crisis-report-delivers-final-warning-on-15c" TargetMode="External"/><Relationship Id="rId9" Type="http://schemas.openxmlformats.org/officeDocument/2006/relationships/hyperlink" Target="https://www.msn.com/en-us/money/companies/tesla-s-carbon-footprint-is-finally-coming-into-focus-and-it-s-bigger-than-the-company-let-on-in-the-past/ar-AA1an6uz" TargetMode="External"/><Relationship Id="rId5" Type="http://schemas.openxmlformats.org/officeDocument/2006/relationships/hyperlink" Target="https://climate.ec.europa.eu/eu-action/climate-strategies-targets/progress-made-cutting-emissions/emissions-monitoring-reporting_en" TargetMode="External"/><Relationship Id="rId6" Type="http://schemas.openxmlformats.org/officeDocument/2006/relationships/hyperlink" Target="https://cloud.google.com/carbon-footprint/docs/methodology" TargetMode="External"/><Relationship Id="rId7" Type="http://schemas.openxmlformats.org/officeDocument/2006/relationships/hyperlink" Target="https://hbr.org/2021/05/overselling-sustainability-reporting" TargetMode="External"/><Relationship Id="rId8" Type="http://schemas.openxmlformats.org/officeDocument/2006/relationships/hyperlink" Target="https://hbr.org/2021/05/overselling-sustainability-repor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7BC6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4294967295" type="title"/>
          </p:nvPr>
        </p:nvSpPr>
        <p:spPr>
          <a:xfrm>
            <a:off x="2095560" y="2507760"/>
            <a:ext cx="80010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0" lvl="0" marL="12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Montserrat"/>
              <a:buNone/>
            </a:pPr>
            <a:r>
              <a:rPr lang="en-US" sz="3200">
                <a:latin typeface="Montserrat"/>
                <a:ea typeface="Montserrat"/>
                <a:cs typeface="Montserrat"/>
                <a:sym typeface="Montserrat"/>
              </a:rPr>
              <a:t>Assignment discussion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&#10;&#10;Description automatically generated with low confidence"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277560"/>
            <a:ext cx="914040" cy="914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8821800" y="6297840"/>
            <a:ext cx="2803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4294967295" type="title"/>
          </p:nvPr>
        </p:nvSpPr>
        <p:spPr>
          <a:xfrm>
            <a:off x="631080" y="660240"/>
            <a:ext cx="101880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lang="en-US" sz="4400">
                <a:latin typeface="Montserrat"/>
                <a:ea typeface="Montserrat"/>
                <a:cs typeface="Montserrat"/>
                <a:sym typeface="Montserrat"/>
              </a:rPr>
              <a:t>Assignment topic - Background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1183400" y="6427800"/>
            <a:ext cx="1026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1200"/>
              <a:buFont typeface="Montserrat"/>
              <a:buNone/>
            </a:pPr>
            <a:r>
              <a:rPr b="0" i="0" lang="en-US" sz="1200" u="none" cap="none" strike="noStrike">
                <a:solidFill>
                  <a:srgbClr val="87878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&#10;&#10;Description automatically generated with low confidence"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277560"/>
            <a:ext cx="914040" cy="914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880200" y="1887225"/>
            <a:ext cx="9754800" cy="4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9485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ackling climate change is a big task, but there are clear ways of cutting your contribution to carbon emissions, also known as your carbon footprint.&#10;&#10;This is how changing three aspects of your life can make a difference.&#10;&#10;#CarbonFootprint #ClimateChange #BBCNews&#10;&#10;Please subscribe HERE http://bit.ly/1rbfUog" id="110" name="Google Shape;110;p15" title="Climate Change: Your carbon footprint explained - BBC News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3300" y="1657800"/>
            <a:ext cx="8085375" cy="45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4214125" y="6325050"/>
            <a:ext cx="41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https://youtu.be/a9yO-K8mwL0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4294967295" type="title"/>
          </p:nvPr>
        </p:nvSpPr>
        <p:spPr>
          <a:xfrm>
            <a:off x="631080" y="660240"/>
            <a:ext cx="101880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lang="en-US" sz="4400">
                <a:latin typeface="Montserrat"/>
                <a:ea typeface="Montserrat"/>
                <a:cs typeface="Montserrat"/>
                <a:sym typeface="Montserrat"/>
              </a:rPr>
              <a:t>Assignment topic - operators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11183400" y="6427800"/>
            <a:ext cx="1026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1200"/>
              <a:buFont typeface="Montserrat"/>
              <a:buNone/>
            </a:pPr>
            <a:r>
              <a:rPr b="0" i="0" lang="en-US" sz="1200" u="none" cap="none" strike="noStrike">
                <a:solidFill>
                  <a:srgbClr val="87878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&#10;&#10;Description automatically generated with low confidence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277560"/>
            <a:ext cx="914040" cy="91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713" y="1693440"/>
            <a:ext cx="5716564" cy="4734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4294967295" type="title"/>
          </p:nvPr>
        </p:nvSpPr>
        <p:spPr>
          <a:xfrm>
            <a:off x="631080" y="660240"/>
            <a:ext cx="101880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lang="en-US" sz="4400">
                <a:latin typeface="Montserrat"/>
                <a:ea typeface="Montserrat"/>
                <a:cs typeface="Montserrat"/>
                <a:sym typeface="Montserrat"/>
              </a:rPr>
              <a:t>Assignment topic - Context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1183400" y="6427800"/>
            <a:ext cx="1026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1200"/>
              <a:buFont typeface="Montserrat"/>
              <a:buNone/>
            </a:pPr>
            <a:r>
              <a:rPr b="0" i="0" lang="en-US" sz="1200" u="none" cap="none" strike="noStrike">
                <a:solidFill>
                  <a:srgbClr val="87878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&#10;&#10;Description automatically generated with low confidence"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277560"/>
            <a:ext cx="914040" cy="914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880200" y="1887225"/>
            <a:ext cx="9754800" cy="4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Carbon reporting is a key aspect of measuring individuals and organisations impact on the environment, </a:t>
            </a:r>
            <a:r>
              <a:rPr b="1"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to help mitigate</a:t>
            </a: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climate crisis</a:t>
            </a: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solidFill>
                <a:srgbClr val="39485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9485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It is under </a:t>
            </a:r>
            <a:r>
              <a:rPr lang="en-US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EU law </a:t>
            </a: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that member states must </a:t>
            </a:r>
            <a:r>
              <a:rPr b="1"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report their estimated carbon footprints</a:t>
            </a: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solidFill>
                <a:srgbClr val="39485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9485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Companies also develop their own reporting </a:t>
            </a:r>
            <a:r>
              <a:rPr b="1"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methodologies</a:t>
            </a: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 (e.g. </a:t>
            </a:r>
            <a:r>
              <a:rPr lang="en-US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Google</a:t>
            </a: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800">
              <a:solidFill>
                <a:srgbClr val="39485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b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39485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However, </a:t>
            </a:r>
            <a:r>
              <a:rPr b="1"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standardisation and transparency</a:t>
            </a: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 of the usage of these </a:t>
            </a:r>
            <a:r>
              <a:rPr lang="en-US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tools is </a:t>
            </a:r>
            <a:r>
              <a:rPr lang="en-US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criticized</a:t>
            </a: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 (e.g. </a:t>
            </a:r>
            <a:r>
              <a:rPr lang="en-US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Tesla not reporting full carbon footprint</a:t>
            </a: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800">
              <a:solidFill>
                <a:srgbClr val="39485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b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39485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It is a </a:t>
            </a:r>
            <a:r>
              <a:rPr b="1"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big field and industry</a:t>
            </a: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 in itself. A good resource is </a:t>
            </a:r>
            <a:r>
              <a:rPr lang="en-US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0"/>
              </a:rPr>
              <a:t>developed by the WWF</a:t>
            </a:r>
            <a:r>
              <a:rPr lang="en-US" sz="1800">
                <a:solidFill>
                  <a:srgbClr val="39485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solidFill>
                <a:srgbClr val="39485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