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7" roundtripDataSignature="AMtx7mhOdfeV23hA4C+db55diITJFDKq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13" y="638212"/>
            <a:ext cx="768575" cy="7685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0" y="0"/>
            <a:ext cx="17388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ja"/>
              <a:t>概観図</a:t>
            </a:r>
            <a:endParaRPr/>
          </a:p>
        </p:txBody>
      </p:sp>
      <p:sp>
        <p:nvSpPr>
          <p:cNvPr id="56" name="Google Shape;56;p1"/>
          <p:cNvSpPr txBox="1"/>
          <p:nvPr/>
        </p:nvSpPr>
        <p:spPr>
          <a:xfrm>
            <a:off x="303475" y="325575"/>
            <a:ext cx="97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ユーザ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270" y="651369"/>
            <a:ext cx="768550" cy="762818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2073800" y="0"/>
            <a:ext cx="142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Webサーバ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(Apache)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p1"/>
          <p:cNvCxnSpPr/>
          <p:nvPr/>
        </p:nvCxnSpPr>
        <p:spPr>
          <a:xfrm>
            <a:off x="1476500" y="840250"/>
            <a:ext cx="59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0" name="Google Shape;60;p1"/>
          <p:cNvSpPr txBox="1"/>
          <p:nvPr/>
        </p:nvSpPr>
        <p:spPr>
          <a:xfrm>
            <a:off x="1046550" y="79279"/>
            <a:ext cx="142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j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学籍番号や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j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専用ID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j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でログイン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57463" y="544691"/>
            <a:ext cx="1334100" cy="1325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03951" y="1066525"/>
            <a:ext cx="2230975" cy="22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"/>
          <p:cNvSpPr txBox="1"/>
          <p:nvPr/>
        </p:nvSpPr>
        <p:spPr>
          <a:xfrm>
            <a:off x="4241650" y="2977925"/>
            <a:ext cx="133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データベース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3400" y="403150"/>
            <a:ext cx="874200" cy="8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/>
        </p:nvSpPr>
        <p:spPr>
          <a:xfrm>
            <a:off x="177475" y="1406775"/>
            <a:ext cx="142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クライアント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(webブラウザ)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7975100" y="-38100"/>
            <a:ext cx="87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事務窓口担当者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67;p1"/>
          <p:cNvCxnSpPr>
            <a:stCxn id="68" idx="1"/>
            <a:endCxn id="62" idx="3"/>
          </p:cNvCxnSpPr>
          <p:nvPr/>
        </p:nvCxnSpPr>
        <p:spPr>
          <a:xfrm flipH="1">
            <a:off x="5934800" y="1452088"/>
            <a:ext cx="1763400" cy="7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9" name="Google Shape;69;p1"/>
          <p:cNvSpPr txBox="1"/>
          <p:nvPr/>
        </p:nvSpPr>
        <p:spPr>
          <a:xfrm>
            <a:off x="5999163" y="1144300"/>
            <a:ext cx="133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j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拾得物の発見場所、特徴、時間帯を登録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4071013" y="116600"/>
            <a:ext cx="2133725" cy="10017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&lt;情報登録機能&gt;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データベーステーブルを表示し、各情報を登録できるようにする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p1"/>
          <p:cNvCxnSpPr>
            <a:stCxn id="70" idx="2"/>
          </p:cNvCxnSpPr>
          <p:nvPr/>
        </p:nvCxnSpPr>
        <p:spPr>
          <a:xfrm>
            <a:off x="5137876" y="1118300"/>
            <a:ext cx="1059600" cy="8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" name="Google Shape;72;p1"/>
          <p:cNvCxnSpPr/>
          <p:nvPr/>
        </p:nvCxnSpPr>
        <p:spPr>
          <a:xfrm>
            <a:off x="1747450" y="840250"/>
            <a:ext cx="0" cy="12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p1"/>
          <p:cNvSpPr/>
          <p:nvPr/>
        </p:nvSpPr>
        <p:spPr>
          <a:xfrm>
            <a:off x="340825" y="2070900"/>
            <a:ext cx="2133725" cy="10017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&lt;アクセス機能&gt;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学生：学籍番号での権限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職員：専用IDでのアクセス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" name="Google Shape;74;p1"/>
          <p:cNvCxnSpPr>
            <a:endCxn id="70" idx="1"/>
          </p:cNvCxnSpPr>
          <p:nvPr/>
        </p:nvCxnSpPr>
        <p:spPr>
          <a:xfrm flipH="1" rot="10800000">
            <a:off x="3589213" y="617450"/>
            <a:ext cx="481800" cy="10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1"/>
          <p:cNvSpPr/>
          <p:nvPr/>
        </p:nvSpPr>
        <p:spPr>
          <a:xfrm>
            <a:off x="4405250" y="3506700"/>
            <a:ext cx="4502375" cy="15736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ja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&lt;検索機能&gt;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[フリーワード検索]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入力されたキーワードについて、キーワードを含む拾得物情報を検索して画面に表示する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[カテゴリ検索]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選択したカテゴリについて、カテゴリに含まれる拾得物情報を検索して画面に表示する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1"/>
          <p:cNvCxnSpPr>
            <a:endCxn id="75" idx="0"/>
          </p:cNvCxnSpPr>
          <p:nvPr/>
        </p:nvCxnSpPr>
        <p:spPr>
          <a:xfrm>
            <a:off x="5673038" y="2515800"/>
            <a:ext cx="983400" cy="9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7" name="Google Shape;7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7495" y="458844"/>
            <a:ext cx="768550" cy="76281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"/>
          <p:cNvSpPr txBox="1"/>
          <p:nvPr/>
        </p:nvSpPr>
        <p:spPr>
          <a:xfrm>
            <a:off x="7698200" y="1144288"/>
            <a:ext cx="142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クライアント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(webブラウザ)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1978825" y="3222100"/>
            <a:ext cx="2018100" cy="157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&lt;検索依頼公開機能&gt;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遺失者の落し物が拾得物一覧にない場合、探索依頼を公開する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6775250" y="1725750"/>
            <a:ext cx="151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j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拾得物の写真や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j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情報を展示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6877225" y="2307200"/>
            <a:ext cx="2231100" cy="99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&lt;情報提示機能&gt;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受け取った拾得物の情報や写真を拾得物一覧に提示する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1"/>
          <p:cNvCxnSpPr>
            <a:endCxn id="80" idx="1"/>
          </p:cNvCxnSpPr>
          <p:nvPr/>
        </p:nvCxnSpPr>
        <p:spPr>
          <a:xfrm>
            <a:off x="6532525" y="2049650"/>
            <a:ext cx="344700" cy="75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"/>
          <p:cNvSpPr txBox="1"/>
          <p:nvPr/>
        </p:nvSpPr>
        <p:spPr>
          <a:xfrm>
            <a:off x="2663076" y="1936350"/>
            <a:ext cx="1334100" cy="64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j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氏名、学籍番号、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j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専用ID等の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j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個人情報を登録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1"/>
          <p:cNvCxnSpPr/>
          <p:nvPr/>
        </p:nvCxnSpPr>
        <p:spPr>
          <a:xfrm>
            <a:off x="3252575" y="1509702"/>
            <a:ext cx="744600" cy="6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" name="Google Shape;84;p1"/>
          <p:cNvCxnSpPr>
            <a:stCxn id="78" idx="0"/>
          </p:cNvCxnSpPr>
          <p:nvPr/>
        </p:nvCxnSpPr>
        <p:spPr>
          <a:xfrm flipH="1" rot="10800000">
            <a:off x="2987875" y="2564500"/>
            <a:ext cx="1112700" cy="6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1"/>
          <p:cNvSpPr/>
          <p:nvPr/>
        </p:nvSpPr>
        <p:spPr>
          <a:xfrm>
            <a:off x="121425" y="3222100"/>
            <a:ext cx="1059600" cy="8742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/>
              <a:t>依頼された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/>
              <a:t>拾得物情報をデータベースに追加</a:t>
            </a:r>
            <a:endParaRPr sz="900"/>
          </a:p>
        </p:txBody>
      </p:sp>
      <p:sp>
        <p:nvSpPr>
          <p:cNvPr id="86" name="Google Shape;86;p1"/>
          <p:cNvSpPr/>
          <p:nvPr/>
        </p:nvSpPr>
        <p:spPr>
          <a:xfrm>
            <a:off x="121425" y="4245800"/>
            <a:ext cx="1059600" cy="8742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/>
              <a:t>依頼された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/>
              <a:t>遺失者</a:t>
            </a:r>
            <a:r>
              <a:rPr lang="ja" sz="900"/>
              <a:t>情報をデータベースに追加</a:t>
            </a:r>
            <a:endParaRPr sz="900"/>
          </a:p>
        </p:txBody>
      </p:sp>
      <p:cxnSp>
        <p:nvCxnSpPr>
          <p:cNvPr id="87" name="Google Shape;87;p1"/>
          <p:cNvCxnSpPr>
            <a:stCxn id="85" idx="3"/>
            <a:endCxn id="78" idx="1"/>
          </p:cNvCxnSpPr>
          <p:nvPr/>
        </p:nvCxnSpPr>
        <p:spPr>
          <a:xfrm>
            <a:off x="1181025" y="3659200"/>
            <a:ext cx="797700" cy="3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"/>
          <p:cNvCxnSpPr>
            <a:stCxn id="86" idx="3"/>
            <a:endCxn id="78" idx="1"/>
          </p:cNvCxnSpPr>
          <p:nvPr/>
        </p:nvCxnSpPr>
        <p:spPr>
          <a:xfrm flipH="1" rot="10800000">
            <a:off x="1181025" y="4009100"/>
            <a:ext cx="797700" cy="67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