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1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8/4/2016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7kpIBGEdkI" TargetMode="External"/><Relationship Id="rId2" Type="http://schemas.openxmlformats.org/officeDocument/2006/relationships/hyperlink" Target="https://www.kaggle.com/c/hivprogres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2rayman/cmke136/tree/final/final" TargetMode="External"/><Relationship Id="rId4" Type="http://schemas.openxmlformats.org/officeDocument/2006/relationships/hyperlink" Target="https://en.wikipedia.org/wiki/K-m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HIV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CMKE 136 Capstone Project – </a:t>
            </a:r>
            <a:r>
              <a:rPr lang="en-US" dirty="0" smtClean="0"/>
              <a:t>Final Presentation</a:t>
            </a:r>
            <a:endParaRPr lang="en-US" dirty="0"/>
          </a:p>
          <a:p>
            <a:pPr algn="ctr"/>
            <a:r>
              <a:rPr lang="en-US" dirty="0"/>
              <a:t>Christopher Rayman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To build a prediction model that will determine if a patient will see an improvement after </a:t>
            </a:r>
            <a:r>
              <a:rPr lang="en-US" dirty="0" smtClean="0"/>
              <a:t>16 </a:t>
            </a:r>
            <a:r>
              <a:rPr lang="en-US" dirty="0" smtClean="0"/>
              <a:t>weeks of starting medical treatment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1000 Records of patients who have been tested HIV positive and have not begun medical treatment</a:t>
            </a:r>
          </a:p>
          <a:p>
            <a:pPr lvl="1"/>
            <a:r>
              <a:rPr lang="en-US" dirty="0" smtClean="0"/>
              <a:t>Response codes of 0 or 1 representing if a patient has seen improvement</a:t>
            </a:r>
          </a:p>
          <a:p>
            <a:pPr lvl="1"/>
            <a:r>
              <a:rPr lang="en-US" dirty="0" smtClean="0"/>
              <a:t>Reverse </a:t>
            </a:r>
            <a:r>
              <a:rPr lang="en-US" dirty="0" smtClean="0"/>
              <a:t>Transcriptase enzyme is responsible for copying the HIV genome within the cell</a:t>
            </a:r>
            <a:endParaRPr lang="en-US" dirty="0" smtClean="0"/>
          </a:p>
          <a:p>
            <a:pPr lvl="1"/>
            <a:r>
              <a:rPr lang="en-US" dirty="0" smtClean="0"/>
              <a:t>Protease </a:t>
            </a:r>
            <a:r>
              <a:rPr lang="en-US" dirty="0" smtClean="0"/>
              <a:t>protein cuts the string of amino acids into functional units required by the HIV life cycle</a:t>
            </a:r>
            <a:endParaRPr lang="en-US" dirty="0" smtClean="0"/>
          </a:p>
          <a:p>
            <a:pPr lvl="1"/>
            <a:r>
              <a:rPr lang="en-US" dirty="0" smtClean="0"/>
              <a:t>Viral Load count: the number of viral particles in that are present 1mL of blood</a:t>
            </a:r>
          </a:p>
          <a:p>
            <a:pPr lvl="1"/>
            <a:r>
              <a:rPr lang="en-US" dirty="0" smtClean="0"/>
              <a:t>CD4 count: the number of white blood cells that are found in the same 1mL of blood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1 – Decision Tree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37" y="1384899"/>
            <a:ext cx="5588000" cy="5427381"/>
          </a:xfrm>
        </p:spPr>
      </p:pic>
    </p:spTree>
    <p:extLst>
      <p:ext uri="{BB962C8B-B14F-4D97-AF65-F5344CB8AC3E}">
        <p14:creationId xmlns:p14="http://schemas.microsoft.com/office/powerpoint/2010/main" val="28687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2 – Text Mining</a:t>
            </a:r>
            <a:endParaRPr lang="en-US" dirty="0"/>
          </a:p>
        </p:txBody>
      </p:sp>
      <p:pic>
        <p:nvPicPr>
          <p:cNvPr id="5" name="Content Placeholder 4" descr="Slide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0" b="163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89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3 – Logistic Regression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580031"/>
              </p:ext>
            </p:extLst>
          </p:nvPr>
        </p:nvGraphicFramePr>
        <p:xfrm>
          <a:off x="1634838" y="1330036"/>
          <a:ext cx="5368059" cy="606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5937085" imgH="5708844" progId="Word.Document.12">
                  <p:embed/>
                </p:oleObj>
              </mc:Choice>
              <mc:Fallback>
                <p:oleObj name="Document" r:id="rId3" imgW="5937085" imgH="57088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4838" y="1330036"/>
                        <a:ext cx="5368059" cy="6061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1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4 (Combination of Models 2 and 3)</a:t>
            </a:r>
            <a:endParaRPr lang="en-US" dirty="0"/>
          </a:p>
        </p:txBody>
      </p:sp>
      <p:pic>
        <p:nvPicPr>
          <p:cNvPr id="4" name="Content Placeholder 3" descr="Slide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0" b="163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905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861584"/>
              </p:ext>
            </p:extLst>
          </p:nvPr>
        </p:nvGraphicFramePr>
        <p:xfrm>
          <a:off x="457200" y="16002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81.1 %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92.6 %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94.9 %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64.4 %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89.2 %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72.4 %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80.5 %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96.6 %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84.6 %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64.9 %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73.5 %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1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1 gave the best highest accuracy of 81.1 </a:t>
            </a:r>
            <a:r>
              <a:rPr lang="en-US" dirty="0" smtClean="0"/>
              <a:t>% and the highest recall rate</a:t>
            </a:r>
          </a:p>
          <a:p>
            <a:r>
              <a:rPr lang="en-US" dirty="0" smtClean="0"/>
              <a:t>Good example use machine learning for choosing the most optimal attributes to provide highest accuracy</a:t>
            </a:r>
          </a:p>
          <a:p>
            <a:r>
              <a:rPr lang="en-US" dirty="0" smtClean="0"/>
              <a:t>Does not mean that the other methods are less valid</a:t>
            </a:r>
          </a:p>
          <a:p>
            <a:r>
              <a:rPr lang="en-US" dirty="0" smtClean="0"/>
              <a:t>These models could also be used for medical/biological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3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References/Q&amp;A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Data</a:t>
            </a:r>
          </a:p>
          <a:p>
            <a:pPr marL="708660" lvl="2">
              <a:buClr>
                <a:schemeClr val="accent1"/>
              </a:buClr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www.kaggle.com/c/hivprogression</a:t>
            </a:r>
            <a:endParaRPr lang="en-US" dirty="0" smtClean="0"/>
          </a:p>
          <a:p>
            <a:r>
              <a:rPr lang="en-US" dirty="0"/>
              <a:t>YouTube Weka </a:t>
            </a:r>
            <a:r>
              <a:rPr lang="en-US" dirty="0" smtClean="0"/>
              <a:t>Reference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www.youtube.com/watch?v=m7kpIBGEdkI</a:t>
            </a:r>
            <a:endParaRPr lang="en-US" dirty="0" smtClean="0"/>
          </a:p>
          <a:p>
            <a:r>
              <a:rPr lang="en-US" dirty="0" smtClean="0"/>
              <a:t>Wikipedia </a:t>
            </a:r>
            <a:r>
              <a:rPr lang="en-US" dirty="0" err="1" smtClean="0"/>
              <a:t>Ngrams</a:t>
            </a:r>
            <a:r>
              <a:rPr lang="en-US" dirty="0" smtClean="0"/>
              <a:t>/</a:t>
            </a:r>
            <a:r>
              <a:rPr lang="en-US" dirty="0" err="1" smtClean="0"/>
              <a:t>Kmer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en.wikipedia.org/wiki/K-mer</a:t>
            </a:r>
            <a:endParaRPr lang="en-US" dirty="0" smtClean="0"/>
          </a:p>
          <a:p>
            <a:r>
              <a:rPr lang="en-US" dirty="0" smtClean="0"/>
              <a:t>Final Code can be found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github.com/c2rayman/cmke136/tree/final/final</a:t>
            </a:r>
            <a:endParaRPr lang="en-US" dirty="0" smtClean="0"/>
          </a:p>
          <a:p>
            <a:r>
              <a:rPr lang="en-US" dirty="0" smtClean="0"/>
              <a:t>CMTH 642</a:t>
            </a:r>
          </a:p>
          <a:p>
            <a:pPr lvl="1"/>
            <a:r>
              <a:rPr lang="en-US" dirty="0"/>
              <a:t>Lecture 9: Classification: </a:t>
            </a:r>
            <a:r>
              <a:rPr lang="en-US" dirty="0" err="1"/>
              <a:t>kNN</a:t>
            </a:r>
            <a:r>
              <a:rPr lang="en-US" dirty="0"/>
              <a:t> and Logistic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/>
              <a:t>Lecture 10: Text Classification Problem</a:t>
            </a:r>
            <a:endParaRPr lang="en-US" dirty="0" smtClean="0"/>
          </a:p>
          <a:p>
            <a:r>
              <a:rPr lang="en-US" dirty="0" smtClean="0"/>
              <a:t>Questions?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14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1127</TotalTime>
  <Words>288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Adjacency</vt:lpstr>
      <vt:lpstr>Microsoft Word Document</vt:lpstr>
      <vt:lpstr>HIV Prediction Model</vt:lpstr>
      <vt:lpstr>Introduction</vt:lpstr>
      <vt:lpstr>Model 1 – Decision Tree</vt:lpstr>
      <vt:lpstr>Model 2 – Text Mining</vt:lpstr>
      <vt:lpstr>Model 3 – Logistic Regression</vt:lpstr>
      <vt:lpstr>Model 4 (Combination of Models 2 and 3)</vt:lpstr>
      <vt:lpstr>Results</vt:lpstr>
      <vt:lpstr>Conclusion</vt:lpstr>
      <vt:lpstr>References/Q&amp;A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 Prediction Model</dc:title>
  <dc:creator>Christopher Rayman</dc:creator>
  <cp:lastModifiedBy>Rayman, Chris</cp:lastModifiedBy>
  <cp:revision>25</cp:revision>
  <dcterms:created xsi:type="dcterms:W3CDTF">2016-08-02T16:11:03Z</dcterms:created>
  <dcterms:modified xsi:type="dcterms:W3CDTF">2016-08-04T16:10:32Z</dcterms:modified>
</cp:coreProperties>
</file>