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1"/>
    <p:sldId id="257" r:id="rId32"/>
    <p:sldId id="258" r:id="rId33"/>
    <p:sldId id="259" r:id="rId34"/>
    <p:sldId id="260" r:id="rId35"/>
    <p:sldId id="261" r:id="rId36"/>
    <p:sldId id="262" r:id="rId37"/>
    <p:sldId id="263" r:id="rId38"/>
    <p:sldId id="264" r:id="rId39"/>
    <p:sldId id="265" r:id="rId40"/>
    <p:sldId id="266" r:id="rId41"/>
    <p:sldId id="267" r:id="rId42"/>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hakra Petch" charset="1" panose="00000500000000000000"/>
      <p:regular r:id="rId10"/>
    </p:embeddedFont>
    <p:embeddedFont>
      <p:font typeface="Chakra Petch Bold" charset="1" panose="00000800000000000000"/>
      <p:regular r:id="rId11"/>
    </p:embeddedFont>
    <p:embeddedFont>
      <p:font typeface="Chakra Petch Italics" charset="1" panose="00000500000000000000"/>
      <p:regular r:id="rId12"/>
    </p:embeddedFont>
    <p:embeddedFont>
      <p:font typeface="Chakra Petch Bold Italics" charset="1" panose="00000800000000000000"/>
      <p:regular r:id="rId13"/>
    </p:embeddedFont>
    <p:embeddedFont>
      <p:font typeface="Catamaran" charset="1" panose="00000500000000000000"/>
      <p:regular r:id="rId14"/>
    </p:embeddedFont>
    <p:embeddedFont>
      <p:font typeface="Catamaran Bold" charset="1" panose="00000800000000000000"/>
      <p:regular r:id="rId15"/>
    </p:embeddedFont>
    <p:embeddedFont>
      <p:font typeface="Catamaran Thin" charset="1" panose="00000300000000000000"/>
      <p:regular r:id="rId16"/>
    </p:embeddedFont>
    <p:embeddedFont>
      <p:font typeface="Catamaran Extra-Light" charset="1" panose="00000300000000000000"/>
      <p:regular r:id="rId17"/>
    </p:embeddedFont>
    <p:embeddedFont>
      <p:font typeface="Catamaran Light" charset="1" panose="00000400000000000000"/>
      <p:regular r:id="rId18"/>
    </p:embeddedFont>
    <p:embeddedFont>
      <p:font typeface="Catamaran Medium" charset="1" panose="00000600000000000000"/>
      <p:regular r:id="rId19"/>
    </p:embeddedFont>
    <p:embeddedFont>
      <p:font typeface="Catamaran Semi-Bold" charset="1" panose="00000700000000000000"/>
      <p:regular r:id="rId20"/>
    </p:embeddedFont>
    <p:embeddedFont>
      <p:font typeface="Catamaran Ultra-Bold" charset="1" panose="00000900000000000000"/>
      <p:regular r:id="rId21"/>
    </p:embeddedFont>
    <p:embeddedFont>
      <p:font typeface="Catamaran Heavy" charset="1" panose="00000A00000000000000"/>
      <p:regular r:id="rId22"/>
    </p:embeddedFont>
    <p:embeddedFont>
      <p:font typeface="Open Sans" charset="1" panose="020B0606030504020204"/>
      <p:regular r:id="rId23"/>
    </p:embeddedFont>
    <p:embeddedFont>
      <p:font typeface="Open Sans Bold" charset="1" panose="020B0806030504020204"/>
      <p:regular r:id="rId24"/>
    </p:embeddedFont>
    <p:embeddedFont>
      <p:font typeface="Open Sans Italics" charset="1" panose="020B0606030504020204"/>
      <p:regular r:id="rId25"/>
    </p:embeddedFont>
    <p:embeddedFont>
      <p:font typeface="Open Sans Bold Italics" charset="1" panose="020B0806030504020204"/>
      <p:regular r:id="rId26"/>
    </p:embeddedFont>
    <p:embeddedFont>
      <p:font typeface="Open Sans Light" charset="1" panose="020B0306030504020204"/>
      <p:regular r:id="rId27"/>
    </p:embeddedFont>
    <p:embeddedFont>
      <p:font typeface="Open Sans Light Italics" charset="1" panose="020B0306030504020204"/>
      <p:regular r:id="rId28"/>
    </p:embeddedFont>
    <p:embeddedFont>
      <p:font typeface="Open Sans Ultra-Bold" charset="1" panose="00000000000000000000"/>
      <p:regular r:id="rId29"/>
    </p:embeddedFont>
    <p:embeddedFont>
      <p:font typeface="Open Sans Ultra-Bold Italics" charset="1" panose="0000000000000000000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slides/slide1.xml" Type="http://schemas.openxmlformats.org/officeDocument/2006/relationships/slide"/><Relationship Id="rId32" Target="slides/slide2.xml" Type="http://schemas.openxmlformats.org/officeDocument/2006/relationships/slide"/><Relationship Id="rId33" Target="slides/slide3.xml" Type="http://schemas.openxmlformats.org/officeDocument/2006/relationships/slide"/><Relationship Id="rId34" Target="slides/slide4.xml" Type="http://schemas.openxmlformats.org/officeDocument/2006/relationships/slide"/><Relationship Id="rId35" Target="slides/slide5.xml" Type="http://schemas.openxmlformats.org/officeDocument/2006/relationships/slide"/><Relationship Id="rId36" Target="slides/slide6.xml" Type="http://schemas.openxmlformats.org/officeDocument/2006/relationships/slide"/><Relationship Id="rId37" Target="slides/slide7.xml" Type="http://schemas.openxmlformats.org/officeDocument/2006/relationships/slide"/><Relationship Id="rId38" Target="slides/slide8.xml" Type="http://schemas.openxmlformats.org/officeDocument/2006/relationships/slide"/><Relationship Id="rId39" Target="slides/slide9.xml" Type="http://schemas.openxmlformats.org/officeDocument/2006/relationships/slide"/><Relationship Id="rId4" Target="theme/theme1.xml" Type="http://schemas.openxmlformats.org/officeDocument/2006/relationships/theme"/><Relationship Id="rId40" Target="slides/slide10.xml" Type="http://schemas.openxmlformats.org/officeDocument/2006/relationships/slide"/><Relationship Id="rId41" Target="slides/slide11.xml" Type="http://schemas.openxmlformats.org/officeDocument/2006/relationships/slide"/><Relationship Id="rId42" Target="slides/slide12.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8EEFF"/>
        </a:solidFill>
      </p:bgPr>
    </p:bg>
    <p:spTree>
      <p:nvGrpSpPr>
        <p:cNvPr id="1" name=""/>
        <p:cNvGrpSpPr/>
        <p:nvPr/>
      </p:nvGrpSpPr>
      <p:grpSpPr>
        <a:xfrm>
          <a:off x="0" y="0"/>
          <a:ext cx="0" cy="0"/>
          <a:chOff x="0" y="0"/>
          <a:chExt cx="0" cy="0"/>
        </a:xfrm>
      </p:grpSpPr>
      <p:sp>
        <p:nvSpPr>
          <p:cNvPr name="Freeform 2" id="2"/>
          <p:cNvSpPr/>
          <p:nvPr/>
        </p:nvSpPr>
        <p:spPr>
          <a:xfrm flipH="false" flipV="false" rot="0">
            <a:off x="12536787" y="0"/>
            <a:ext cx="5751213" cy="10287000"/>
          </a:xfrm>
          <a:custGeom>
            <a:avLst/>
            <a:gdLst/>
            <a:ahLst/>
            <a:cxnLst/>
            <a:rect r="r" b="b" t="t" l="l"/>
            <a:pathLst>
              <a:path h="10287000" w="5751213">
                <a:moveTo>
                  <a:pt x="0" y="0"/>
                </a:moveTo>
                <a:lnTo>
                  <a:pt x="5751213" y="0"/>
                </a:lnTo>
                <a:lnTo>
                  <a:pt x="5751213"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124989" b="0"/>
            </a:stretch>
          </a:blipFill>
        </p:spPr>
      </p:sp>
      <p:grpSp>
        <p:nvGrpSpPr>
          <p:cNvPr name="Group 3" id="3"/>
          <p:cNvGrpSpPr/>
          <p:nvPr/>
        </p:nvGrpSpPr>
        <p:grpSpPr>
          <a:xfrm rot="0">
            <a:off x="1028700" y="3773518"/>
            <a:ext cx="9553912" cy="2899974"/>
            <a:chOff x="0" y="0"/>
            <a:chExt cx="12738549" cy="3866632"/>
          </a:xfrm>
        </p:grpSpPr>
        <p:sp>
          <p:nvSpPr>
            <p:cNvPr name="TextBox 4" id="4"/>
            <p:cNvSpPr txBox="true"/>
            <p:nvPr/>
          </p:nvSpPr>
          <p:spPr>
            <a:xfrm rot="0">
              <a:off x="0" y="66675"/>
              <a:ext cx="12738549" cy="2428268"/>
            </a:xfrm>
            <a:prstGeom prst="rect">
              <a:avLst/>
            </a:prstGeom>
          </p:spPr>
          <p:txBody>
            <a:bodyPr anchor="t" rtlCol="false" tIns="0" lIns="0" bIns="0" rIns="0">
              <a:spAutoFit/>
            </a:bodyPr>
            <a:lstStyle/>
            <a:p>
              <a:pPr>
                <a:lnSpc>
                  <a:spcPts val="6973"/>
                </a:lnSpc>
              </a:pPr>
              <a:r>
                <a:rPr lang="en-US" sz="6339">
                  <a:solidFill>
                    <a:srgbClr val="204295"/>
                  </a:solidFill>
                  <a:latin typeface="Catamaran Heavy"/>
                </a:rPr>
                <a:t>Sistemas de Equações Lineares</a:t>
              </a:r>
            </a:p>
          </p:txBody>
        </p:sp>
        <p:sp>
          <p:nvSpPr>
            <p:cNvPr name="TextBox 5" id="5"/>
            <p:cNvSpPr txBox="true"/>
            <p:nvPr/>
          </p:nvSpPr>
          <p:spPr>
            <a:xfrm rot="0">
              <a:off x="0" y="2932312"/>
              <a:ext cx="10698156" cy="934320"/>
            </a:xfrm>
            <a:prstGeom prst="rect">
              <a:avLst/>
            </a:prstGeom>
          </p:spPr>
          <p:txBody>
            <a:bodyPr anchor="t" rtlCol="false" tIns="0" lIns="0" bIns="0" rIns="0">
              <a:spAutoFit/>
            </a:bodyPr>
            <a:lstStyle/>
            <a:p>
              <a:pPr>
                <a:lnSpc>
                  <a:spcPts val="5947"/>
                </a:lnSpc>
              </a:pPr>
              <a:r>
                <a:rPr lang="en-US" sz="4248">
                  <a:solidFill>
                    <a:srgbClr val="3F60BF"/>
                  </a:solidFill>
                  <a:latin typeface="Chakra Petch"/>
                </a:rPr>
                <a:t>Métodos Numéricos</a:t>
              </a:r>
            </a:p>
          </p:txBody>
        </p:sp>
      </p:grpSp>
      <p:grpSp>
        <p:nvGrpSpPr>
          <p:cNvPr name="Group 6" id="6"/>
          <p:cNvGrpSpPr/>
          <p:nvPr/>
        </p:nvGrpSpPr>
        <p:grpSpPr>
          <a:xfrm rot="0">
            <a:off x="379725" y="7483660"/>
            <a:ext cx="11450254" cy="2646179"/>
            <a:chOff x="0" y="0"/>
            <a:chExt cx="15267005" cy="3528238"/>
          </a:xfrm>
        </p:grpSpPr>
        <p:sp>
          <p:nvSpPr>
            <p:cNvPr name="TextBox 7" id="7"/>
            <p:cNvSpPr txBox="true"/>
            <p:nvPr/>
          </p:nvSpPr>
          <p:spPr>
            <a:xfrm rot="0">
              <a:off x="0" y="66675"/>
              <a:ext cx="15267005" cy="1166704"/>
            </a:xfrm>
            <a:prstGeom prst="rect">
              <a:avLst/>
            </a:prstGeom>
          </p:spPr>
          <p:txBody>
            <a:bodyPr anchor="t" rtlCol="false" tIns="0" lIns="0" bIns="0" rIns="0">
              <a:spAutoFit/>
            </a:bodyPr>
            <a:lstStyle/>
            <a:p>
              <a:pPr>
                <a:lnSpc>
                  <a:spcPts val="6741"/>
                </a:lnSpc>
              </a:pPr>
            </a:p>
          </p:txBody>
        </p:sp>
        <p:sp>
          <p:nvSpPr>
            <p:cNvPr name="TextBox 8" id="8"/>
            <p:cNvSpPr txBox="true"/>
            <p:nvPr/>
          </p:nvSpPr>
          <p:spPr>
            <a:xfrm rot="0">
              <a:off x="0" y="1644168"/>
              <a:ext cx="12821617" cy="1884070"/>
            </a:xfrm>
            <a:prstGeom prst="rect">
              <a:avLst/>
            </a:prstGeom>
          </p:spPr>
          <p:txBody>
            <a:bodyPr anchor="t" rtlCol="false" tIns="0" lIns="0" bIns="0" rIns="0">
              <a:spAutoFit/>
            </a:bodyPr>
            <a:lstStyle/>
            <a:p>
              <a:pPr>
                <a:lnSpc>
                  <a:spcPts val="5750"/>
                </a:lnSpc>
              </a:pPr>
              <a:r>
                <a:rPr lang="en-US" sz="4107">
                  <a:solidFill>
                    <a:srgbClr val="3F60BF"/>
                  </a:solidFill>
                  <a:latin typeface="Chakra Petch"/>
                </a:rPr>
                <a:t>https://github.com/c3-disciplina-mn/MetodoGausmn</a:t>
              </a:r>
            </a:p>
          </p:txBody>
        </p:sp>
      </p:grpSp>
    </p:spTree>
  </p:cSld>
  <p:clrMapOvr>
    <a:masterClrMapping/>
  </p:clrMapOvr>
</p:sld>
</file>

<file path=ppt/slides/slide10.xml><?xml version="1.0" encoding="utf-8"?>
<p:sld xmlns:p="http://schemas.openxmlformats.org/presentationml/2006/main" xmlns:a="http://schemas.openxmlformats.org/drawingml/2006/main">
  <p:cSld>
    <p:bg>
      <p:bgPr>
        <a:solidFill>
          <a:srgbClr val="E8EEFF"/>
        </a:solidFill>
      </p:bgPr>
    </p:bg>
    <p:spTree>
      <p:nvGrpSpPr>
        <p:cNvPr id="1" name=""/>
        <p:cNvGrpSpPr/>
        <p:nvPr/>
      </p:nvGrpSpPr>
      <p:grpSpPr>
        <a:xfrm>
          <a:off x="0" y="0"/>
          <a:ext cx="0" cy="0"/>
          <a:chOff x="0" y="0"/>
          <a:chExt cx="0" cy="0"/>
        </a:xfrm>
      </p:grpSpPr>
      <p:sp>
        <p:nvSpPr>
          <p:cNvPr name="AutoShape 2" id="2"/>
          <p:cNvSpPr/>
          <p:nvPr/>
        </p:nvSpPr>
        <p:spPr>
          <a:xfrm rot="0">
            <a:off x="2100296" y="2962615"/>
            <a:ext cx="5907407" cy="5597281"/>
          </a:xfrm>
          <a:prstGeom prst="rect">
            <a:avLst/>
          </a:prstGeom>
          <a:solidFill>
            <a:srgbClr val="A5BDFF"/>
          </a:solidFill>
        </p:spPr>
      </p:sp>
      <p:sp>
        <p:nvSpPr>
          <p:cNvPr name="AutoShape 3" id="3"/>
          <p:cNvSpPr/>
          <p:nvPr/>
        </p:nvSpPr>
        <p:spPr>
          <a:xfrm rot="0">
            <a:off x="10620141" y="2962615"/>
            <a:ext cx="5568264" cy="5597281"/>
          </a:xfrm>
          <a:prstGeom prst="rect">
            <a:avLst/>
          </a:prstGeom>
          <a:solidFill>
            <a:srgbClr val="3F60BF"/>
          </a:solidFill>
        </p:spPr>
      </p:sp>
      <p:sp>
        <p:nvSpPr>
          <p:cNvPr name="AutoShape 4" id="4"/>
          <p:cNvSpPr/>
          <p:nvPr/>
        </p:nvSpPr>
        <p:spPr>
          <a:xfrm rot="0">
            <a:off x="866775" y="8674780"/>
            <a:ext cx="4660989" cy="28575"/>
          </a:xfrm>
          <a:prstGeom prst="rect">
            <a:avLst/>
          </a:prstGeom>
          <a:solidFill>
            <a:srgbClr val="FFFFFF"/>
          </a:solidFill>
        </p:spPr>
      </p:sp>
      <p:sp>
        <p:nvSpPr>
          <p:cNvPr name="TextBox 5" id="5"/>
          <p:cNvSpPr txBox="true"/>
          <p:nvPr/>
        </p:nvSpPr>
        <p:spPr>
          <a:xfrm rot="0">
            <a:off x="2791338" y="1019175"/>
            <a:ext cx="12705324" cy="1251585"/>
          </a:xfrm>
          <a:prstGeom prst="rect">
            <a:avLst/>
          </a:prstGeom>
        </p:spPr>
        <p:txBody>
          <a:bodyPr anchor="t" rtlCol="false" tIns="0" lIns="0" bIns="0" rIns="0">
            <a:spAutoFit/>
          </a:bodyPr>
          <a:lstStyle/>
          <a:p>
            <a:pPr algn="ctr">
              <a:lnSpc>
                <a:spcPts val="9600"/>
              </a:lnSpc>
            </a:pPr>
            <a:r>
              <a:rPr lang="en-US" sz="8000">
                <a:solidFill>
                  <a:srgbClr val="A5BDFF"/>
                </a:solidFill>
                <a:latin typeface="Catamaran Heavy"/>
              </a:rPr>
              <a:t>Gauss X Jordan</a:t>
            </a:r>
          </a:p>
        </p:txBody>
      </p:sp>
      <p:sp>
        <p:nvSpPr>
          <p:cNvPr name="AutoShape 6" id="6"/>
          <p:cNvSpPr/>
          <p:nvPr/>
        </p:nvSpPr>
        <p:spPr>
          <a:xfrm rot="0">
            <a:off x="6813506" y="8674780"/>
            <a:ext cx="4660989" cy="28575"/>
          </a:xfrm>
          <a:prstGeom prst="rect">
            <a:avLst/>
          </a:prstGeom>
          <a:solidFill>
            <a:srgbClr val="FFFFFF"/>
          </a:solidFill>
        </p:spPr>
      </p:sp>
      <p:sp>
        <p:nvSpPr>
          <p:cNvPr name="AutoShape 7" id="7"/>
          <p:cNvSpPr/>
          <p:nvPr/>
        </p:nvSpPr>
        <p:spPr>
          <a:xfrm rot="0">
            <a:off x="12760236" y="8674780"/>
            <a:ext cx="4660989" cy="28575"/>
          </a:xfrm>
          <a:prstGeom prst="rect">
            <a:avLst/>
          </a:prstGeom>
          <a:solidFill>
            <a:srgbClr val="FFFFFF"/>
          </a:solidFill>
        </p:spPr>
      </p:sp>
      <p:sp>
        <p:nvSpPr>
          <p:cNvPr name="TextBox 8" id="8"/>
          <p:cNvSpPr txBox="true"/>
          <p:nvPr/>
        </p:nvSpPr>
        <p:spPr>
          <a:xfrm rot="0">
            <a:off x="3116902" y="3753620"/>
            <a:ext cx="3847267" cy="621666"/>
          </a:xfrm>
          <a:prstGeom prst="rect">
            <a:avLst/>
          </a:prstGeom>
        </p:spPr>
        <p:txBody>
          <a:bodyPr anchor="t" rtlCol="false" tIns="0" lIns="0" bIns="0" rIns="0">
            <a:spAutoFit/>
          </a:bodyPr>
          <a:lstStyle/>
          <a:p>
            <a:pPr algn="ctr">
              <a:lnSpc>
                <a:spcPts val="5109"/>
              </a:lnSpc>
              <a:spcBef>
                <a:spcPct val="0"/>
              </a:spcBef>
            </a:pPr>
            <a:r>
              <a:rPr lang="en-US" sz="3649">
                <a:solidFill>
                  <a:srgbClr val="FFFFFF"/>
                </a:solidFill>
                <a:latin typeface="Chakra Petch"/>
              </a:rPr>
              <a:t>Menos operações </a:t>
            </a:r>
          </a:p>
        </p:txBody>
      </p:sp>
      <p:sp>
        <p:nvSpPr>
          <p:cNvPr name="TextBox 9" id="9"/>
          <p:cNvSpPr txBox="true"/>
          <p:nvPr/>
        </p:nvSpPr>
        <p:spPr>
          <a:xfrm rot="0">
            <a:off x="2826299" y="4819967"/>
            <a:ext cx="4213979" cy="621665"/>
          </a:xfrm>
          <a:prstGeom prst="rect">
            <a:avLst/>
          </a:prstGeom>
        </p:spPr>
        <p:txBody>
          <a:bodyPr anchor="t" rtlCol="false" tIns="0" lIns="0" bIns="0" rIns="0">
            <a:spAutoFit/>
          </a:bodyPr>
          <a:lstStyle/>
          <a:p>
            <a:pPr algn="ctr" marL="0" indent="0" lvl="0">
              <a:lnSpc>
                <a:spcPts val="5110"/>
              </a:lnSpc>
              <a:spcBef>
                <a:spcPct val="0"/>
              </a:spcBef>
            </a:pPr>
            <a:r>
              <a:rPr lang="en-US" sz="3650">
                <a:solidFill>
                  <a:srgbClr val="FFFFFF"/>
                </a:solidFill>
                <a:latin typeface="Chakra Petch"/>
              </a:rPr>
              <a:t>Maior complexidade</a:t>
            </a:r>
          </a:p>
        </p:txBody>
      </p:sp>
      <p:sp>
        <p:nvSpPr>
          <p:cNvPr name="TextBox 10" id="10"/>
          <p:cNvSpPr txBox="true"/>
          <p:nvPr/>
        </p:nvSpPr>
        <p:spPr>
          <a:xfrm rot="0">
            <a:off x="3810589" y="5859383"/>
            <a:ext cx="2245400" cy="621665"/>
          </a:xfrm>
          <a:prstGeom prst="rect">
            <a:avLst/>
          </a:prstGeom>
        </p:spPr>
        <p:txBody>
          <a:bodyPr anchor="t" rtlCol="false" tIns="0" lIns="0" bIns="0" rIns="0">
            <a:spAutoFit/>
          </a:bodyPr>
          <a:lstStyle/>
          <a:p>
            <a:pPr algn="ctr" marL="0" indent="0" lvl="0">
              <a:lnSpc>
                <a:spcPts val="5110"/>
              </a:lnSpc>
              <a:spcBef>
                <a:spcPct val="0"/>
              </a:spcBef>
            </a:pPr>
            <a:r>
              <a:rPr lang="en-US" sz="3650">
                <a:solidFill>
                  <a:srgbClr val="FFFFFF"/>
                </a:solidFill>
                <a:latin typeface="Chakra Petch"/>
              </a:rPr>
              <a:t>+ Eficiente</a:t>
            </a:r>
          </a:p>
        </p:txBody>
      </p:sp>
      <p:sp>
        <p:nvSpPr>
          <p:cNvPr name="TextBox 11" id="11"/>
          <p:cNvSpPr txBox="true"/>
          <p:nvPr/>
        </p:nvSpPr>
        <p:spPr>
          <a:xfrm rot="0">
            <a:off x="11746685" y="3753620"/>
            <a:ext cx="3315176" cy="621665"/>
          </a:xfrm>
          <a:prstGeom prst="rect">
            <a:avLst/>
          </a:prstGeom>
        </p:spPr>
        <p:txBody>
          <a:bodyPr anchor="t" rtlCol="false" tIns="0" lIns="0" bIns="0" rIns="0">
            <a:spAutoFit/>
          </a:bodyPr>
          <a:lstStyle/>
          <a:p>
            <a:pPr algn="ctr" marL="0" indent="0" lvl="0">
              <a:lnSpc>
                <a:spcPts val="5110"/>
              </a:lnSpc>
              <a:spcBef>
                <a:spcPct val="0"/>
              </a:spcBef>
            </a:pPr>
            <a:r>
              <a:rPr lang="en-US" sz="3650">
                <a:solidFill>
                  <a:srgbClr val="FFFFFF"/>
                </a:solidFill>
                <a:latin typeface="Chakra Petch"/>
              </a:rPr>
              <a:t>Mais operações</a:t>
            </a:r>
          </a:p>
        </p:txBody>
      </p:sp>
      <p:sp>
        <p:nvSpPr>
          <p:cNvPr name="TextBox 12" id="12"/>
          <p:cNvSpPr txBox="true"/>
          <p:nvPr/>
        </p:nvSpPr>
        <p:spPr>
          <a:xfrm rot="0">
            <a:off x="11219893" y="4819967"/>
            <a:ext cx="4368760" cy="621665"/>
          </a:xfrm>
          <a:prstGeom prst="rect">
            <a:avLst/>
          </a:prstGeom>
        </p:spPr>
        <p:txBody>
          <a:bodyPr anchor="t" rtlCol="false" tIns="0" lIns="0" bIns="0" rIns="0">
            <a:spAutoFit/>
          </a:bodyPr>
          <a:lstStyle/>
          <a:p>
            <a:pPr algn="ctr" marL="0" indent="0" lvl="0">
              <a:lnSpc>
                <a:spcPts val="5110"/>
              </a:lnSpc>
              <a:spcBef>
                <a:spcPct val="0"/>
              </a:spcBef>
            </a:pPr>
            <a:r>
              <a:rPr lang="en-US" sz="3650">
                <a:solidFill>
                  <a:srgbClr val="FFFFFF"/>
                </a:solidFill>
                <a:latin typeface="Chakra Petch"/>
              </a:rPr>
              <a:t>Menor complexidade</a:t>
            </a:r>
          </a:p>
        </p:txBody>
      </p:sp>
      <p:sp>
        <p:nvSpPr>
          <p:cNvPr name="TextBox 13" id="13"/>
          <p:cNvSpPr txBox="true"/>
          <p:nvPr/>
        </p:nvSpPr>
        <p:spPr>
          <a:xfrm rot="0">
            <a:off x="12313541" y="5859383"/>
            <a:ext cx="2181463" cy="621665"/>
          </a:xfrm>
          <a:prstGeom prst="rect">
            <a:avLst/>
          </a:prstGeom>
        </p:spPr>
        <p:txBody>
          <a:bodyPr anchor="t" rtlCol="false" tIns="0" lIns="0" bIns="0" rIns="0">
            <a:spAutoFit/>
          </a:bodyPr>
          <a:lstStyle/>
          <a:p>
            <a:pPr algn="ctr">
              <a:lnSpc>
                <a:spcPts val="5110"/>
              </a:lnSpc>
              <a:spcBef>
                <a:spcPct val="0"/>
              </a:spcBef>
            </a:pPr>
            <a:r>
              <a:rPr lang="en-US" sz="3650">
                <a:solidFill>
                  <a:srgbClr val="FFFFFF"/>
                </a:solidFill>
                <a:latin typeface="Chakra Petch"/>
              </a:rPr>
              <a:t>- Eficiente</a:t>
            </a:r>
          </a:p>
        </p:txBody>
      </p:sp>
      <p:sp>
        <p:nvSpPr>
          <p:cNvPr name="TextBox 14" id="14"/>
          <p:cNvSpPr txBox="true"/>
          <p:nvPr/>
        </p:nvSpPr>
        <p:spPr>
          <a:xfrm rot="0">
            <a:off x="7241143" y="1980270"/>
            <a:ext cx="3805714" cy="712469"/>
          </a:xfrm>
          <a:prstGeom prst="rect">
            <a:avLst/>
          </a:prstGeom>
        </p:spPr>
        <p:txBody>
          <a:bodyPr anchor="t" rtlCol="false" tIns="0" lIns="0" bIns="0" rIns="0">
            <a:spAutoFit/>
          </a:bodyPr>
          <a:lstStyle/>
          <a:p>
            <a:pPr algn="ctr" marL="0" indent="0" lvl="0">
              <a:lnSpc>
                <a:spcPts val="5880"/>
              </a:lnSpc>
              <a:spcBef>
                <a:spcPct val="0"/>
              </a:spcBef>
            </a:pPr>
            <a:r>
              <a:rPr lang="en-US" sz="4200">
                <a:solidFill>
                  <a:srgbClr val="000000"/>
                </a:solidFill>
                <a:latin typeface="Open Sans Bold"/>
              </a:rPr>
              <a:t>Método direto</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E8EEFF"/>
        </a:solidFill>
      </p:bgPr>
    </p:bg>
    <p:spTree>
      <p:nvGrpSpPr>
        <p:cNvPr id="1" name=""/>
        <p:cNvGrpSpPr/>
        <p:nvPr/>
      </p:nvGrpSpPr>
      <p:grpSpPr>
        <a:xfrm>
          <a:off x="0" y="0"/>
          <a:ext cx="0" cy="0"/>
          <a:chOff x="0" y="0"/>
          <a:chExt cx="0" cy="0"/>
        </a:xfrm>
      </p:grpSpPr>
      <p:sp>
        <p:nvSpPr>
          <p:cNvPr name="AutoShape 2" id="2"/>
          <p:cNvSpPr/>
          <p:nvPr/>
        </p:nvSpPr>
        <p:spPr>
          <a:xfrm rot="0">
            <a:off x="2376004" y="3219406"/>
            <a:ext cx="6303519" cy="6038894"/>
          </a:xfrm>
          <a:prstGeom prst="rect">
            <a:avLst/>
          </a:prstGeom>
          <a:solidFill>
            <a:srgbClr val="A5BDFF"/>
          </a:solidFill>
        </p:spPr>
      </p:sp>
      <p:sp>
        <p:nvSpPr>
          <p:cNvPr name="AutoShape 3" id="3"/>
          <p:cNvSpPr/>
          <p:nvPr/>
        </p:nvSpPr>
        <p:spPr>
          <a:xfrm rot="0">
            <a:off x="9892777" y="3219406"/>
            <a:ext cx="6399536" cy="6038894"/>
          </a:xfrm>
          <a:prstGeom prst="rect">
            <a:avLst/>
          </a:prstGeom>
          <a:solidFill>
            <a:srgbClr val="3F60BF"/>
          </a:solidFill>
        </p:spPr>
      </p:sp>
      <p:sp>
        <p:nvSpPr>
          <p:cNvPr name="TextBox 4" id="4"/>
          <p:cNvSpPr txBox="true"/>
          <p:nvPr/>
        </p:nvSpPr>
        <p:spPr>
          <a:xfrm rot="0">
            <a:off x="3197269" y="4459641"/>
            <a:ext cx="4660989" cy="2148205"/>
          </a:xfrm>
          <a:prstGeom prst="rect">
            <a:avLst/>
          </a:prstGeom>
        </p:spPr>
        <p:txBody>
          <a:bodyPr anchor="t" rtlCol="false" tIns="0" lIns="0" bIns="0" rIns="0">
            <a:spAutoFit/>
          </a:bodyPr>
          <a:lstStyle/>
          <a:p>
            <a:pPr algn="ctr">
              <a:lnSpc>
                <a:spcPts val="5840"/>
              </a:lnSpc>
            </a:pPr>
            <a:r>
              <a:rPr lang="en-US" sz="3650">
                <a:solidFill>
                  <a:srgbClr val="FFFFFF"/>
                </a:solidFill>
                <a:latin typeface="Chakra Petch"/>
              </a:rPr>
              <a:t>Menos eficiente</a:t>
            </a:r>
          </a:p>
          <a:p>
            <a:pPr algn="ctr">
              <a:lnSpc>
                <a:spcPts val="5840"/>
              </a:lnSpc>
            </a:pPr>
          </a:p>
          <a:p>
            <a:pPr algn="ctr">
              <a:lnSpc>
                <a:spcPts val="5840"/>
              </a:lnSpc>
            </a:pPr>
            <a:r>
              <a:rPr lang="en-US" sz="3650">
                <a:solidFill>
                  <a:srgbClr val="FFFFFF"/>
                </a:solidFill>
                <a:latin typeface="Chakra Petch"/>
              </a:rPr>
              <a:t>+Iterações</a:t>
            </a:r>
          </a:p>
        </p:txBody>
      </p:sp>
      <p:sp>
        <p:nvSpPr>
          <p:cNvPr name="TextBox 5" id="5"/>
          <p:cNvSpPr txBox="true"/>
          <p:nvPr/>
        </p:nvSpPr>
        <p:spPr>
          <a:xfrm rot="0">
            <a:off x="2791338" y="1019175"/>
            <a:ext cx="12705324" cy="1251585"/>
          </a:xfrm>
          <a:prstGeom prst="rect">
            <a:avLst/>
          </a:prstGeom>
        </p:spPr>
        <p:txBody>
          <a:bodyPr anchor="t" rtlCol="false" tIns="0" lIns="0" bIns="0" rIns="0">
            <a:spAutoFit/>
          </a:bodyPr>
          <a:lstStyle/>
          <a:p>
            <a:pPr algn="ctr">
              <a:lnSpc>
                <a:spcPts val="9600"/>
              </a:lnSpc>
            </a:pPr>
            <a:r>
              <a:rPr lang="en-US" sz="8000">
                <a:solidFill>
                  <a:srgbClr val="A5BDFF"/>
                </a:solidFill>
                <a:latin typeface="Catamaran Heavy"/>
              </a:rPr>
              <a:t>Jacobi X Seidel</a:t>
            </a:r>
          </a:p>
        </p:txBody>
      </p:sp>
      <p:sp>
        <p:nvSpPr>
          <p:cNvPr name="TextBox 6" id="6"/>
          <p:cNvSpPr txBox="true"/>
          <p:nvPr/>
        </p:nvSpPr>
        <p:spPr>
          <a:xfrm rot="0">
            <a:off x="10762051" y="4459641"/>
            <a:ext cx="4660989" cy="2148205"/>
          </a:xfrm>
          <a:prstGeom prst="rect">
            <a:avLst/>
          </a:prstGeom>
        </p:spPr>
        <p:txBody>
          <a:bodyPr anchor="t" rtlCol="false" tIns="0" lIns="0" bIns="0" rIns="0">
            <a:spAutoFit/>
          </a:bodyPr>
          <a:lstStyle/>
          <a:p>
            <a:pPr algn="ctr">
              <a:lnSpc>
                <a:spcPts val="5840"/>
              </a:lnSpc>
            </a:pPr>
            <a:r>
              <a:rPr lang="en-US" sz="3650">
                <a:solidFill>
                  <a:srgbClr val="FFFFFF"/>
                </a:solidFill>
                <a:latin typeface="Chakra Petch"/>
              </a:rPr>
              <a:t>Mais eficiente</a:t>
            </a:r>
          </a:p>
          <a:p>
            <a:pPr>
              <a:lnSpc>
                <a:spcPts val="5840"/>
              </a:lnSpc>
            </a:pPr>
          </a:p>
          <a:p>
            <a:pPr algn="ctr">
              <a:lnSpc>
                <a:spcPts val="5840"/>
              </a:lnSpc>
            </a:pPr>
            <a:r>
              <a:rPr lang="en-US" sz="3650">
                <a:solidFill>
                  <a:srgbClr val="FFFFFF"/>
                </a:solidFill>
                <a:latin typeface="Chakra Petch"/>
              </a:rPr>
              <a:t>-Iterações</a:t>
            </a:r>
          </a:p>
        </p:txBody>
      </p:sp>
      <p:sp>
        <p:nvSpPr>
          <p:cNvPr name="TextBox 7" id="7"/>
          <p:cNvSpPr txBox="true"/>
          <p:nvPr/>
        </p:nvSpPr>
        <p:spPr>
          <a:xfrm rot="0">
            <a:off x="6459513" y="2194560"/>
            <a:ext cx="5368975" cy="712469"/>
          </a:xfrm>
          <a:prstGeom prst="rect">
            <a:avLst/>
          </a:prstGeom>
        </p:spPr>
        <p:txBody>
          <a:bodyPr anchor="t" rtlCol="false" tIns="0" lIns="0" bIns="0" rIns="0">
            <a:spAutoFit/>
          </a:bodyPr>
          <a:lstStyle/>
          <a:p>
            <a:pPr algn="ctr" marL="0" indent="0" lvl="0">
              <a:lnSpc>
                <a:spcPts val="5880"/>
              </a:lnSpc>
              <a:spcBef>
                <a:spcPct val="0"/>
              </a:spcBef>
            </a:pPr>
            <a:r>
              <a:rPr lang="en-US" sz="4200">
                <a:solidFill>
                  <a:srgbClr val="000000"/>
                </a:solidFill>
                <a:latin typeface="Open Sans Bold"/>
              </a:rPr>
              <a:t>Métodos interativos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204295"/>
        </a:solidFill>
      </p:bgPr>
    </p:bg>
    <p:spTree>
      <p:nvGrpSpPr>
        <p:cNvPr id="1" name=""/>
        <p:cNvGrpSpPr/>
        <p:nvPr/>
      </p:nvGrpSpPr>
      <p:grpSpPr>
        <a:xfrm>
          <a:off x="0" y="0"/>
          <a:ext cx="0" cy="0"/>
          <a:chOff x="0" y="0"/>
          <a:chExt cx="0" cy="0"/>
        </a:xfrm>
      </p:grpSpPr>
      <p:sp>
        <p:nvSpPr>
          <p:cNvPr name="Freeform 2" id="2"/>
          <p:cNvSpPr/>
          <p:nvPr/>
        </p:nvSpPr>
        <p:spPr>
          <a:xfrm flipH="false" flipV="false" rot="0">
            <a:off x="-4144938" y="6276427"/>
            <a:ext cx="8289876" cy="4144938"/>
          </a:xfrm>
          <a:custGeom>
            <a:avLst/>
            <a:gdLst/>
            <a:ahLst/>
            <a:cxnLst/>
            <a:rect r="r" b="b" t="t" l="l"/>
            <a:pathLst>
              <a:path h="4144938" w="8289876">
                <a:moveTo>
                  <a:pt x="0" y="0"/>
                </a:moveTo>
                <a:lnTo>
                  <a:pt x="8289876" y="0"/>
                </a:lnTo>
                <a:lnTo>
                  <a:pt x="8289876" y="4144938"/>
                </a:lnTo>
                <a:lnTo>
                  <a:pt x="0" y="41449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964339" y="-9525"/>
            <a:ext cx="13075302" cy="2505075"/>
          </a:xfrm>
          <a:prstGeom prst="rect">
            <a:avLst/>
          </a:prstGeom>
        </p:spPr>
        <p:txBody>
          <a:bodyPr anchor="t" rtlCol="false" tIns="0" lIns="0" bIns="0" rIns="0">
            <a:spAutoFit/>
          </a:bodyPr>
          <a:lstStyle/>
          <a:p>
            <a:pPr algn="ctr">
              <a:lnSpc>
                <a:spcPts val="9600"/>
              </a:lnSpc>
            </a:pPr>
            <a:r>
              <a:rPr lang="en-US" sz="8000">
                <a:solidFill>
                  <a:srgbClr val="A5BDFF"/>
                </a:solidFill>
                <a:latin typeface="Catamaran Heavy"/>
              </a:rPr>
              <a:t> </a:t>
            </a:r>
          </a:p>
          <a:p>
            <a:pPr algn="ctr">
              <a:lnSpc>
                <a:spcPts val="9600"/>
              </a:lnSpc>
            </a:pPr>
            <a:r>
              <a:rPr lang="en-US" sz="8000">
                <a:solidFill>
                  <a:srgbClr val="A5BDFF"/>
                </a:solidFill>
                <a:latin typeface="Catamaran Heavy"/>
              </a:rPr>
              <a:t>Conclusões e aprendizados</a:t>
            </a:r>
          </a:p>
        </p:txBody>
      </p:sp>
      <p:sp>
        <p:nvSpPr>
          <p:cNvPr name="TextBox 4" id="4"/>
          <p:cNvSpPr txBox="true"/>
          <p:nvPr/>
        </p:nvSpPr>
        <p:spPr>
          <a:xfrm rot="0">
            <a:off x="3877825" y="6305821"/>
            <a:ext cx="13646344" cy="3264241"/>
          </a:xfrm>
          <a:prstGeom prst="rect">
            <a:avLst/>
          </a:prstGeom>
        </p:spPr>
        <p:txBody>
          <a:bodyPr anchor="t" rtlCol="false" tIns="0" lIns="0" bIns="0" rIns="0">
            <a:spAutoFit/>
          </a:bodyPr>
          <a:lstStyle/>
          <a:p>
            <a:pPr algn="ctr">
              <a:lnSpc>
                <a:spcPts val="4390"/>
              </a:lnSpc>
            </a:pPr>
            <a:r>
              <a:rPr lang="en-US" sz="2744">
                <a:solidFill>
                  <a:srgbClr val="A5BDFF"/>
                </a:solidFill>
                <a:latin typeface="Chakra Petch"/>
              </a:rPr>
              <a:t> O método de Jacobi é um método iterativo que pode ser usado para resolver sistemas lineares grandes, é fácil de implementar .</a:t>
            </a:r>
          </a:p>
          <a:p>
            <a:pPr algn="ctr">
              <a:lnSpc>
                <a:spcPts val="4390"/>
              </a:lnSpc>
              <a:spcBef>
                <a:spcPct val="0"/>
              </a:spcBef>
            </a:pPr>
            <a:r>
              <a:rPr lang="en-US" sz="2744">
                <a:solidFill>
                  <a:srgbClr val="A5BDFF"/>
                </a:solidFill>
                <a:latin typeface="Chakra Petch"/>
              </a:rPr>
              <a:t>O método de Seidel é semelhante ao método de Jacobi. Porém o método de Jacobi é geralmente mais estável do que o método de Seidel, mas o método de Seidel pode convergir mais rapido. Aescolha do melhor método depende das características específicas do sistema linear utilizado.</a:t>
            </a:r>
          </a:p>
        </p:txBody>
      </p:sp>
      <p:sp>
        <p:nvSpPr>
          <p:cNvPr name="TextBox 5" id="5"/>
          <p:cNvSpPr txBox="true"/>
          <p:nvPr/>
        </p:nvSpPr>
        <p:spPr>
          <a:xfrm rot="0">
            <a:off x="599415" y="3184348"/>
            <a:ext cx="15805149" cy="2712842"/>
          </a:xfrm>
          <a:prstGeom prst="rect">
            <a:avLst/>
          </a:prstGeom>
        </p:spPr>
        <p:txBody>
          <a:bodyPr anchor="t" rtlCol="false" tIns="0" lIns="0" bIns="0" rIns="0">
            <a:spAutoFit/>
          </a:bodyPr>
          <a:lstStyle/>
          <a:p>
            <a:pPr algn="ctr">
              <a:lnSpc>
                <a:spcPts val="4390"/>
              </a:lnSpc>
              <a:spcBef>
                <a:spcPct val="0"/>
              </a:spcBef>
            </a:pPr>
            <a:r>
              <a:rPr lang="en-US" sz="2744">
                <a:solidFill>
                  <a:srgbClr val="A5BDFF"/>
                </a:solidFill>
                <a:latin typeface="Chakra Petch"/>
              </a:rPr>
              <a:t>Concluímos que de acordo com os métodos apresentados. O método de eliminação Gauss é o mais simples e requer menos operações do que o método de eliminação de Jordan. Porém, o método de Gauss pode ser menos eficiente para sistemas maiores, pois precisa de mais memória e pode levar a erros numéricos. O Jordan é mais preciso e pode ser mais eficiente para sistemas grandes, mas pode ser mais difícil de implementar.</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356826" y="2705436"/>
            <a:ext cx="9902474" cy="1921720"/>
            <a:chOff x="0" y="0"/>
            <a:chExt cx="13203299" cy="2562294"/>
          </a:xfrm>
        </p:grpSpPr>
        <p:sp>
          <p:nvSpPr>
            <p:cNvPr name="TextBox 3" id="3"/>
            <p:cNvSpPr txBox="true"/>
            <p:nvPr/>
          </p:nvSpPr>
          <p:spPr>
            <a:xfrm rot="0">
              <a:off x="0" y="-9525"/>
              <a:ext cx="13203299" cy="1673225"/>
            </a:xfrm>
            <a:prstGeom prst="rect">
              <a:avLst/>
            </a:prstGeom>
          </p:spPr>
          <p:txBody>
            <a:bodyPr anchor="t" rtlCol="false" tIns="0" lIns="0" bIns="0" rIns="0">
              <a:spAutoFit/>
            </a:bodyPr>
            <a:lstStyle/>
            <a:p>
              <a:pPr>
                <a:lnSpc>
                  <a:spcPts val="9600"/>
                </a:lnSpc>
              </a:pPr>
              <a:r>
                <a:rPr lang="en-US" sz="8000">
                  <a:solidFill>
                    <a:srgbClr val="204295"/>
                  </a:solidFill>
                  <a:latin typeface="Catamaran Heavy"/>
                </a:rPr>
                <a:t>Olá</a:t>
              </a:r>
              <a:r>
                <a:rPr lang="en-US" sz="8000">
                  <a:solidFill>
                    <a:srgbClr val="204295"/>
                  </a:solidFill>
                  <a:latin typeface="Catamaran Heavy"/>
                </a:rPr>
                <a:t> Turma!</a:t>
              </a:r>
            </a:p>
          </p:txBody>
        </p:sp>
        <p:sp>
          <p:nvSpPr>
            <p:cNvPr name="TextBox 4" id="4"/>
            <p:cNvSpPr txBox="true"/>
            <p:nvPr/>
          </p:nvSpPr>
          <p:spPr>
            <a:xfrm rot="0">
              <a:off x="0" y="1807279"/>
              <a:ext cx="11979111" cy="755015"/>
            </a:xfrm>
            <a:prstGeom prst="rect">
              <a:avLst/>
            </a:prstGeom>
          </p:spPr>
          <p:txBody>
            <a:bodyPr anchor="t" rtlCol="false" tIns="0" lIns="0" bIns="0" rIns="0">
              <a:spAutoFit/>
            </a:bodyPr>
            <a:lstStyle/>
            <a:p>
              <a:pPr>
                <a:lnSpc>
                  <a:spcPts val="4800"/>
                </a:lnSpc>
              </a:pPr>
              <a:r>
                <a:rPr lang="en-US" sz="3200" spc="64">
                  <a:solidFill>
                    <a:srgbClr val="A5BDFF"/>
                  </a:solidFill>
                  <a:latin typeface="Chakra Petch"/>
                </a:rPr>
                <a:t>Integrantes:</a:t>
              </a:r>
            </a:p>
          </p:txBody>
        </p:sp>
      </p:grpSp>
      <p:sp>
        <p:nvSpPr>
          <p:cNvPr name="TextBox 5" id="5"/>
          <p:cNvSpPr txBox="true"/>
          <p:nvPr/>
        </p:nvSpPr>
        <p:spPr>
          <a:xfrm rot="0">
            <a:off x="7356826" y="4728967"/>
            <a:ext cx="6768228" cy="1236345"/>
          </a:xfrm>
          <a:prstGeom prst="rect">
            <a:avLst/>
          </a:prstGeom>
        </p:spPr>
        <p:txBody>
          <a:bodyPr anchor="t" rtlCol="false" tIns="0" lIns="0" bIns="0" rIns="0">
            <a:spAutoFit/>
          </a:bodyPr>
          <a:lstStyle/>
          <a:p>
            <a:pPr marL="346710" indent="-173355" lvl="1">
              <a:lnSpc>
                <a:spcPts val="3360"/>
              </a:lnSpc>
              <a:buFont typeface="Arial"/>
              <a:buChar char="•"/>
            </a:pPr>
            <a:r>
              <a:rPr lang="en-US" sz="2100">
                <a:solidFill>
                  <a:srgbClr val="204295"/>
                </a:solidFill>
                <a:latin typeface="Chakra Petch"/>
              </a:rPr>
              <a:t>José Fernando;</a:t>
            </a:r>
          </a:p>
          <a:p>
            <a:pPr marL="346710" indent="-173355" lvl="1">
              <a:lnSpc>
                <a:spcPts val="3360"/>
              </a:lnSpc>
              <a:buFont typeface="Arial"/>
              <a:buChar char="•"/>
            </a:pPr>
            <a:r>
              <a:rPr lang="en-US" sz="2100">
                <a:solidFill>
                  <a:srgbClr val="204295"/>
                </a:solidFill>
                <a:latin typeface="Chakra Petch"/>
              </a:rPr>
              <a:t>Humberto Carneiro;</a:t>
            </a:r>
          </a:p>
          <a:p>
            <a:pPr marL="346710" indent="-173355" lvl="1">
              <a:lnSpc>
                <a:spcPts val="3360"/>
              </a:lnSpc>
              <a:buFont typeface="Arial"/>
              <a:buChar char="•"/>
            </a:pPr>
            <a:r>
              <a:rPr lang="en-US" sz="2100">
                <a:solidFill>
                  <a:srgbClr val="204295"/>
                </a:solidFill>
                <a:latin typeface="Chakra Petch"/>
              </a:rPr>
              <a:t>Luiz Claudio Brito.</a:t>
            </a:r>
          </a:p>
        </p:txBody>
      </p:sp>
      <p:grpSp>
        <p:nvGrpSpPr>
          <p:cNvPr name="Group 6" id="6"/>
          <p:cNvGrpSpPr/>
          <p:nvPr/>
        </p:nvGrpSpPr>
        <p:grpSpPr>
          <a:xfrm rot="0">
            <a:off x="0" y="0"/>
            <a:ext cx="5148019" cy="10287000"/>
            <a:chOff x="0" y="0"/>
            <a:chExt cx="6864025" cy="13716000"/>
          </a:xfrm>
        </p:grpSpPr>
        <p:sp>
          <p:nvSpPr>
            <p:cNvPr name="Freeform 7" id="7"/>
            <p:cNvSpPr/>
            <p:nvPr/>
          </p:nvSpPr>
          <p:spPr>
            <a:xfrm flipH="false" flipV="false" rot="0">
              <a:off x="0" y="0"/>
              <a:ext cx="6864025" cy="6795385"/>
            </a:xfrm>
            <a:custGeom>
              <a:avLst/>
              <a:gdLst/>
              <a:ahLst/>
              <a:cxnLst/>
              <a:rect r="r" b="b" t="t" l="l"/>
              <a:pathLst>
                <a:path h="6795385" w="6864025">
                  <a:moveTo>
                    <a:pt x="0" y="0"/>
                  </a:moveTo>
                  <a:lnTo>
                    <a:pt x="6864025" y="0"/>
                  </a:lnTo>
                  <a:lnTo>
                    <a:pt x="6864025" y="6795385"/>
                  </a:lnTo>
                  <a:lnTo>
                    <a:pt x="0" y="67953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5400000">
              <a:off x="-34667" y="6817308"/>
              <a:ext cx="6933359" cy="6864025"/>
            </a:xfrm>
            <a:custGeom>
              <a:avLst/>
              <a:gdLst/>
              <a:ahLst/>
              <a:cxnLst/>
              <a:rect r="r" b="b" t="t" l="l"/>
              <a:pathLst>
                <a:path h="6864025" w="6933359">
                  <a:moveTo>
                    <a:pt x="0" y="0"/>
                  </a:moveTo>
                  <a:lnTo>
                    <a:pt x="6933359" y="0"/>
                  </a:lnTo>
                  <a:lnTo>
                    <a:pt x="6933359" y="6864025"/>
                  </a:lnTo>
                  <a:lnTo>
                    <a:pt x="0" y="68640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04295"/>
        </a:solidFill>
      </p:bgPr>
    </p:bg>
    <p:spTree>
      <p:nvGrpSpPr>
        <p:cNvPr id="1" name=""/>
        <p:cNvGrpSpPr/>
        <p:nvPr/>
      </p:nvGrpSpPr>
      <p:grpSpPr>
        <a:xfrm>
          <a:off x="0" y="0"/>
          <a:ext cx="0" cy="0"/>
          <a:chOff x="0" y="0"/>
          <a:chExt cx="0" cy="0"/>
        </a:xfrm>
      </p:grpSpPr>
      <p:sp>
        <p:nvSpPr>
          <p:cNvPr name="Freeform 2" id="2"/>
          <p:cNvSpPr/>
          <p:nvPr/>
        </p:nvSpPr>
        <p:spPr>
          <a:xfrm flipH="false" flipV="false" rot="0">
            <a:off x="1341851" y="4500264"/>
            <a:ext cx="919451" cy="919451"/>
          </a:xfrm>
          <a:custGeom>
            <a:avLst/>
            <a:gdLst/>
            <a:ahLst/>
            <a:cxnLst/>
            <a:rect r="r" b="b" t="t" l="l"/>
            <a:pathLst>
              <a:path h="919451" w="919451">
                <a:moveTo>
                  <a:pt x="0" y="0"/>
                </a:moveTo>
                <a:lnTo>
                  <a:pt x="919451" y="0"/>
                </a:lnTo>
                <a:lnTo>
                  <a:pt x="919451" y="919451"/>
                </a:lnTo>
                <a:lnTo>
                  <a:pt x="0" y="9194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144000" y="4500264"/>
            <a:ext cx="919451" cy="919451"/>
          </a:xfrm>
          <a:custGeom>
            <a:avLst/>
            <a:gdLst/>
            <a:ahLst/>
            <a:cxnLst/>
            <a:rect r="r" b="b" t="t" l="l"/>
            <a:pathLst>
              <a:path h="919451" w="919451">
                <a:moveTo>
                  <a:pt x="0" y="0"/>
                </a:moveTo>
                <a:lnTo>
                  <a:pt x="919451" y="0"/>
                </a:lnTo>
                <a:lnTo>
                  <a:pt x="919451" y="919451"/>
                </a:lnTo>
                <a:lnTo>
                  <a:pt x="0" y="9194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916058" y="5324465"/>
            <a:ext cx="6946341" cy="2456758"/>
          </a:xfrm>
          <a:prstGeom prst="rect">
            <a:avLst/>
          </a:prstGeom>
        </p:spPr>
        <p:txBody>
          <a:bodyPr anchor="t" rtlCol="false" tIns="0" lIns="0" bIns="0" rIns="0">
            <a:spAutoFit/>
          </a:bodyPr>
          <a:lstStyle/>
          <a:p>
            <a:pPr>
              <a:lnSpc>
                <a:spcPts val="3989"/>
              </a:lnSpc>
            </a:pPr>
            <a:r>
              <a:rPr lang="en-US" sz="2493">
                <a:solidFill>
                  <a:srgbClr val="FFFFFF"/>
                </a:solidFill>
                <a:latin typeface="Chakra Petch"/>
              </a:rPr>
              <a:t>Supondo que você queira criar uma mistura de fertilizantes para maximizar o crescimento das plantas. Você tem três tipos de fertilizantes disponíveis, cada um contendo diferentes quantidades de nutrientes. </a:t>
            </a:r>
          </a:p>
        </p:txBody>
      </p:sp>
      <p:sp>
        <p:nvSpPr>
          <p:cNvPr name="TextBox 5" id="5"/>
          <p:cNvSpPr txBox="true"/>
          <p:nvPr/>
        </p:nvSpPr>
        <p:spPr>
          <a:xfrm rot="0">
            <a:off x="9720005" y="5333990"/>
            <a:ext cx="7188695" cy="3750945"/>
          </a:xfrm>
          <a:prstGeom prst="rect">
            <a:avLst/>
          </a:prstGeom>
        </p:spPr>
        <p:txBody>
          <a:bodyPr anchor="t" rtlCol="false" tIns="0" lIns="0" bIns="0" rIns="0">
            <a:spAutoFit/>
          </a:bodyPr>
          <a:lstStyle/>
          <a:p>
            <a:pPr>
              <a:lnSpc>
                <a:spcPts val="3360"/>
              </a:lnSpc>
            </a:pPr>
            <a:r>
              <a:rPr lang="en-US" sz="2100">
                <a:solidFill>
                  <a:srgbClr val="FFFFFF"/>
                </a:solidFill>
                <a:latin typeface="Chakra Petch"/>
              </a:rPr>
              <a:t>O primeiro fertilizante contém 2% de nitrogênio, 3% de fósforo e 1% de potássio. </a:t>
            </a:r>
          </a:p>
          <a:p>
            <a:pPr>
              <a:lnSpc>
                <a:spcPts val="3360"/>
              </a:lnSpc>
            </a:pPr>
            <a:r>
              <a:rPr lang="en-US" sz="2100">
                <a:solidFill>
                  <a:srgbClr val="FFFFFF"/>
                </a:solidFill>
                <a:latin typeface="Chakra Petch"/>
              </a:rPr>
              <a:t>O segundo fertilizante contém 1% de nitrogênio, 2% de fósforo e 2% de potássio. </a:t>
            </a:r>
          </a:p>
          <a:p>
            <a:pPr>
              <a:lnSpc>
                <a:spcPts val="3360"/>
              </a:lnSpc>
            </a:pPr>
            <a:r>
              <a:rPr lang="en-US" sz="2100">
                <a:solidFill>
                  <a:srgbClr val="FFFFFF"/>
                </a:solidFill>
                <a:latin typeface="Chakra Petch"/>
              </a:rPr>
              <a:t>O terceiro fertilizante contém 3% de nitrogênio, 1% de fósforo e 2% de potássio. </a:t>
            </a:r>
          </a:p>
          <a:p>
            <a:pPr>
              <a:lnSpc>
                <a:spcPts val="3360"/>
              </a:lnSpc>
            </a:pPr>
            <a:r>
              <a:rPr lang="en-US" sz="2100">
                <a:solidFill>
                  <a:srgbClr val="FFFFFF"/>
                </a:solidFill>
                <a:latin typeface="Chakra Petch"/>
              </a:rPr>
              <a:t>Você precisa criar uma mistura que contenha pelo menos 8% de nitrogênio, pelo menos 7% de fósforo e pelo menos 10% de potássio.</a:t>
            </a:r>
          </a:p>
        </p:txBody>
      </p:sp>
      <p:grpSp>
        <p:nvGrpSpPr>
          <p:cNvPr name="Group 6" id="6"/>
          <p:cNvGrpSpPr/>
          <p:nvPr/>
        </p:nvGrpSpPr>
        <p:grpSpPr>
          <a:xfrm rot="0">
            <a:off x="1341851" y="1861825"/>
            <a:ext cx="12471922" cy="1995203"/>
            <a:chOff x="0" y="0"/>
            <a:chExt cx="16629230" cy="2660270"/>
          </a:xfrm>
        </p:grpSpPr>
        <p:sp>
          <p:nvSpPr>
            <p:cNvPr name="TextBox 7" id="7"/>
            <p:cNvSpPr txBox="true"/>
            <p:nvPr/>
          </p:nvSpPr>
          <p:spPr>
            <a:xfrm rot="0">
              <a:off x="0" y="-9525"/>
              <a:ext cx="16629230" cy="1673225"/>
            </a:xfrm>
            <a:prstGeom prst="rect">
              <a:avLst/>
            </a:prstGeom>
          </p:spPr>
          <p:txBody>
            <a:bodyPr anchor="t" rtlCol="false" tIns="0" lIns="0" bIns="0" rIns="0">
              <a:spAutoFit/>
            </a:bodyPr>
            <a:lstStyle/>
            <a:p>
              <a:pPr>
                <a:lnSpc>
                  <a:spcPts val="9600"/>
                </a:lnSpc>
              </a:pPr>
              <a:r>
                <a:rPr lang="en-US" sz="8000">
                  <a:solidFill>
                    <a:srgbClr val="FFFFFF"/>
                  </a:solidFill>
                  <a:latin typeface="Catamaran Heavy"/>
                </a:rPr>
                <a:t>Ap</a:t>
              </a:r>
              <a:r>
                <a:rPr lang="en-US" sz="8000">
                  <a:solidFill>
                    <a:srgbClr val="FFFFFF"/>
                  </a:solidFill>
                  <a:latin typeface="Catamaran Heavy"/>
                </a:rPr>
                <a:t>licação prática</a:t>
              </a:r>
            </a:p>
          </p:txBody>
        </p:sp>
        <p:sp>
          <p:nvSpPr>
            <p:cNvPr name="TextBox 8" id="8"/>
            <p:cNvSpPr txBox="true"/>
            <p:nvPr/>
          </p:nvSpPr>
          <p:spPr>
            <a:xfrm rot="0">
              <a:off x="171285" y="1905255"/>
              <a:ext cx="9247984" cy="755015"/>
            </a:xfrm>
            <a:prstGeom prst="rect">
              <a:avLst/>
            </a:prstGeom>
          </p:spPr>
          <p:txBody>
            <a:bodyPr anchor="t" rtlCol="false" tIns="0" lIns="0" bIns="0" rIns="0">
              <a:spAutoFit/>
            </a:bodyPr>
            <a:lstStyle/>
            <a:p>
              <a:pPr>
                <a:lnSpc>
                  <a:spcPts val="4800"/>
                </a:lnSpc>
              </a:pPr>
              <a:r>
                <a:rPr lang="en-US" sz="3200" spc="64">
                  <a:solidFill>
                    <a:srgbClr val="A5BDFF"/>
                  </a:solidFill>
                  <a:latin typeface="Chakra Petch"/>
                </a:rPr>
                <a:t>Contexto:</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04295"/>
        </a:solidFill>
      </p:bgPr>
    </p:bg>
    <p:spTree>
      <p:nvGrpSpPr>
        <p:cNvPr id="1" name=""/>
        <p:cNvGrpSpPr/>
        <p:nvPr/>
      </p:nvGrpSpPr>
      <p:grpSpPr>
        <a:xfrm>
          <a:off x="0" y="0"/>
          <a:ext cx="0" cy="0"/>
          <a:chOff x="0" y="0"/>
          <a:chExt cx="0" cy="0"/>
        </a:xfrm>
      </p:grpSpPr>
      <p:sp>
        <p:nvSpPr>
          <p:cNvPr name="Freeform 2" id="2"/>
          <p:cNvSpPr/>
          <p:nvPr/>
        </p:nvSpPr>
        <p:spPr>
          <a:xfrm flipH="false" flipV="false" rot="0">
            <a:off x="1341851" y="4224049"/>
            <a:ext cx="919451" cy="919451"/>
          </a:xfrm>
          <a:custGeom>
            <a:avLst/>
            <a:gdLst/>
            <a:ahLst/>
            <a:cxnLst/>
            <a:rect r="r" b="b" t="t" l="l"/>
            <a:pathLst>
              <a:path h="919451" w="919451">
                <a:moveTo>
                  <a:pt x="0" y="0"/>
                </a:moveTo>
                <a:lnTo>
                  <a:pt x="919451" y="0"/>
                </a:lnTo>
                <a:lnTo>
                  <a:pt x="919451" y="919451"/>
                </a:lnTo>
                <a:lnTo>
                  <a:pt x="0" y="9194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144000" y="4178646"/>
            <a:ext cx="919451" cy="919451"/>
          </a:xfrm>
          <a:custGeom>
            <a:avLst/>
            <a:gdLst/>
            <a:ahLst/>
            <a:cxnLst/>
            <a:rect r="r" b="b" t="t" l="l"/>
            <a:pathLst>
              <a:path h="919451" w="919451">
                <a:moveTo>
                  <a:pt x="0" y="0"/>
                </a:moveTo>
                <a:lnTo>
                  <a:pt x="919451" y="0"/>
                </a:lnTo>
                <a:lnTo>
                  <a:pt x="919451" y="919451"/>
                </a:lnTo>
                <a:lnTo>
                  <a:pt x="0" y="9194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999629" y="5002847"/>
            <a:ext cx="6211724" cy="3528349"/>
          </a:xfrm>
          <a:prstGeom prst="rect">
            <a:avLst/>
          </a:prstGeom>
        </p:spPr>
        <p:txBody>
          <a:bodyPr anchor="t" rtlCol="false" tIns="0" lIns="0" bIns="0" rIns="0">
            <a:spAutoFit/>
          </a:bodyPr>
          <a:lstStyle/>
          <a:p>
            <a:pPr>
              <a:lnSpc>
                <a:spcPts val="4080"/>
              </a:lnSpc>
            </a:pPr>
            <a:r>
              <a:rPr lang="en-US" sz="2550">
                <a:solidFill>
                  <a:srgbClr val="FFFFFF"/>
                </a:solidFill>
                <a:latin typeface="Chakra Petch"/>
              </a:rPr>
              <a:t>Podemos representar as quantidades dos três tipos de fertilizantes como variáveis x, y e z, respectivamente. </a:t>
            </a:r>
          </a:p>
          <a:p>
            <a:pPr>
              <a:lnSpc>
                <a:spcPts val="4080"/>
              </a:lnSpc>
            </a:pPr>
            <a:r>
              <a:rPr lang="en-US" sz="2550">
                <a:solidFill>
                  <a:srgbClr val="FFFFFF"/>
                </a:solidFill>
                <a:latin typeface="Chakra Petch"/>
              </a:rPr>
              <a:t>Então, podemos escrever um sistema de equações lineares para descrever as quantidades de nutrientes em cada tipo de fertilizante.</a:t>
            </a:r>
          </a:p>
        </p:txBody>
      </p:sp>
      <p:sp>
        <p:nvSpPr>
          <p:cNvPr name="TextBox 5" id="5"/>
          <p:cNvSpPr txBox="true"/>
          <p:nvPr/>
        </p:nvSpPr>
        <p:spPr>
          <a:xfrm rot="0">
            <a:off x="9603726" y="4836294"/>
            <a:ext cx="7475674" cy="4504690"/>
          </a:xfrm>
          <a:prstGeom prst="rect">
            <a:avLst/>
          </a:prstGeom>
        </p:spPr>
        <p:txBody>
          <a:bodyPr anchor="t" rtlCol="false" tIns="0" lIns="0" bIns="0" rIns="0">
            <a:spAutoFit/>
          </a:bodyPr>
          <a:lstStyle/>
          <a:p>
            <a:pPr>
              <a:lnSpc>
                <a:spcPts val="4159"/>
              </a:lnSpc>
            </a:pPr>
            <a:r>
              <a:rPr lang="en-US" sz="2599">
                <a:solidFill>
                  <a:srgbClr val="FFFFFF"/>
                </a:solidFill>
                <a:latin typeface="Chakra Petch"/>
              </a:rPr>
              <a:t>Sistema de equações lineares:</a:t>
            </a:r>
          </a:p>
          <a:p>
            <a:pPr>
              <a:lnSpc>
                <a:spcPts val="3360"/>
              </a:lnSpc>
            </a:pPr>
            <a:r>
              <a:rPr lang="en-US" sz="2100">
                <a:solidFill>
                  <a:srgbClr val="FFFFFF"/>
                </a:solidFill>
                <a:latin typeface="Chakra Petch"/>
              </a:rPr>
              <a:t>0.02x + 0.01y + 0.03z &gt;= 0.08  (Nitrogênio)</a:t>
            </a:r>
          </a:p>
          <a:p>
            <a:pPr>
              <a:lnSpc>
                <a:spcPts val="3360"/>
              </a:lnSpc>
            </a:pPr>
            <a:r>
              <a:rPr lang="en-US" sz="2100">
                <a:solidFill>
                  <a:srgbClr val="FFFFFF"/>
                </a:solidFill>
                <a:latin typeface="Chakra Petch"/>
              </a:rPr>
              <a:t>0.03x + 0.02y + 0.01z &gt;= 0.07   (Fósforo)</a:t>
            </a:r>
          </a:p>
          <a:p>
            <a:pPr>
              <a:lnSpc>
                <a:spcPts val="3360"/>
              </a:lnSpc>
            </a:pPr>
            <a:r>
              <a:rPr lang="en-US" sz="2100">
                <a:solidFill>
                  <a:srgbClr val="FFFFFF"/>
                </a:solidFill>
                <a:latin typeface="Chakra Petch"/>
              </a:rPr>
              <a:t>0.01x + 0.02y + 0.02z &gt;= 0.10    (Potássio)</a:t>
            </a:r>
          </a:p>
          <a:p>
            <a:pPr>
              <a:lnSpc>
                <a:spcPts val="3360"/>
              </a:lnSpc>
            </a:pPr>
          </a:p>
          <a:p>
            <a:pPr>
              <a:lnSpc>
                <a:spcPts val="3679"/>
              </a:lnSpc>
            </a:pPr>
            <a:r>
              <a:rPr lang="en-US" sz="2299">
                <a:solidFill>
                  <a:srgbClr val="FFFFFF"/>
                </a:solidFill>
                <a:latin typeface="Chakra Petch"/>
              </a:rPr>
              <a:t>Aqui, a primeira equação representa a quantidade mínima de nitrogênio necessária na mistura, a segunda equação representa a quantidade mínima de fósforo necessária e a terceira equação representa a quantidade mínima de potássio necessária.</a:t>
            </a:r>
          </a:p>
        </p:txBody>
      </p:sp>
      <p:grpSp>
        <p:nvGrpSpPr>
          <p:cNvPr name="Group 6" id="6"/>
          <p:cNvGrpSpPr/>
          <p:nvPr/>
        </p:nvGrpSpPr>
        <p:grpSpPr>
          <a:xfrm rot="0">
            <a:off x="1341851" y="1861825"/>
            <a:ext cx="12471922" cy="1995203"/>
            <a:chOff x="0" y="0"/>
            <a:chExt cx="16629230" cy="2660270"/>
          </a:xfrm>
        </p:grpSpPr>
        <p:sp>
          <p:nvSpPr>
            <p:cNvPr name="TextBox 7" id="7"/>
            <p:cNvSpPr txBox="true"/>
            <p:nvPr/>
          </p:nvSpPr>
          <p:spPr>
            <a:xfrm rot="0">
              <a:off x="0" y="-9525"/>
              <a:ext cx="16629230" cy="1673225"/>
            </a:xfrm>
            <a:prstGeom prst="rect">
              <a:avLst/>
            </a:prstGeom>
          </p:spPr>
          <p:txBody>
            <a:bodyPr anchor="t" rtlCol="false" tIns="0" lIns="0" bIns="0" rIns="0">
              <a:spAutoFit/>
            </a:bodyPr>
            <a:lstStyle/>
            <a:p>
              <a:pPr>
                <a:lnSpc>
                  <a:spcPts val="9600"/>
                </a:lnSpc>
              </a:pPr>
              <a:r>
                <a:rPr lang="en-US" sz="8000">
                  <a:solidFill>
                    <a:srgbClr val="FFFFFF"/>
                  </a:solidFill>
                  <a:latin typeface="Catamaran Heavy"/>
                </a:rPr>
                <a:t>Ap</a:t>
              </a:r>
              <a:r>
                <a:rPr lang="en-US" sz="8000">
                  <a:solidFill>
                    <a:srgbClr val="FFFFFF"/>
                  </a:solidFill>
                  <a:latin typeface="Catamaran Heavy"/>
                </a:rPr>
                <a:t>licação prática</a:t>
              </a:r>
            </a:p>
          </p:txBody>
        </p:sp>
        <p:sp>
          <p:nvSpPr>
            <p:cNvPr name="TextBox 8" id="8"/>
            <p:cNvSpPr txBox="true"/>
            <p:nvPr/>
          </p:nvSpPr>
          <p:spPr>
            <a:xfrm rot="0">
              <a:off x="171285" y="1905255"/>
              <a:ext cx="9247984" cy="755015"/>
            </a:xfrm>
            <a:prstGeom prst="rect">
              <a:avLst/>
            </a:prstGeom>
          </p:spPr>
          <p:txBody>
            <a:bodyPr anchor="t" rtlCol="false" tIns="0" lIns="0" bIns="0" rIns="0">
              <a:spAutoFit/>
            </a:bodyPr>
            <a:lstStyle/>
            <a:p>
              <a:pPr>
                <a:lnSpc>
                  <a:spcPts val="4800"/>
                </a:lnSpc>
              </a:pPr>
              <a:r>
                <a:rPr lang="en-US" sz="3200" spc="64">
                  <a:solidFill>
                    <a:srgbClr val="A5BDFF"/>
                  </a:solidFill>
                  <a:latin typeface="Chakra Petch"/>
                </a:rPr>
                <a:t>O sistema de equações lineares:</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A5BDFF"/>
        </a:solidFill>
      </p:bgPr>
    </p:bg>
    <p:spTree>
      <p:nvGrpSpPr>
        <p:cNvPr id="1" name=""/>
        <p:cNvGrpSpPr/>
        <p:nvPr/>
      </p:nvGrpSpPr>
      <p:grpSpPr>
        <a:xfrm>
          <a:off x="0" y="0"/>
          <a:ext cx="0" cy="0"/>
          <a:chOff x="0" y="0"/>
          <a:chExt cx="0" cy="0"/>
        </a:xfrm>
      </p:grpSpPr>
      <p:grpSp>
        <p:nvGrpSpPr>
          <p:cNvPr name="Group 2" id="2"/>
          <p:cNvGrpSpPr/>
          <p:nvPr/>
        </p:nvGrpSpPr>
        <p:grpSpPr>
          <a:xfrm rot="0">
            <a:off x="6536855" y="1018848"/>
            <a:ext cx="10722445" cy="8474189"/>
            <a:chOff x="0" y="0"/>
            <a:chExt cx="14296594" cy="11298918"/>
          </a:xfrm>
        </p:grpSpPr>
        <p:sp>
          <p:nvSpPr>
            <p:cNvPr name="TextBox 3" id="3"/>
            <p:cNvSpPr txBox="true"/>
            <p:nvPr/>
          </p:nvSpPr>
          <p:spPr>
            <a:xfrm rot="0">
              <a:off x="0" y="0"/>
              <a:ext cx="14296594" cy="1863667"/>
            </a:xfrm>
            <a:prstGeom prst="rect">
              <a:avLst/>
            </a:prstGeom>
          </p:spPr>
          <p:txBody>
            <a:bodyPr anchor="t" rtlCol="false" tIns="0" lIns="0" bIns="0" rIns="0">
              <a:spAutoFit/>
            </a:bodyPr>
            <a:lstStyle/>
            <a:p>
              <a:pPr>
                <a:lnSpc>
                  <a:spcPts val="10753"/>
                </a:lnSpc>
              </a:pPr>
              <a:r>
                <a:rPr lang="en-US" sz="8961">
                  <a:solidFill>
                    <a:srgbClr val="FFFFFF"/>
                  </a:solidFill>
                  <a:latin typeface="Catamaran Heavy"/>
                </a:rPr>
                <a:t>Método de Gauss:</a:t>
              </a:r>
            </a:p>
          </p:txBody>
        </p:sp>
        <p:sp>
          <p:nvSpPr>
            <p:cNvPr name="TextBox 4" id="4"/>
            <p:cNvSpPr txBox="true"/>
            <p:nvPr/>
          </p:nvSpPr>
          <p:spPr>
            <a:xfrm rot="0">
              <a:off x="0" y="3860956"/>
              <a:ext cx="12079817" cy="7437962"/>
            </a:xfrm>
            <a:prstGeom prst="rect">
              <a:avLst/>
            </a:prstGeom>
          </p:spPr>
          <p:txBody>
            <a:bodyPr anchor="t" rtlCol="false" tIns="0" lIns="0" bIns="0" rIns="0">
              <a:spAutoFit/>
            </a:bodyPr>
            <a:lstStyle/>
            <a:p>
              <a:pPr>
                <a:lnSpc>
                  <a:spcPts val="3763"/>
                </a:lnSpc>
              </a:pPr>
              <a:r>
                <a:rPr lang="en-US" sz="2352">
                  <a:solidFill>
                    <a:srgbClr val="FFFFFF"/>
                  </a:solidFill>
                  <a:latin typeface="Chakra Petch"/>
                </a:rPr>
                <a:t>O método de Gauss é uma técnica para resolver sistemas de equações lineares. Ele funciona transformando o sistema em uma forma triangular superior (ou seja, com zeros abaixo da diagonal principal) por meio de uma série de operações de linha, como a adição ou subtração de múltiplos de uma equação a outra. Uma vez que o sistema esteja nessa forma triangular, é fácil resolver as equações de forma direta, começando pela última equação e trabalhando de trás para a frente.</a:t>
              </a:r>
            </a:p>
            <a:p>
              <a:pPr>
                <a:lnSpc>
                  <a:spcPts val="3763"/>
                </a:lnSpc>
              </a:pPr>
            </a:p>
            <a:p>
              <a:pPr>
                <a:lnSpc>
                  <a:spcPts val="3763"/>
                </a:lnSpc>
              </a:pPr>
              <a:r>
                <a:rPr lang="en-US" sz="2352">
                  <a:solidFill>
                    <a:srgbClr val="FFFFFF"/>
                  </a:solidFill>
                  <a:latin typeface="Chakra Petch"/>
                </a:rPr>
                <a:t>Para o método de Gauss utilizando as equações lineares da mistura química, foram necessários 20 interações para alcançar o resultado final.</a:t>
              </a:r>
            </a:p>
          </p:txBody>
        </p:sp>
        <p:sp>
          <p:nvSpPr>
            <p:cNvPr name="TextBox 5" id="5"/>
            <p:cNvSpPr txBox="true"/>
            <p:nvPr/>
          </p:nvSpPr>
          <p:spPr>
            <a:xfrm rot="0">
              <a:off x="0" y="2444962"/>
              <a:ext cx="12079817" cy="814851"/>
            </a:xfrm>
            <a:prstGeom prst="rect">
              <a:avLst/>
            </a:prstGeom>
          </p:spPr>
          <p:txBody>
            <a:bodyPr anchor="t" rtlCol="false" tIns="0" lIns="0" bIns="0" rIns="0">
              <a:spAutoFit/>
            </a:bodyPr>
            <a:lstStyle/>
            <a:p>
              <a:pPr>
                <a:lnSpc>
                  <a:spcPts val="5376"/>
                </a:lnSpc>
              </a:pPr>
              <a:r>
                <a:rPr lang="en-US" sz="3584" spc="71">
                  <a:solidFill>
                    <a:srgbClr val="FFFFFF"/>
                  </a:solidFill>
                  <a:latin typeface="Chakra Petch Bold"/>
                </a:rPr>
                <a:t>Descrição breve:</a:t>
              </a:r>
            </a:p>
          </p:txBody>
        </p:sp>
      </p:grpSp>
      <p:sp>
        <p:nvSpPr>
          <p:cNvPr name="Freeform 6" id="6"/>
          <p:cNvSpPr/>
          <p:nvPr/>
        </p:nvSpPr>
        <p:spPr>
          <a:xfrm flipH="false" flipV="false" rot="5400000">
            <a:off x="-2573651" y="2566047"/>
            <a:ext cx="10294603" cy="5147302"/>
          </a:xfrm>
          <a:custGeom>
            <a:avLst/>
            <a:gdLst/>
            <a:ahLst/>
            <a:cxnLst/>
            <a:rect r="r" b="b" t="t" l="l"/>
            <a:pathLst>
              <a:path h="5147302" w="10294603">
                <a:moveTo>
                  <a:pt x="0" y="0"/>
                </a:moveTo>
                <a:lnTo>
                  <a:pt x="10294604" y="0"/>
                </a:lnTo>
                <a:lnTo>
                  <a:pt x="10294604" y="5147302"/>
                </a:lnTo>
                <a:lnTo>
                  <a:pt x="0" y="51473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A5BDFF"/>
        </a:solidFill>
      </p:bgPr>
    </p:bg>
    <p:spTree>
      <p:nvGrpSpPr>
        <p:cNvPr id="1" name=""/>
        <p:cNvGrpSpPr/>
        <p:nvPr/>
      </p:nvGrpSpPr>
      <p:grpSpPr>
        <a:xfrm>
          <a:off x="0" y="0"/>
          <a:ext cx="0" cy="0"/>
          <a:chOff x="0" y="0"/>
          <a:chExt cx="0" cy="0"/>
        </a:xfrm>
      </p:grpSpPr>
      <p:grpSp>
        <p:nvGrpSpPr>
          <p:cNvPr name="Group 2" id="2"/>
          <p:cNvGrpSpPr/>
          <p:nvPr/>
        </p:nvGrpSpPr>
        <p:grpSpPr>
          <a:xfrm rot="0">
            <a:off x="6684046" y="1141142"/>
            <a:ext cx="10318476" cy="8004715"/>
            <a:chOff x="0" y="0"/>
            <a:chExt cx="13757968" cy="10672954"/>
          </a:xfrm>
        </p:grpSpPr>
        <p:sp>
          <p:nvSpPr>
            <p:cNvPr name="TextBox 3" id="3"/>
            <p:cNvSpPr txBox="true"/>
            <p:nvPr/>
          </p:nvSpPr>
          <p:spPr>
            <a:xfrm rot="0">
              <a:off x="0" y="0"/>
              <a:ext cx="13757968" cy="1863667"/>
            </a:xfrm>
            <a:prstGeom prst="rect">
              <a:avLst/>
            </a:prstGeom>
          </p:spPr>
          <p:txBody>
            <a:bodyPr anchor="t" rtlCol="false" tIns="0" lIns="0" bIns="0" rIns="0">
              <a:spAutoFit/>
            </a:bodyPr>
            <a:lstStyle/>
            <a:p>
              <a:pPr>
                <a:lnSpc>
                  <a:spcPts val="10753"/>
                </a:lnSpc>
              </a:pPr>
              <a:r>
                <a:rPr lang="en-US" sz="8961">
                  <a:solidFill>
                    <a:srgbClr val="FFFFFF"/>
                  </a:solidFill>
                  <a:latin typeface="Catamaran Heavy"/>
                </a:rPr>
                <a:t>Método de Jordan:</a:t>
              </a:r>
            </a:p>
          </p:txBody>
        </p:sp>
        <p:sp>
          <p:nvSpPr>
            <p:cNvPr name="TextBox 4" id="4"/>
            <p:cNvSpPr txBox="true"/>
            <p:nvPr/>
          </p:nvSpPr>
          <p:spPr>
            <a:xfrm rot="0">
              <a:off x="0" y="3860956"/>
              <a:ext cx="11624709" cy="6811998"/>
            </a:xfrm>
            <a:prstGeom prst="rect">
              <a:avLst/>
            </a:prstGeom>
          </p:spPr>
          <p:txBody>
            <a:bodyPr anchor="t" rtlCol="false" tIns="0" lIns="0" bIns="0" rIns="0">
              <a:spAutoFit/>
            </a:bodyPr>
            <a:lstStyle/>
            <a:p>
              <a:pPr>
                <a:lnSpc>
                  <a:spcPts val="3763"/>
                </a:lnSpc>
              </a:pPr>
              <a:r>
                <a:rPr lang="en-US" sz="2352">
                  <a:solidFill>
                    <a:srgbClr val="FFFFFF"/>
                  </a:solidFill>
                  <a:latin typeface="Chakra Petch"/>
                </a:rPr>
                <a:t>O método de Jordan é um método matemático que é usado quando escalonamos uma matriz para resolver um sistema linear. P</a:t>
              </a:r>
              <a:r>
                <a:rPr lang="en-US" sz="2352">
                  <a:solidFill>
                    <a:srgbClr val="FFFFFF"/>
                  </a:solidFill>
                  <a:latin typeface="Chakra Petch"/>
                </a:rPr>
                <a:t>recisamos transformar as equações em uma matriz aumentada e aplicar operações elementares de linha para obter uma matriz escalonada reduzida. Em seguida, podemos resolver o sistema por substituição retroativa.</a:t>
              </a:r>
            </a:p>
            <a:p>
              <a:pPr>
                <a:lnSpc>
                  <a:spcPts val="3763"/>
                </a:lnSpc>
              </a:pPr>
            </a:p>
            <a:p>
              <a:pPr>
                <a:lnSpc>
                  <a:spcPts val="3763"/>
                </a:lnSpc>
              </a:pPr>
              <a:r>
                <a:rPr lang="en-US" sz="2352">
                  <a:solidFill>
                    <a:srgbClr val="FFFFFF"/>
                  </a:solidFill>
                  <a:latin typeface="Chakra Petch"/>
                </a:rPr>
                <a:t>Para o método de Jordan utilizando as equações lineares da mistura química, foram necessários 27 interações para alcançar o resultado final.</a:t>
              </a:r>
            </a:p>
            <a:p>
              <a:pPr>
                <a:lnSpc>
                  <a:spcPts val="3763"/>
                </a:lnSpc>
              </a:pPr>
            </a:p>
          </p:txBody>
        </p:sp>
        <p:sp>
          <p:nvSpPr>
            <p:cNvPr name="TextBox 5" id="5"/>
            <p:cNvSpPr txBox="true"/>
            <p:nvPr/>
          </p:nvSpPr>
          <p:spPr>
            <a:xfrm rot="0">
              <a:off x="0" y="2444962"/>
              <a:ext cx="11624709" cy="814851"/>
            </a:xfrm>
            <a:prstGeom prst="rect">
              <a:avLst/>
            </a:prstGeom>
          </p:spPr>
          <p:txBody>
            <a:bodyPr anchor="t" rtlCol="false" tIns="0" lIns="0" bIns="0" rIns="0">
              <a:spAutoFit/>
            </a:bodyPr>
            <a:lstStyle/>
            <a:p>
              <a:pPr>
                <a:lnSpc>
                  <a:spcPts val="5376"/>
                </a:lnSpc>
              </a:pPr>
              <a:r>
                <a:rPr lang="en-US" sz="3584" spc="71">
                  <a:solidFill>
                    <a:srgbClr val="FFFFFF"/>
                  </a:solidFill>
                  <a:latin typeface="Chakra Petch Bold"/>
                </a:rPr>
                <a:t>Descrição breve:</a:t>
              </a:r>
            </a:p>
          </p:txBody>
        </p:sp>
      </p:grpSp>
      <p:sp>
        <p:nvSpPr>
          <p:cNvPr name="Freeform 6" id="6"/>
          <p:cNvSpPr/>
          <p:nvPr/>
        </p:nvSpPr>
        <p:spPr>
          <a:xfrm flipH="false" flipV="false" rot="0">
            <a:off x="-5143500"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A5BDFF"/>
        </a:solidFill>
      </p:bgPr>
    </p:bg>
    <p:spTree>
      <p:nvGrpSpPr>
        <p:cNvPr id="1" name=""/>
        <p:cNvGrpSpPr/>
        <p:nvPr/>
      </p:nvGrpSpPr>
      <p:grpSpPr>
        <a:xfrm>
          <a:off x="0" y="0"/>
          <a:ext cx="0" cy="0"/>
          <a:chOff x="0" y="0"/>
          <a:chExt cx="0" cy="0"/>
        </a:xfrm>
      </p:grpSpPr>
      <p:grpSp>
        <p:nvGrpSpPr>
          <p:cNvPr name="Group 2" id="2"/>
          <p:cNvGrpSpPr/>
          <p:nvPr/>
        </p:nvGrpSpPr>
        <p:grpSpPr>
          <a:xfrm rot="0">
            <a:off x="6438727" y="420947"/>
            <a:ext cx="11515197" cy="9445106"/>
            <a:chOff x="0" y="0"/>
            <a:chExt cx="15353596" cy="12593474"/>
          </a:xfrm>
        </p:grpSpPr>
        <p:sp>
          <p:nvSpPr>
            <p:cNvPr name="TextBox 3" id="3"/>
            <p:cNvSpPr txBox="true"/>
            <p:nvPr/>
          </p:nvSpPr>
          <p:spPr>
            <a:xfrm rot="0">
              <a:off x="0" y="0"/>
              <a:ext cx="15353596" cy="1869997"/>
            </a:xfrm>
            <a:prstGeom prst="rect">
              <a:avLst/>
            </a:prstGeom>
          </p:spPr>
          <p:txBody>
            <a:bodyPr anchor="t" rtlCol="false" tIns="0" lIns="0" bIns="0" rIns="0">
              <a:spAutoFit/>
            </a:bodyPr>
            <a:lstStyle/>
            <a:p>
              <a:pPr>
                <a:lnSpc>
                  <a:spcPts val="10790"/>
                </a:lnSpc>
              </a:pPr>
              <a:r>
                <a:rPr lang="en-US" sz="8991">
                  <a:solidFill>
                    <a:srgbClr val="FFFFFF"/>
                  </a:solidFill>
                  <a:latin typeface="Catamaran Heavy"/>
                </a:rPr>
                <a:t>Método de Jacobi:</a:t>
              </a:r>
            </a:p>
          </p:txBody>
        </p:sp>
        <p:sp>
          <p:nvSpPr>
            <p:cNvPr name="TextBox 4" id="4"/>
            <p:cNvSpPr txBox="true"/>
            <p:nvPr/>
          </p:nvSpPr>
          <p:spPr>
            <a:xfrm rot="0">
              <a:off x="0" y="3874360"/>
              <a:ext cx="12972924" cy="8719114"/>
            </a:xfrm>
            <a:prstGeom prst="rect">
              <a:avLst/>
            </a:prstGeom>
          </p:spPr>
          <p:txBody>
            <a:bodyPr anchor="t" rtlCol="false" tIns="0" lIns="0" bIns="0" rIns="0">
              <a:spAutoFit/>
            </a:bodyPr>
            <a:lstStyle/>
            <a:p>
              <a:pPr>
                <a:lnSpc>
                  <a:spcPts val="3776"/>
                </a:lnSpc>
              </a:pPr>
              <a:r>
                <a:rPr lang="en-US" sz="2360">
                  <a:solidFill>
                    <a:srgbClr val="FFFFFF"/>
                  </a:solidFill>
                  <a:latin typeface="Chakra Petch"/>
                </a:rPr>
                <a:t>O Método de Jacobi é um algoritmo iterativo utilizado para resolver sistemas de equações lineares. Ele começa com uma estimativa inicial para as soluções e, em cada iteração, atualiza as estimativas com base nas equações do sistema. Esse processo é repetido até que as estimativas convirjam para os valores corretos. O Método de Jacobi é usado principalmente quando os sistemas de equações são grandes e esparsos, o que significa que a maioria dos coeficientes das equações é zero, tornando-o eficaz para problemas complexos de engenharia e ciência</a:t>
              </a:r>
            </a:p>
            <a:p>
              <a:pPr>
                <a:lnSpc>
                  <a:spcPts val="3776"/>
                </a:lnSpc>
              </a:pPr>
            </a:p>
            <a:p>
              <a:pPr>
                <a:lnSpc>
                  <a:spcPts val="3776"/>
                </a:lnSpc>
              </a:pPr>
              <a:r>
                <a:rPr lang="en-US" sz="2360">
                  <a:solidFill>
                    <a:srgbClr val="FFFFFF"/>
                  </a:solidFill>
                  <a:latin typeface="Chakra Petch"/>
                </a:rPr>
                <a:t>Para o método de Jacobi utilizando as equações lineares da mistura química, foram necessários o número máximo de interações para alcançar o resultado final.(Foi definido como 50 o número máximo de interações).Não converge.</a:t>
              </a:r>
            </a:p>
          </p:txBody>
        </p:sp>
        <p:sp>
          <p:nvSpPr>
            <p:cNvPr name="TextBox 5" id="5"/>
            <p:cNvSpPr txBox="true"/>
            <p:nvPr/>
          </p:nvSpPr>
          <p:spPr>
            <a:xfrm rot="0">
              <a:off x="0" y="2453590"/>
              <a:ext cx="12972924" cy="817295"/>
            </a:xfrm>
            <a:prstGeom prst="rect">
              <a:avLst/>
            </a:prstGeom>
          </p:spPr>
          <p:txBody>
            <a:bodyPr anchor="t" rtlCol="false" tIns="0" lIns="0" bIns="0" rIns="0">
              <a:spAutoFit/>
            </a:bodyPr>
            <a:lstStyle/>
            <a:p>
              <a:pPr>
                <a:lnSpc>
                  <a:spcPts val="5395"/>
                </a:lnSpc>
              </a:pPr>
              <a:r>
                <a:rPr lang="en-US" sz="3596" spc="71">
                  <a:solidFill>
                    <a:srgbClr val="FFFFFF"/>
                  </a:solidFill>
                  <a:latin typeface="Chakra Petch Bold"/>
                </a:rPr>
                <a:t>Descrição breve:</a:t>
              </a:r>
            </a:p>
          </p:txBody>
        </p:sp>
      </p:grpSp>
      <p:sp>
        <p:nvSpPr>
          <p:cNvPr name="Freeform 6" id="6"/>
          <p:cNvSpPr/>
          <p:nvPr/>
        </p:nvSpPr>
        <p:spPr>
          <a:xfrm flipH="false" flipV="false" rot="-10800000">
            <a:off x="-7813363" y="-31195"/>
            <a:ext cx="13018101" cy="10349390"/>
          </a:xfrm>
          <a:custGeom>
            <a:avLst/>
            <a:gdLst/>
            <a:ahLst/>
            <a:cxnLst/>
            <a:rect r="r" b="b" t="t" l="l"/>
            <a:pathLst>
              <a:path h="10349390" w="13018101">
                <a:moveTo>
                  <a:pt x="0" y="0"/>
                </a:moveTo>
                <a:lnTo>
                  <a:pt x="13018100" y="0"/>
                </a:lnTo>
                <a:lnTo>
                  <a:pt x="13018100" y="10349390"/>
                </a:lnTo>
                <a:lnTo>
                  <a:pt x="0" y="103493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A5BDFF"/>
        </a:solidFill>
      </p:bgPr>
    </p:bg>
    <p:spTree>
      <p:nvGrpSpPr>
        <p:cNvPr id="1" name=""/>
        <p:cNvGrpSpPr/>
        <p:nvPr/>
      </p:nvGrpSpPr>
      <p:grpSpPr>
        <a:xfrm>
          <a:off x="0" y="0"/>
          <a:ext cx="0" cy="0"/>
          <a:chOff x="0" y="0"/>
          <a:chExt cx="0" cy="0"/>
        </a:xfrm>
      </p:grpSpPr>
      <p:grpSp>
        <p:nvGrpSpPr>
          <p:cNvPr name="Group 2" id="2"/>
          <p:cNvGrpSpPr/>
          <p:nvPr/>
        </p:nvGrpSpPr>
        <p:grpSpPr>
          <a:xfrm rot="0">
            <a:off x="6536855" y="1610616"/>
            <a:ext cx="10465668" cy="7065768"/>
            <a:chOff x="0" y="0"/>
            <a:chExt cx="13954223" cy="9421025"/>
          </a:xfrm>
        </p:grpSpPr>
        <p:sp>
          <p:nvSpPr>
            <p:cNvPr name="TextBox 3" id="3"/>
            <p:cNvSpPr txBox="true"/>
            <p:nvPr/>
          </p:nvSpPr>
          <p:spPr>
            <a:xfrm rot="0">
              <a:off x="0" y="0"/>
              <a:ext cx="13954223" cy="1863667"/>
            </a:xfrm>
            <a:prstGeom prst="rect">
              <a:avLst/>
            </a:prstGeom>
          </p:spPr>
          <p:txBody>
            <a:bodyPr anchor="t" rtlCol="false" tIns="0" lIns="0" bIns="0" rIns="0">
              <a:spAutoFit/>
            </a:bodyPr>
            <a:lstStyle/>
            <a:p>
              <a:pPr>
                <a:lnSpc>
                  <a:spcPts val="10753"/>
                </a:lnSpc>
              </a:pPr>
              <a:r>
                <a:rPr lang="en-US" sz="8961">
                  <a:solidFill>
                    <a:srgbClr val="FFFFFF"/>
                  </a:solidFill>
                  <a:latin typeface="Catamaran Heavy"/>
                </a:rPr>
                <a:t>Método de Seidel:</a:t>
              </a:r>
            </a:p>
          </p:txBody>
        </p:sp>
        <p:sp>
          <p:nvSpPr>
            <p:cNvPr name="TextBox 4" id="4"/>
            <p:cNvSpPr txBox="true"/>
            <p:nvPr/>
          </p:nvSpPr>
          <p:spPr>
            <a:xfrm rot="0">
              <a:off x="0" y="3860956"/>
              <a:ext cx="11790533" cy="5560069"/>
            </a:xfrm>
            <a:prstGeom prst="rect">
              <a:avLst/>
            </a:prstGeom>
          </p:spPr>
          <p:txBody>
            <a:bodyPr anchor="t" rtlCol="false" tIns="0" lIns="0" bIns="0" rIns="0">
              <a:spAutoFit/>
            </a:bodyPr>
            <a:lstStyle/>
            <a:p>
              <a:pPr>
                <a:lnSpc>
                  <a:spcPts val="3763"/>
                </a:lnSpc>
              </a:pPr>
              <a:r>
                <a:rPr lang="en-US" sz="2352">
                  <a:solidFill>
                    <a:srgbClr val="FFFFFF"/>
                  </a:solidFill>
                  <a:latin typeface="Chakra Petch"/>
                </a:rPr>
                <a:t>O Método de Gauss-Seidel é uma técnica iterativa para resolver sistemas de equações lineares similar ao método de Jacobi, a sua diferença é que a medida que descobrimos o valor de uma variável, ela já é utilizada no cálculo da próxima variável, na mesma iteração.</a:t>
              </a:r>
            </a:p>
            <a:p>
              <a:pPr>
                <a:lnSpc>
                  <a:spcPts val="3763"/>
                </a:lnSpc>
              </a:pPr>
            </a:p>
            <a:p>
              <a:pPr>
                <a:lnSpc>
                  <a:spcPts val="3763"/>
                </a:lnSpc>
              </a:pPr>
              <a:r>
                <a:rPr lang="en-US" sz="2352">
                  <a:solidFill>
                    <a:srgbClr val="FFFFFF"/>
                  </a:solidFill>
                  <a:latin typeface="Chakra Petch"/>
                </a:rPr>
                <a:t>Para o método de Seidel utilizando as equações lineares da mistura química, foram necessários 13 interações para alcançar o resultado final. </a:t>
              </a:r>
            </a:p>
          </p:txBody>
        </p:sp>
        <p:sp>
          <p:nvSpPr>
            <p:cNvPr name="TextBox 5" id="5"/>
            <p:cNvSpPr txBox="true"/>
            <p:nvPr/>
          </p:nvSpPr>
          <p:spPr>
            <a:xfrm rot="0">
              <a:off x="0" y="2444962"/>
              <a:ext cx="11790533" cy="814851"/>
            </a:xfrm>
            <a:prstGeom prst="rect">
              <a:avLst/>
            </a:prstGeom>
          </p:spPr>
          <p:txBody>
            <a:bodyPr anchor="t" rtlCol="false" tIns="0" lIns="0" bIns="0" rIns="0">
              <a:spAutoFit/>
            </a:bodyPr>
            <a:lstStyle/>
            <a:p>
              <a:pPr>
                <a:lnSpc>
                  <a:spcPts val="5376"/>
                </a:lnSpc>
              </a:pPr>
              <a:r>
                <a:rPr lang="en-US" sz="3584" spc="71">
                  <a:solidFill>
                    <a:srgbClr val="FFFFFF"/>
                  </a:solidFill>
                  <a:latin typeface="Chakra Petch Bold"/>
                </a:rPr>
                <a:t>Descrição breve:</a:t>
              </a:r>
            </a:p>
          </p:txBody>
        </p:sp>
      </p:grpSp>
      <p:sp>
        <p:nvSpPr>
          <p:cNvPr name="Freeform 6" id="6"/>
          <p:cNvSpPr/>
          <p:nvPr/>
        </p:nvSpPr>
        <p:spPr>
          <a:xfrm flipH="false" flipV="false" rot="-10800000">
            <a:off x="0" y="0"/>
            <a:ext cx="5751213" cy="10287000"/>
          </a:xfrm>
          <a:custGeom>
            <a:avLst/>
            <a:gdLst/>
            <a:ahLst/>
            <a:cxnLst/>
            <a:rect r="r" b="b" t="t" l="l"/>
            <a:pathLst>
              <a:path h="10287000" w="5751213">
                <a:moveTo>
                  <a:pt x="0" y="0"/>
                </a:moveTo>
                <a:lnTo>
                  <a:pt x="5751213" y="0"/>
                </a:lnTo>
                <a:lnTo>
                  <a:pt x="5751213"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124989" b="0"/>
            </a:stretch>
          </a:blipFill>
        </p:spPr>
      </p:sp>
    </p:spTree>
  </p:cSld>
  <p:clrMapOvr>
    <a:masterClrMapping/>
  </p:clrMapOvr>
</p:sld>
</file>

<file path=ppt/slides/slide9.xml><?xml version="1.0" encoding="utf-8"?>
<p:sld xmlns:p="http://schemas.openxmlformats.org/presentationml/2006/main" xmlns:a="http://schemas.openxmlformats.org/drawingml/2006/main">
  <p:cSld>
    <p:bg>
      <p:bgPr>
        <a:solidFill>
          <a:srgbClr val="204295"/>
        </a:solidFill>
      </p:bgPr>
    </p:bg>
    <p:spTree>
      <p:nvGrpSpPr>
        <p:cNvPr id="1" name=""/>
        <p:cNvGrpSpPr/>
        <p:nvPr/>
      </p:nvGrpSpPr>
      <p:grpSpPr>
        <a:xfrm>
          <a:off x="0" y="0"/>
          <a:ext cx="0" cy="0"/>
          <a:chOff x="0" y="0"/>
          <a:chExt cx="0" cy="0"/>
        </a:xfrm>
      </p:grpSpPr>
      <p:sp>
        <p:nvSpPr>
          <p:cNvPr name="TextBox 2" id="2"/>
          <p:cNvSpPr txBox="true"/>
          <p:nvPr/>
        </p:nvSpPr>
        <p:spPr>
          <a:xfrm rot="0">
            <a:off x="389950" y="1540519"/>
            <a:ext cx="8453315" cy="5712861"/>
          </a:xfrm>
          <a:prstGeom prst="rect">
            <a:avLst/>
          </a:prstGeom>
        </p:spPr>
        <p:txBody>
          <a:bodyPr anchor="t" rtlCol="false" tIns="0" lIns="0" bIns="0" rIns="0">
            <a:spAutoFit/>
          </a:bodyPr>
          <a:lstStyle/>
          <a:p>
            <a:pPr algn="ctr">
              <a:lnSpc>
                <a:spcPts val="10988"/>
              </a:lnSpc>
            </a:pPr>
            <a:r>
              <a:rPr lang="en-US" sz="9156">
                <a:solidFill>
                  <a:srgbClr val="A5BDFF"/>
                </a:solidFill>
                <a:latin typeface="Catamaran Heavy"/>
              </a:rPr>
              <a:t>Gráfico de métodos e quantidade de interações</a:t>
            </a:r>
          </a:p>
        </p:txBody>
      </p:sp>
      <p:grpSp>
        <p:nvGrpSpPr>
          <p:cNvPr name="Group 3" id="3"/>
          <p:cNvGrpSpPr/>
          <p:nvPr/>
        </p:nvGrpSpPr>
        <p:grpSpPr>
          <a:xfrm rot="0">
            <a:off x="8843265" y="1540519"/>
            <a:ext cx="8311009" cy="8404860"/>
            <a:chOff x="0" y="0"/>
            <a:chExt cx="11081345" cy="11206480"/>
          </a:xfrm>
        </p:grpSpPr>
        <p:sp>
          <p:nvSpPr>
            <p:cNvPr name="TextBox 4" id="4"/>
            <p:cNvSpPr txBox="true"/>
            <p:nvPr/>
          </p:nvSpPr>
          <p:spPr>
            <a:xfrm rot="0">
              <a:off x="959465" y="10681335"/>
              <a:ext cx="1135658" cy="525145"/>
            </a:xfrm>
            <a:prstGeom prst="rect">
              <a:avLst/>
            </a:prstGeom>
          </p:spPr>
          <p:txBody>
            <a:bodyPr anchor="t" rtlCol="false" tIns="0" lIns="0" bIns="0" rIns="0">
              <a:spAutoFit/>
            </a:bodyPr>
            <a:lstStyle/>
            <a:p>
              <a:pPr algn="ctr">
                <a:lnSpc>
                  <a:spcPts val="3359"/>
                </a:lnSpc>
              </a:pPr>
              <a:r>
                <a:rPr lang="en-US" sz="2400">
                  <a:solidFill>
                    <a:srgbClr val="FFFFFF"/>
                  </a:solidFill>
                  <a:latin typeface="Chakra Petch"/>
                </a:rPr>
                <a:t>Gauss</a:t>
              </a:r>
            </a:p>
          </p:txBody>
        </p:sp>
        <p:sp>
          <p:nvSpPr>
            <p:cNvPr name="TextBox 5" id="5"/>
            <p:cNvSpPr txBox="true"/>
            <p:nvPr/>
          </p:nvSpPr>
          <p:spPr>
            <a:xfrm rot="0">
              <a:off x="3815298" y="10681335"/>
              <a:ext cx="1304727" cy="525145"/>
            </a:xfrm>
            <a:prstGeom prst="rect">
              <a:avLst/>
            </a:prstGeom>
          </p:spPr>
          <p:txBody>
            <a:bodyPr anchor="t" rtlCol="false" tIns="0" lIns="0" bIns="0" rIns="0">
              <a:spAutoFit/>
            </a:bodyPr>
            <a:lstStyle/>
            <a:p>
              <a:pPr algn="ctr">
                <a:lnSpc>
                  <a:spcPts val="3359"/>
                </a:lnSpc>
              </a:pPr>
              <a:r>
                <a:rPr lang="en-US" sz="2400">
                  <a:solidFill>
                    <a:srgbClr val="FFFFFF"/>
                  </a:solidFill>
                  <a:latin typeface="Chakra Petch"/>
                </a:rPr>
                <a:t>Jordan</a:t>
              </a:r>
            </a:p>
          </p:txBody>
        </p:sp>
        <p:sp>
          <p:nvSpPr>
            <p:cNvPr name="TextBox 6" id="6"/>
            <p:cNvSpPr txBox="true"/>
            <p:nvPr/>
          </p:nvSpPr>
          <p:spPr>
            <a:xfrm rot="0">
              <a:off x="6791682" y="10681335"/>
              <a:ext cx="1232694" cy="525145"/>
            </a:xfrm>
            <a:prstGeom prst="rect">
              <a:avLst/>
            </a:prstGeom>
          </p:spPr>
          <p:txBody>
            <a:bodyPr anchor="t" rtlCol="false" tIns="0" lIns="0" bIns="0" rIns="0">
              <a:spAutoFit/>
            </a:bodyPr>
            <a:lstStyle/>
            <a:p>
              <a:pPr algn="ctr">
                <a:lnSpc>
                  <a:spcPts val="3359"/>
                </a:lnSpc>
              </a:pPr>
              <a:r>
                <a:rPr lang="en-US" sz="2400">
                  <a:solidFill>
                    <a:srgbClr val="FFFFFF"/>
                  </a:solidFill>
                  <a:latin typeface="Chakra Petch"/>
                </a:rPr>
                <a:t>Jacobi</a:t>
              </a:r>
            </a:p>
          </p:txBody>
        </p:sp>
        <p:sp>
          <p:nvSpPr>
            <p:cNvPr name="TextBox 7" id="7"/>
            <p:cNvSpPr txBox="true"/>
            <p:nvPr/>
          </p:nvSpPr>
          <p:spPr>
            <a:xfrm rot="0">
              <a:off x="9780766" y="10681335"/>
              <a:ext cx="1135261" cy="525145"/>
            </a:xfrm>
            <a:prstGeom prst="rect">
              <a:avLst/>
            </a:prstGeom>
          </p:spPr>
          <p:txBody>
            <a:bodyPr anchor="t" rtlCol="false" tIns="0" lIns="0" bIns="0" rIns="0">
              <a:spAutoFit/>
            </a:bodyPr>
            <a:lstStyle/>
            <a:p>
              <a:pPr algn="ctr">
                <a:lnSpc>
                  <a:spcPts val="3359"/>
                </a:lnSpc>
              </a:pPr>
              <a:r>
                <a:rPr lang="en-US" sz="2400">
                  <a:solidFill>
                    <a:srgbClr val="FFFFFF"/>
                  </a:solidFill>
                  <a:latin typeface="Chakra Petch"/>
                </a:rPr>
                <a:t>Seidel</a:t>
              </a:r>
            </a:p>
          </p:txBody>
        </p:sp>
        <p:grpSp>
          <p:nvGrpSpPr>
            <p:cNvPr name="Group 8" id="8"/>
            <p:cNvGrpSpPr>
              <a:grpSpLocks noChangeAspect="true"/>
            </p:cNvGrpSpPr>
            <p:nvPr/>
          </p:nvGrpSpPr>
          <p:grpSpPr>
            <a:xfrm rot="0">
              <a:off x="794345" y="238760"/>
              <a:ext cx="10287000" cy="10287000"/>
              <a:chOff x="0" y="0"/>
              <a:chExt cx="10287000" cy="10287000"/>
            </a:xfrm>
          </p:grpSpPr>
          <p:sp>
            <p:nvSpPr>
              <p:cNvPr name="Freeform 9" id="9"/>
              <p:cNvSpPr/>
              <p:nvPr/>
            </p:nvSpPr>
            <p:spPr>
              <a:xfrm flipH="false" flipV="false" rot="0">
                <a:off x="0" y="-6350"/>
                <a:ext cx="10287000" cy="12700"/>
              </a:xfrm>
              <a:custGeom>
                <a:avLst/>
                <a:gdLst/>
                <a:ahLst/>
                <a:cxnLst/>
                <a:rect r="r" b="b" t="t" l="l"/>
                <a:pathLst>
                  <a:path h="12700" w="10287000">
                    <a:moveTo>
                      <a:pt x="0" y="0"/>
                    </a:moveTo>
                    <a:lnTo>
                      <a:pt x="10287000" y="0"/>
                    </a:lnTo>
                    <a:lnTo>
                      <a:pt x="10287000" y="12700"/>
                    </a:lnTo>
                    <a:lnTo>
                      <a:pt x="0" y="12700"/>
                    </a:lnTo>
                    <a:close/>
                  </a:path>
                </a:pathLst>
              </a:custGeom>
              <a:solidFill>
                <a:srgbClr val="FFFFFF">
                  <a:alpha val="24706"/>
                </a:srgbClr>
              </a:solidFill>
            </p:spPr>
          </p:sp>
          <p:sp>
            <p:nvSpPr>
              <p:cNvPr name="Freeform 10" id="10"/>
              <p:cNvSpPr/>
              <p:nvPr/>
            </p:nvSpPr>
            <p:spPr>
              <a:xfrm flipH="false" flipV="false" rot="0">
                <a:off x="0" y="2051050"/>
                <a:ext cx="10287000" cy="12700"/>
              </a:xfrm>
              <a:custGeom>
                <a:avLst/>
                <a:gdLst/>
                <a:ahLst/>
                <a:cxnLst/>
                <a:rect r="r" b="b" t="t" l="l"/>
                <a:pathLst>
                  <a:path h="12700" w="10287000">
                    <a:moveTo>
                      <a:pt x="0" y="0"/>
                    </a:moveTo>
                    <a:lnTo>
                      <a:pt x="10287000" y="0"/>
                    </a:lnTo>
                    <a:lnTo>
                      <a:pt x="10287000" y="12700"/>
                    </a:lnTo>
                    <a:lnTo>
                      <a:pt x="0" y="12700"/>
                    </a:lnTo>
                    <a:close/>
                  </a:path>
                </a:pathLst>
              </a:custGeom>
              <a:solidFill>
                <a:srgbClr val="FFFFFF">
                  <a:alpha val="24706"/>
                </a:srgbClr>
              </a:solidFill>
            </p:spPr>
          </p:sp>
          <p:sp>
            <p:nvSpPr>
              <p:cNvPr name="Freeform 11" id="11"/>
              <p:cNvSpPr/>
              <p:nvPr/>
            </p:nvSpPr>
            <p:spPr>
              <a:xfrm flipH="false" flipV="false" rot="0">
                <a:off x="0" y="4108450"/>
                <a:ext cx="10287000" cy="12700"/>
              </a:xfrm>
              <a:custGeom>
                <a:avLst/>
                <a:gdLst/>
                <a:ahLst/>
                <a:cxnLst/>
                <a:rect r="r" b="b" t="t" l="l"/>
                <a:pathLst>
                  <a:path h="12700" w="10287000">
                    <a:moveTo>
                      <a:pt x="0" y="0"/>
                    </a:moveTo>
                    <a:lnTo>
                      <a:pt x="10287000" y="0"/>
                    </a:lnTo>
                    <a:lnTo>
                      <a:pt x="10287000" y="12700"/>
                    </a:lnTo>
                    <a:lnTo>
                      <a:pt x="0" y="12700"/>
                    </a:lnTo>
                    <a:close/>
                  </a:path>
                </a:pathLst>
              </a:custGeom>
              <a:solidFill>
                <a:srgbClr val="FFFFFF">
                  <a:alpha val="24706"/>
                </a:srgbClr>
              </a:solidFill>
            </p:spPr>
          </p:sp>
          <p:sp>
            <p:nvSpPr>
              <p:cNvPr name="Freeform 12" id="12"/>
              <p:cNvSpPr/>
              <p:nvPr/>
            </p:nvSpPr>
            <p:spPr>
              <a:xfrm flipH="false" flipV="false" rot="0">
                <a:off x="0" y="6165850"/>
                <a:ext cx="10287000" cy="12700"/>
              </a:xfrm>
              <a:custGeom>
                <a:avLst/>
                <a:gdLst/>
                <a:ahLst/>
                <a:cxnLst/>
                <a:rect r="r" b="b" t="t" l="l"/>
                <a:pathLst>
                  <a:path h="12700" w="10287000">
                    <a:moveTo>
                      <a:pt x="0" y="0"/>
                    </a:moveTo>
                    <a:lnTo>
                      <a:pt x="10287000" y="0"/>
                    </a:lnTo>
                    <a:lnTo>
                      <a:pt x="10287000" y="12700"/>
                    </a:lnTo>
                    <a:lnTo>
                      <a:pt x="0" y="12700"/>
                    </a:lnTo>
                    <a:close/>
                  </a:path>
                </a:pathLst>
              </a:custGeom>
              <a:solidFill>
                <a:srgbClr val="FFFFFF">
                  <a:alpha val="24706"/>
                </a:srgbClr>
              </a:solidFill>
            </p:spPr>
          </p:sp>
          <p:sp>
            <p:nvSpPr>
              <p:cNvPr name="Freeform 13" id="13"/>
              <p:cNvSpPr/>
              <p:nvPr/>
            </p:nvSpPr>
            <p:spPr>
              <a:xfrm flipH="false" flipV="false" rot="0">
                <a:off x="0" y="8223250"/>
                <a:ext cx="10287000" cy="12700"/>
              </a:xfrm>
              <a:custGeom>
                <a:avLst/>
                <a:gdLst/>
                <a:ahLst/>
                <a:cxnLst/>
                <a:rect r="r" b="b" t="t" l="l"/>
                <a:pathLst>
                  <a:path h="12700" w="10287000">
                    <a:moveTo>
                      <a:pt x="0" y="0"/>
                    </a:moveTo>
                    <a:lnTo>
                      <a:pt x="10287000" y="0"/>
                    </a:lnTo>
                    <a:lnTo>
                      <a:pt x="10287000" y="12700"/>
                    </a:lnTo>
                    <a:lnTo>
                      <a:pt x="0" y="12700"/>
                    </a:lnTo>
                    <a:close/>
                  </a:path>
                </a:pathLst>
              </a:custGeom>
              <a:solidFill>
                <a:srgbClr val="FFFFFF">
                  <a:alpha val="24706"/>
                </a:srgbClr>
              </a:solidFill>
            </p:spPr>
          </p:sp>
          <p:sp>
            <p:nvSpPr>
              <p:cNvPr name="Freeform 14" id="14"/>
              <p:cNvSpPr/>
              <p:nvPr/>
            </p:nvSpPr>
            <p:spPr>
              <a:xfrm flipH="false" flipV="false" rot="0">
                <a:off x="0" y="10280650"/>
                <a:ext cx="10287000" cy="12700"/>
              </a:xfrm>
              <a:custGeom>
                <a:avLst/>
                <a:gdLst/>
                <a:ahLst/>
                <a:cxnLst/>
                <a:rect r="r" b="b" t="t" l="l"/>
                <a:pathLst>
                  <a:path h="12700" w="10287000">
                    <a:moveTo>
                      <a:pt x="0" y="0"/>
                    </a:moveTo>
                    <a:lnTo>
                      <a:pt x="10287000" y="0"/>
                    </a:lnTo>
                    <a:lnTo>
                      <a:pt x="10287000" y="12700"/>
                    </a:lnTo>
                    <a:lnTo>
                      <a:pt x="0" y="12700"/>
                    </a:lnTo>
                    <a:close/>
                  </a:path>
                </a:pathLst>
              </a:custGeom>
              <a:solidFill>
                <a:srgbClr val="FFFFFF">
                  <a:alpha val="60000"/>
                </a:srgbClr>
              </a:solidFill>
            </p:spPr>
          </p:sp>
        </p:grpSp>
        <p:sp>
          <p:nvSpPr>
            <p:cNvPr name="TextBox 15" id="15"/>
            <p:cNvSpPr txBox="true"/>
            <p:nvPr/>
          </p:nvSpPr>
          <p:spPr>
            <a:xfrm rot="0">
              <a:off x="0" y="-47625"/>
              <a:ext cx="591145" cy="525145"/>
            </a:xfrm>
            <a:prstGeom prst="rect">
              <a:avLst/>
            </a:prstGeom>
          </p:spPr>
          <p:txBody>
            <a:bodyPr anchor="t" rtlCol="false" tIns="0" lIns="0" bIns="0" rIns="0">
              <a:spAutoFit/>
            </a:bodyPr>
            <a:lstStyle/>
            <a:p>
              <a:pPr algn="r">
                <a:lnSpc>
                  <a:spcPts val="3359"/>
                </a:lnSpc>
              </a:pPr>
              <a:r>
                <a:rPr lang="en-US" sz="2400">
                  <a:solidFill>
                    <a:srgbClr val="FFFFFF"/>
                  </a:solidFill>
                  <a:latin typeface="Chakra Petch"/>
                </a:rPr>
                <a:t>50 </a:t>
              </a:r>
            </a:p>
          </p:txBody>
        </p:sp>
        <p:sp>
          <p:nvSpPr>
            <p:cNvPr name="TextBox 16" id="16"/>
            <p:cNvSpPr txBox="true"/>
            <p:nvPr/>
          </p:nvSpPr>
          <p:spPr>
            <a:xfrm rot="0">
              <a:off x="11112" y="2009775"/>
              <a:ext cx="580033" cy="525145"/>
            </a:xfrm>
            <a:prstGeom prst="rect">
              <a:avLst/>
            </a:prstGeom>
          </p:spPr>
          <p:txBody>
            <a:bodyPr anchor="t" rtlCol="false" tIns="0" lIns="0" bIns="0" rIns="0">
              <a:spAutoFit/>
            </a:bodyPr>
            <a:lstStyle/>
            <a:p>
              <a:pPr algn="r">
                <a:lnSpc>
                  <a:spcPts val="3359"/>
                </a:lnSpc>
              </a:pPr>
              <a:r>
                <a:rPr lang="en-US" sz="2400">
                  <a:solidFill>
                    <a:srgbClr val="FFFFFF"/>
                  </a:solidFill>
                  <a:latin typeface="Chakra Petch"/>
                </a:rPr>
                <a:t>40 </a:t>
              </a:r>
            </a:p>
          </p:txBody>
        </p:sp>
        <p:sp>
          <p:nvSpPr>
            <p:cNvPr name="TextBox 17" id="17"/>
            <p:cNvSpPr txBox="true"/>
            <p:nvPr/>
          </p:nvSpPr>
          <p:spPr>
            <a:xfrm rot="0">
              <a:off x="1389" y="4067175"/>
              <a:ext cx="589756" cy="525145"/>
            </a:xfrm>
            <a:prstGeom prst="rect">
              <a:avLst/>
            </a:prstGeom>
          </p:spPr>
          <p:txBody>
            <a:bodyPr anchor="t" rtlCol="false" tIns="0" lIns="0" bIns="0" rIns="0">
              <a:spAutoFit/>
            </a:bodyPr>
            <a:lstStyle/>
            <a:p>
              <a:pPr algn="r">
                <a:lnSpc>
                  <a:spcPts val="3359"/>
                </a:lnSpc>
              </a:pPr>
              <a:r>
                <a:rPr lang="en-US" sz="2400">
                  <a:solidFill>
                    <a:srgbClr val="FFFFFF"/>
                  </a:solidFill>
                  <a:latin typeface="Chakra Petch"/>
                </a:rPr>
                <a:t>30 </a:t>
              </a:r>
            </a:p>
          </p:txBody>
        </p:sp>
        <p:sp>
          <p:nvSpPr>
            <p:cNvPr name="TextBox 18" id="18"/>
            <p:cNvSpPr txBox="true"/>
            <p:nvPr/>
          </p:nvSpPr>
          <p:spPr>
            <a:xfrm rot="0">
              <a:off x="13097" y="6124575"/>
              <a:ext cx="578048" cy="525145"/>
            </a:xfrm>
            <a:prstGeom prst="rect">
              <a:avLst/>
            </a:prstGeom>
          </p:spPr>
          <p:txBody>
            <a:bodyPr anchor="t" rtlCol="false" tIns="0" lIns="0" bIns="0" rIns="0">
              <a:spAutoFit/>
            </a:bodyPr>
            <a:lstStyle/>
            <a:p>
              <a:pPr algn="r">
                <a:lnSpc>
                  <a:spcPts val="3359"/>
                </a:lnSpc>
              </a:pPr>
              <a:r>
                <a:rPr lang="en-US" sz="2400">
                  <a:solidFill>
                    <a:srgbClr val="FFFFFF"/>
                  </a:solidFill>
                  <a:latin typeface="Chakra Petch"/>
                </a:rPr>
                <a:t>20 </a:t>
              </a:r>
            </a:p>
          </p:txBody>
        </p:sp>
        <p:sp>
          <p:nvSpPr>
            <p:cNvPr name="TextBox 19" id="19"/>
            <p:cNvSpPr txBox="true"/>
            <p:nvPr/>
          </p:nvSpPr>
          <p:spPr>
            <a:xfrm rot="0">
              <a:off x="91083" y="8181975"/>
              <a:ext cx="500062" cy="525145"/>
            </a:xfrm>
            <a:prstGeom prst="rect">
              <a:avLst/>
            </a:prstGeom>
          </p:spPr>
          <p:txBody>
            <a:bodyPr anchor="t" rtlCol="false" tIns="0" lIns="0" bIns="0" rIns="0">
              <a:spAutoFit/>
            </a:bodyPr>
            <a:lstStyle/>
            <a:p>
              <a:pPr algn="r">
                <a:lnSpc>
                  <a:spcPts val="3359"/>
                </a:lnSpc>
              </a:pPr>
              <a:r>
                <a:rPr lang="en-US" sz="2400">
                  <a:solidFill>
                    <a:srgbClr val="FFFFFF"/>
                  </a:solidFill>
                  <a:latin typeface="Chakra Petch"/>
                </a:rPr>
                <a:t>10 </a:t>
              </a:r>
            </a:p>
          </p:txBody>
        </p:sp>
        <p:sp>
          <p:nvSpPr>
            <p:cNvPr name="TextBox 20" id="20"/>
            <p:cNvSpPr txBox="true"/>
            <p:nvPr/>
          </p:nvSpPr>
          <p:spPr>
            <a:xfrm rot="0">
              <a:off x="236538" y="10239375"/>
              <a:ext cx="354608" cy="525145"/>
            </a:xfrm>
            <a:prstGeom prst="rect">
              <a:avLst/>
            </a:prstGeom>
          </p:spPr>
          <p:txBody>
            <a:bodyPr anchor="t" rtlCol="false" tIns="0" lIns="0" bIns="0" rIns="0">
              <a:spAutoFit/>
            </a:bodyPr>
            <a:lstStyle/>
            <a:p>
              <a:pPr algn="r">
                <a:lnSpc>
                  <a:spcPts val="3359"/>
                </a:lnSpc>
              </a:pPr>
              <a:r>
                <a:rPr lang="en-US" sz="2400">
                  <a:solidFill>
                    <a:srgbClr val="FFFFFF"/>
                  </a:solidFill>
                  <a:latin typeface="Chakra Petch"/>
                </a:rPr>
                <a:t>0 </a:t>
              </a:r>
            </a:p>
          </p:txBody>
        </p:sp>
        <p:grpSp>
          <p:nvGrpSpPr>
            <p:cNvPr name="Group 21" id="21"/>
            <p:cNvGrpSpPr>
              <a:grpSpLocks noChangeAspect="true"/>
            </p:cNvGrpSpPr>
            <p:nvPr/>
          </p:nvGrpSpPr>
          <p:grpSpPr>
            <a:xfrm rot="0">
              <a:off x="794345" y="232410"/>
              <a:ext cx="10287000" cy="10293350"/>
              <a:chOff x="0" y="-6350"/>
              <a:chExt cx="10287000" cy="10293350"/>
            </a:xfrm>
          </p:grpSpPr>
          <p:sp>
            <p:nvSpPr>
              <p:cNvPr name="Freeform 22" id="22"/>
              <p:cNvSpPr/>
              <p:nvPr/>
            </p:nvSpPr>
            <p:spPr>
              <a:xfrm flipH="false" flipV="false" rot="0">
                <a:off x="0" y="6783070"/>
                <a:ext cx="1465898" cy="3503930"/>
              </a:xfrm>
              <a:custGeom>
                <a:avLst/>
                <a:gdLst/>
                <a:ahLst/>
                <a:cxnLst/>
                <a:rect r="r" b="b" t="t" l="l"/>
                <a:pathLst>
                  <a:path h="3503930" w="1465898">
                    <a:moveTo>
                      <a:pt x="0" y="3503930"/>
                    </a:moveTo>
                    <a:lnTo>
                      <a:pt x="0" y="329827"/>
                    </a:lnTo>
                    <a:lnTo>
                      <a:pt x="0" y="329827"/>
                    </a:lnTo>
                    <a:cubicBezTo>
                      <a:pt x="0" y="242352"/>
                      <a:pt x="34749" y="158458"/>
                      <a:pt x="96604" y="96604"/>
                    </a:cubicBezTo>
                    <a:cubicBezTo>
                      <a:pt x="158459" y="34750"/>
                      <a:pt x="242351" y="0"/>
                      <a:pt x="329827" y="0"/>
                    </a:cubicBezTo>
                    <a:lnTo>
                      <a:pt x="1136071" y="0"/>
                    </a:lnTo>
                    <a:cubicBezTo>
                      <a:pt x="1223546" y="0"/>
                      <a:pt x="1307439" y="34750"/>
                      <a:pt x="1369294" y="96604"/>
                    </a:cubicBezTo>
                    <a:cubicBezTo>
                      <a:pt x="1431148" y="158458"/>
                      <a:pt x="1465898" y="242352"/>
                      <a:pt x="1465898" y="329827"/>
                    </a:cubicBezTo>
                    <a:lnTo>
                      <a:pt x="1465898" y="3503930"/>
                    </a:lnTo>
                    <a:close/>
                  </a:path>
                </a:pathLst>
              </a:custGeom>
              <a:solidFill>
                <a:srgbClr val="FFFFFF"/>
              </a:solidFill>
            </p:spPr>
          </p:sp>
          <p:sp>
            <p:nvSpPr>
              <p:cNvPr name="Freeform 23" id="23"/>
              <p:cNvSpPr/>
              <p:nvPr/>
            </p:nvSpPr>
            <p:spPr>
              <a:xfrm flipH="false" flipV="false" rot="0">
                <a:off x="2940367" y="4725670"/>
                <a:ext cx="1465898" cy="5561330"/>
              </a:xfrm>
              <a:custGeom>
                <a:avLst/>
                <a:gdLst/>
                <a:ahLst/>
                <a:cxnLst/>
                <a:rect r="r" b="b" t="t" l="l"/>
                <a:pathLst>
                  <a:path h="5561330" w="1465898">
                    <a:moveTo>
                      <a:pt x="0" y="5561330"/>
                    </a:moveTo>
                    <a:lnTo>
                      <a:pt x="0" y="329827"/>
                    </a:lnTo>
                    <a:cubicBezTo>
                      <a:pt x="0" y="242351"/>
                      <a:pt x="34750" y="158459"/>
                      <a:pt x="96605" y="96604"/>
                    </a:cubicBezTo>
                    <a:cubicBezTo>
                      <a:pt x="158459" y="34750"/>
                      <a:pt x="242352" y="0"/>
                      <a:pt x="329828" y="0"/>
                    </a:cubicBezTo>
                    <a:lnTo>
                      <a:pt x="1136071" y="0"/>
                    </a:lnTo>
                    <a:cubicBezTo>
                      <a:pt x="1223547" y="0"/>
                      <a:pt x="1307439" y="34750"/>
                      <a:pt x="1369294" y="96604"/>
                    </a:cubicBezTo>
                    <a:cubicBezTo>
                      <a:pt x="1431149" y="158459"/>
                      <a:pt x="1465898" y="242351"/>
                      <a:pt x="1465898" y="329827"/>
                    </a:cubicBezTo>
                    <a:lnTo>
                      <a:pt x="1465898" y="5561330"/>
                    </a:lnTo>
                    <a:close/>
                  </a:path>
                </a:pathLst>
              </a:custGeom>
              <a:solidFill>
                <a:srgbClr val="FFFFFF"/>
              </a:solidFill>
            </p:spPr>
          </p:sp>
          <p:sp>
            <p:nvSpPr>
              <p:cNvPr name="Freeform 24" id="24"/>
              <p:cNvSpPr/>
              <p:nvPr/>
            </p:nvSpPr>
            <p:spPr>
              <a:xfrm flipH="false" flipV="false" rot="0">
                <a:off x="5880735" y="-6350"/>
                <a:ext cx="1465897" cy="10293350"/>
              </a:xfrm>
              <a:custGeom>
                <a:avLst/>
                <a:gdLst/>
                <a:ahLst/>
                <a:cxnLst/>
                <a:rect r="r" b="b" t="t" l="l"/>
                <a:pathLst>
                  <a:path h="10293350" w="1465897">
                    <a:moveTo>
                      <a:pt x="0" y="10293350"/>
                    </a:moveTo>
                    <a:lnTo>
                      <a:pt x="0" y="329827"/>
                    </a:lnTo>
                    <a:cubicBezTo>
                      <a:pt x="0" y="242351"/>
                      <a:pt x="34749" y="158459"/>
                      <a:pt x="96604" y="96604"/>
                    </a:cubicBezTo>
                    <a:cubicBezTo>
                      <a:pt x="158459" y="34749"/>
                      <a:pt x="242351" y="0"/>
                      <a:pt x="329827" y="0"/>
                    </a:cubicBezTo>
                    <a:lnTo>
                      <a:pt x="1136071" y="0"/>
                    </a:lnTo>
                    <a:cubicBezTo>
                      <a:pt x="1318229" y="0"/>
                      <a:pt x="1465897" y="147669"/>
                      <a:pt x="1465897" y="329827"/>
                    </a:cubicBezTo>
                    <a:lnTo>
                      <a:pt x="1465897" y="10293350"/>
                    </a:lnTo>
                    <a:close/>
                  </a:path>
                </a:pathLst>
              </a:custGeom>
              <a:solidFill>
                <a:srgbClr val="FFFFFF"/>
              </a:solidFill>
            </p:spPr>
          </p:sp>
          <p:sp>
            <p:nvSpPr>
              <p:cNvPr name="Freeform 25" id="25"/>
              <p:cNvSpPr/>
              <p:nvPr/>
            </p:nvSpPr>
            <p:spPr>
              <a:xfrm flipH="false" flipV="false" rot="0">
                <a:off x="8821103" y="7606030"/>
                <a:ext cx="1465897" cy="2680970"/>
              </a:xfrm>
              <a:custGeom>
                <a:avLst/>
                <a:gdLst/>
                <a:ahLst/>
                <a:cxnLst/>
                <a:rect r="r" b="b" t="t" l="l"/>
                <a:pathLst>
                  <a:path h="2680970" w="1465897">
                    <a:moveTo>
                      <a:pt x="0" y="2680970"/>
                    </a:moveTo>
                    <a:lnTo>
                      <a:pt x="0" y="329827"/>
                    </a:lnTo>
                    <a:cubicBezTo>
                      <a:pt x="0" y="147669"/>
                      <a:pt x="147669" y="0"/>
                      <a:pt x="329827" y="0"/>
                    </a:cubicBezTo>
                    <a:lnTo>
                      <a:pt x="1136070" y="0"/>
                    </a:lnTo>
                    <a:cubicBezTo>
                      <a:pt x="1318228" y="0"/>
                      <a:pt x="1465897" y="147669"/>
                      <a:pt x="1465897" y="329827"/>
                    </a:cubicBezTo>
                    <a:lnTo>
                      <a:pt x="1465897" y="2680970"/>
                    </a:lnTo>
                    <a:close/>
                  </a:path>
                </a:pathLst>
              </a:custGeom>
              <a:solidFill>
                <a:srgbClr val="FFFFFF"/>
              </a:solidFill>
            </p:spPr>
          </p:sp>
        </p:gr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DAFxLw8oe3k</dc:identifier>
  <dcterms:modified xsi:type="dcterms:W3CDTF">2011-08-01T06:04:30Z</dcterms:modified>
  <cp:revision>1</cp:revision>
  <dc:title>Math Lesson</dc:title>
</cp:coreProperties>
</file>