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612" r:id="rId2"/>
    <p:sldId id="613" r:id="rId3"/>
    <p:sldId id="614" r:id="rId4"/>
    <p:sldId id="616" r:id="rId5"/>
    <p:sldId id="617" r:id="rId6"/>
    <p:sldId id="618" r:id="rId7"/>
    <p:sldId id="619" r:id="rId8"/>
    <p:sldId id="623" r:id="rId9"/>
    <p:sldId id="621" r:id="rId10"/>
    <p:sldId id="622" r:id="rId11"/>
    <p:sldId id="620" r:id="rId12"/>
    <p:sldId id="624"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70" autoAdjust="0"/>
    <p:restoredTop sz="87700" autoAdjust="0"/>
  </p:normalViewPr>
  <p:slideViewPr>
    <p:cSldViewPr>
      <p:cViewPr varScale="1">
        <p:scale>
          <a:sx n="80" d="100"/>
          <a:sy n="80" d="100"/>
        </p:scale>
        <p:origin x="696"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51A0DE-20BB-46F4-9B73-F4D1B9FCBA57}" type="datetimeFigureOut">
              <a:rPr lang="zh-CN" altLang="en-US" smtClean="0"/>
              <a:pPr/>
              <a:t>2019/4/17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4CD0E0-2552-4EDF-AC75-98B1D8352FF6}" type="slidenum">
              <a:rPr lang="zh-CN" altLang="en-US" smtClean="0"/>
              <a:pPr/>
              <a:t>‹#›</a:t>
            </a:fld>
            <a:endParaRPr lang="zh-CN" altLang="en-US"/>
          </a:p>
        </p:txBody>
      </p:sp>
    </p:spTree>
    <p:extLst>
      <p:ext uri="{BB962C8B-B14F-4D97-AF65-F5344CB8AC3E}">
        <p14:creationId xmlns:p14="http://schemas.microsoft.com/office/powerpoint/2010/main" val="2415742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过去的天线罩设计过程中，通常将电性能设计和力学性能设计分开，先由电性能指标确定结构型式和壁厚参数，满足指标后再代入到力学性能计算程序中进行各项性能指标的校核。一旦力学性能校核不通过，则需返回重新进行天线罩的电性能设计，以此类推，直至设计出同时满足电性能要求和力学性能要求的天线罩。该设计过程繁冗，任一步骤的失败将需重新开始设计过程，可能导致较长的设计周期和较多的资源消耗。</a:t>
            </a:r>
          </a:p>
          <a:p>
            <a:endParaRPr lang="zh-CN" altLang="en-US" dirty="0"/>
          </a:p>
        </p:txBody>
      </p:sp>
      <p:sp>
        <p:nvSpPr>
          <p:cNvPr id="4" name="灯片编号占位符 3"/>
          <p:cNvSpPr>
            <a:spLocks noGrp="1"/>
          </p:cNvSpPr>
          <p:nvPr>
            <p:ph type="sldNum" sz="quarter" idx="10"/>
          </p:nvPr>
        </p:nvSpPr>
        <p:spPr/>
        <p:txBody>
          <a:bodyPr/>
          <a:lstStyle/>
          <a:p>
            <a:fld id="{C74CD0E0-2552-4EDF-AC75-98B1D8352FF6}" type="slidenum">
              <a:rPr lang="zh-CN" altLang="en-US" smtClean="0"/>
              <a:pPr/>
              <a:t>2</a:t>
            </a:fld>
            <a:endParaRPr lang="zh-CN" altLang="en-US"/>
          </a:p>
        </p:txBody>
      </p:sp>
    </p:spTree>
    <p:extLst>
      <p:ext uri="{BB962C8B-B14F-4D97-AF65-F5344CB8AC3E}">
        <p14:creationId xmlns:p14="http://schemas.microsoft.com/office/powerpoint/2010/main" val="4020120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4CD0E0-2552-4EDF-AC75-98B1D8352FF6}" type="slidenum">
              <a:rPr lang="zh-CN" altLang="en-US" smtClean="0"/>
              <a:pPr/>
              <a:t>11</a:t>
            </a:fld>
            <a:endParaRPr lang="zh-CN" altLang="en-US"/>
          </a:p>
        </p:txBody>
      </p:sp>
    </p:spTree>
    <p:extLst>
      <p:ext uri="{BB962C8B-B14F-4D97-AF65-F5344CB8AC3E}">
        <p14:creationId xmlns:p14="http://schemas.microsoft.com/office/powerpoint/2010/main" val="821453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4CD0E0-2552-4EDF-AC75-98B1D8352FF6}" type="slidenum">
              <a:rPr lang="zh-CN" altLang="en-US" smtClean="0"/>
              <a:pPr/>
              <a:t>3</a:t>
            </a:fld>
            <a:endParaRPr lang="zh-CN" altLang="en-US"/>
          </a:p>
        </p:txBody>
      </p:sp>
    </p:spTree>
    <p:extLst>
      <p:ext uri="{BB962C8B-B14F-4D97-AF65-F5344CB8AC3E}">
        <p14:creationId xmlns:p14="http://schemas.microsoft.com/office/powerpoint/2010/main" val="237510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单层罩可在较大的入射角范围内保持较大的透过系数和均匀的插入相位移，但使用</a:t>
            </a:r>
            <a:r>
              <a:rPr lang="zh-CN" altLang="en-US" b="1" dirty="0" smtClean="0"/>
              <a:t>频带较窄</a:t>
            </a:r>
            <a:r>
              <a:rPr lang="zh-CN" altLang="en-US" dirty="0" smtClean="0"/>
              <a:t>，结构较轻，</a:t>
            </a:r>
            <a:r>
              <a:rPr lang="zh-CN" altLang="en-US" b="1" dirty="0" smtClean="0"/>
              <a:t>力学性能较差</a:t>
            </a:r>
            <a:r>
              <a:rPr lang="zh-CN" altLang="en-US" dirty="0" smtClean="0"/>
              <a:t>。</a:t>
            </a:r>
            <a:endParaRPr lang="en-US" altLang="zh-CN" dirty="0" smtClean="0"/>
          </a:p>
          <a:p>
            <a:r>
              <a:rPr lang="en-US" altLang="zh-CN" dirty="0" smtClean="0"/>
              <a:t>2.A </a:t>
            </a:r>
            <a:r>
              <a:rPr lang="zh-CN" altLang="en-US" dirty="0" smtClean="0"/>
              <a:t>有</a:t>
            </a:r>
            <a:r>
              <a:rPr lang="zh-CN" altLang="en-US" b="1" dirty="0" smtClean="0"/>
              <a:t>较好的强度</a:t>
            </a:r>
            <a:r>
              <a:rPr lang="zh-CN" altLang="en-US" dirty="0" smtClean="0"/>
              <a:t>和传输性能</a:t>
            </a:r>
            <a:endParaRPr lang="en-US" altLang="zh-CN" dirty="0" smtClean="0"/>
          </a:p>
          <a:p>
            <a:r>
              <a:rPr lang="en-US" altLang="zh-CN" dirty="0" smtClean="0"/>
              <a:t>3.B</a:t>
            </a:r>
            <a:r>
              <a:rPr lang="en-US" altLang="zh-CN" baseline="0" dirty="0" smtClean="0"/>
              <a:t> </a:t>
            </a:r>
            <a:r>
              <a:rPr lang="zh-CN" altLang="en-US" baseline="0" dirty="0" smtClean="0"/>
              <a:t>用于双波天线罩设计</a:t>
            </a:r>
            <a:endParaRPr lang="en-US" altLang="zh-CN" dirty="0" smtClean="0"/>
          </a:p>
          <a:p>
            <a:r>
              <a:rPr lang="en-US" altLang="zh-CN" dirty="0" smtClean="0"/>
              <a:t>4.C </a:t>
            </a:r>
            <a:r>
              <a:rPr lang="zh-CN" altLang="en-US" dirty="0" smtClean="0"/>
              <a:t>透过性能较好，可在较大的入射范围内获得较高的</a:t>
            </a:r>
            <a:r>
              <a:rPr lang="zh-CN" altLang="en-US" b="1" dirty="0" smtClean="0"/>
              <a:t>传输性能</a:t>
            </a:r>
            <a:r>
              <a:rPr lang="zh-CN" altLang="en-US" dirty="0" smtClean="0"/>
              <a:t>和</a:t>
            </a:r>
            <a:r>
              <a:rPr lang="zh-CN" altLang="en-US" b="1" dirty="0" smtClean="0"/>
              <a:t>宽频性能</a:t>
            </a:r>
            <a:r>
              <a:rPr lang="zh-CN" altLang="en-US" dirty="0" smtClean="0"/>
              <a:t>，它可用于高度流线型罩，但</a:t>
            </a:r>
            <a:r>
              <a:rPr lang="zh-CN" altLang="en-US" b="1" dirty="0" smtClean="0"/>
              <a:t>插入相移</a:t>
            </a:r>
            <a:r>
              <a:rPr lang="zh-CN" altLang="en-US" dirty="0" smtClean="0"/>
              <a:t>随</a:t>
            </a:r>
            <a:r>
              <a:rPr lang="zh-CN" altLang="en-US" b="1" dirty="0" smtClean="0"/>
              <a:t>入射角的变化剧烈</a:t>
            </a:r>
            <a:r>
              <a:rPr lang="zh-CN" altLang="en-US" dirty="0" smtClean="0"/>
              <a:t>，对天线的副瓣电平影响较大，仅适于</a:t>
            </a:r>
            <a:r>
              <a:rPr lang="zh-CN" altLang="en-US" b="1" dirty="0" smtClean="0"/>
              <a:t>结构强度要求高的场合</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C74CD0E0-2552-4EDF-AC75-98B1D8352FF6}" type="slidenum">
              <a:rPr lang="zh-CN" altLang="en-US" smtClean="0"/>
              <a:pPr/>
              <a:t>4</a:t>
            </a:fld>
            <a:endParaRPr lang="zh-CN" altLang="en-US"/>
          </a:p>
        </p:txBody>
      </p:sp>
    </p:spTree>
    <p:extLst>
      <p:ext uri="{BB962C8B-B14F-4D97-AF65-F5344CB8AC3E}">
        <p14:creationId xmlns:p14="http://schemas.microsoft.com/office/powerpoint/2010/main" val="282313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导弹天线罩 </a:t>
            </a:r>
            <a:r>
              <a:rPr lang="en-US" altLang="zh-CN" dirty="0" smtClean="0"/>
              <a:t>BSE</a:t>
            </a:r>
            <a:r>
              <a:rPr lang="zh-CN" altLang="en-US" dirty="0" smtClean="0"/>
              <a:t>要小；微波雷达天线罩 </a:t>
            </a:r>
            <a:r>
              <a:rPr lang="en-US" altLang="zh-CN" dirty="0" smtClean="0"/>
              <a:t>T </a:t>
            </a:r>
            <a:r>
              <a:rPr lang="zh-CN" altLang="en-US" dirty="0" smtClean="0"/>
              <a:t>要高</a:t>
            </a:r>
            <a:r>
              <a:rPr lang="zh-CN" altLang="en-US" baseline="0" dirty="0" smtClean="0"/>
              <a:t> ；</a:t>
            </a:r>
            <a:endParaRPr lang="zh-CN" altLang="en-US" dirty="0"/>
          </a:p>
        </p:txBody>
      </p:sp>
      <p:sp>
        <p:nvSpPr>
          <p:cNvPr id="4" name="灯片编号占位符 3"/>
          <p:cNvSpPr>
            <a:spLocks noGrp="1"/>
          </p:cNvSpPr>
          <p:nvPr>
            <p:ph type="sldNum" sz="quarter" idx="10"/>
          </p:nvPr>
        </p:nvSpPr>
        <p:spPr/>
        <p:txBody>
          <a:bodyPr/>
          <a:lstStyle/>
          <a:p>
            <a:fld id="{C74CD0E0-2552-4EDF-AC75-98B1D8352FF6}" type="slidenum">
              <a:rPr lang="zh-CN" altLang="en-US" smtClean="0"/>
              <a:pPr/>
              <a:t>5</a:t>
            </a:fld>
            <a:endParaRPr lang="zh-CN" altLang="en-US"/>
          </a:p>
        </p:txBody>
      </p:sp>
    </p:spTree>
    <p:extLst>
      <p:ext uri="{BB962C8B-B14F-4D97-AF65-F5344CB8AC3E}">
        <p14:creationId xmlns:p14="http://schemas.microsoft.com/office/powerpoint/2010/main" val="1482236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4CD0E0-2552-4EDF-AC75-98B1D8352FF6}" type="slidenum">
              <a:rPr lang="zh-CN" altLang="en-US" smtClean="0"/>
              <a:pPr/>
              <a:t>6</a:t>
            </a:fld>
            <a:endParaRPr lang="zh-CN" altLang="en-US"/>
          </a:p>
        </p:txBody>
      </p:sp>
    </p:spTree>
    <p:extLst>
      <p:ext uri="{BB962C8B-B14F-4D97-AF65-F5344CB8AC3E}">
        <p14:creationId xmlns:p14="http://schemas.microsoft.com/office/powerpoint/2010/main" val="1093064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latin typeface="+mn-ea"/>
              </a:rPr>
              <a:t>通常内外表面为蒙皮，中间夹心层为蜂窝芯层或泡沫芯</a:t>
            </a:r>
            <a:r>
              <a:rPr lang="zh-CN" altLang="en-US" sz="1200" dirty="0" smtClean="0">
                <a:latin typeface="+mn-ea"/>
              </a:rPr>
              <a:t>层，芯子的厚度选择可使得内外两层蒙皮的反射基本抵消</a:t>
            </a:r>
            <a:endParaRPr lang="zh-CN" altLang="en-US" dirty="0"/>
          </a:p>
        </p:txBody>
      </p:sp>
      <p:sp>
        <p:nvSpPr>
          <p:cNvPr id="4" name="灯片编号占位符 3"/>
          <p:cNvSpPr>
            <a:spLocks noGrp="1"/>
          </p:cNvSpPr>
          <p:nvPr>
            <p:ph type="sldNum" sz="quarter" idx="10"/>
          </p:nvPr>
        </p:nvSpPr>
        <p:spPr/>
        <p:txBody>
          <a:bodyPr/>
          <a:lstStyle/>
          <a:p>
            <a:fld id="{C74CD0E0-2552-4EDF-AC75-98B1D8352FF6}" type="slidenum">
              <a:rPr lang="zh-CN" altLang="en-US" smtClean="0"/>
              <a:pPr/>
              <a:t>7</a:t>
            </a:fld>
            <a:endParaRPr lang="zh-CN" altLang="en-US"/>
          </a:p>
        </p:txBody>
      </p:sp>
    </p:spTree>
    <p:extLst>
      <p:ext uri="{BB962C8B-B14F-4D97-AF65-F5344CB8AC3E}">
        <p14:creationId xmlns:p14="http://schemas.microsoft.com/office/powerpoint/2010/main" val="3522367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latin typeface="+mn-ea"/>
              </a:rPr>
              <a:t>入射角不同，天线罩的传输系数也相应变化</a:t>
            </a:r>
            <a:r>
              <a:rPr lang="en-US" altLang="zh-CN" sz="1200" dirty="0" smtClean="0">
                <a:latin typeface="+mn-ea"/>
                <a:sym typeface="Wingdings" panose="05000000000000000000" pitchFamily="2" charset="2"/>
              </a:rPr>
              <a:t></a:t>
            </a:r>
            <a:r>
              <a:rPr lang="zh-CN" altLang="en-US" sz="1200" b="1" dirty="0" smtClean="0">
                <a:latin typeface="+mn-ea"/>
                <a:sym typeface="Wingdings" panose="05000000000000000000" pitchFamily="2" charset="2"/>
              </a:rPr>
              <a:t>考虑变厚度设计</a:t>
            </a:r>
            <a:endParaRPr lang="zh-CN" altLang="en-US" b="1" dirty="0"/>
          </a:p>
        </p:txBody>
      </p:sp>
      <p:sp>
        <p:nvSpPr>
          <p:cNvPr id="4" name="灯片编号占位符 3"/>
          <p:cNvSpPr>
            <a:spLocks noGrp="1"/>
          </p:cNvSpPr>
          <p:nvPr>
            <p:ph type="sldNum" sz="quarter" idx="10"/>
          </p:nvPr>
        </p:nvSpPr>
        <p:spPr/>
        <p:txBody>
          <a:bodyPr/>
          <a:lstStyle/>
          <a:p>
            <a:fld id="{C74CD0E0-2552-4EDF-AC75-98B1D8352FF6}" type="slidenum">
              <a:rPr lang="zh-CN" altLang="en-US" smtClean="0"/>
              <a:pPr/>
              <a:t>8</a:t>
            </a:fld>
            <a:endParaRPr lang="zh-CN" altLang="en-US"/>
          </a:p>
        </p:txBody>
      </p:sp>
    </p:spTree>
    <p:extLst>
      <p:ext uri="{BB962C8B-B14F-4D97-AF65-F5344CB8AC3E}">
        <p14:creationId xmlns:p14="http://schemas.microsoft.com/office/powerpoint/2010/main" val="682771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选取若干点，计算出最优厚度，然后用样条曲线拟合出光滑曲面；</a:t>
            </a:r>
            <a:endParaRPr lang="en-US" altLang="zh-CN" dirty="0" smtClean="0"/>
          </a:p>
          <a:p>
            <a:r>
              <a:rPr lang="zh-CN" altLang="en-US" dirty="0" smtClean="0"/>
              <a:t>仅考虑了电性能，</a:t>
            </a:r>
            <a:r>
              <a:rPr lang="zh-CN" altLang="en-US" b="1" dirty="0" smtClean="0"/>
              <a:t>未考虑力学性能</a:t>
            </a:r>
            <a:endParaRPr lang="zh-CN" altLang="en-US" b="1" dirty="0"/>
          </a:p>
        </p:txBody>
      </p:sp>
      <p:sp>
        <p:nvSpPr>
          <p:cNvPr id="4" name="灯片编号占位符 3"/>
          <p:cNvSpPr>
            <a:spLocks noGrp="1"/>
          </p:cNvSpPr>
          <p:nvPr>
            <p:ph type="sldNum" sz="quarter" idx="10"/>
          </p:nvPr>
        </p:nvSpPr>
        <p:spPr/>
        <p:txBody>
          <a:bodyPr/>
          <a:lstStyle/>
          <a:p>
            <a:fld id="{C74CD0E0-2552-4EDF-AC75-98B1D8352FF6}" type="slidenum">
              <a:rPr lang="zh-CN" altLang="en-US" smtClean="0"/>
              <a:pPr/>
              <a:t>9</a:t>
            </a:fld>
            <a:endParaRPr lang="zh-CN" altLang="en-US"/>
          </a:p>
        </p:txBody>
      </p:sp>
    </p:spTree>
    <p:extLst>
      <p:ext uri="{BB962C8B-B14F-4D97-AF65-F5344CB8AC3E}">
        <p14:creationId xmlns:p14="http://schemas.microsoft.com/office/powerpoint/2010/main" val="1913118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未考虑 复合材料的铺层设计</a:t>
            </a:r>
            <a:endParaRPr lang="zh-CN" altLang="en-US" b="1" dirty="0"/>
          </a:p>
        </p:txBody>
      </p:sp>
      <p:sp>
        <p:nvSpPr>
          <p:cNvPr id="4" name="灯片编号占位符 3"/>
          <p:cNvSpPr>
            <a:spLocks noGrp="1"/>
          </p:cNvSpPr>
          <p:nvPr>
            <p:ph type="sldNum" sz="quarter" idx="10"/>
          </p:nvPr>
        </p:nvSpPr>
        <p:spPr/>
        <p:txBody>
          <a:bodyPr/>
          <a:lstStyle/>
          <a:p>
            <a:fld id="{C74CD0E0-2552-4EDF-AC75-98B1D8352FF6}" type="slidenum">
              <a:rPr lang="zh-CN" altLang="en-US" smtClean="0"/>
              <a:pPr/>
              <a:t>10</a:t>
            </a:fld>
            <a:endParaRPr lang="zh-CN" altLang="en-US"/>
          </a:p>
        </p:txBody>
      </p:sp>
    </p:spTree>
    <p:extLst>
      <p:ext uri="{BB962C8B-B14F-4D97-AF65-F5344CB8AC3E}">
        <p14:creationId xmlns:p14="http://schemas.microsoft.com/office/powerpoint/2010/main" val="3496518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Ref idx="1001">
        <a:schemeClr val="bg1"/>
      </p:bgRef>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cxnSp>
        <p:nvCxnSpPr>
          <p:cNvPr id="8" name="直接连接符 7"/>
          <p:cNvCxnSpPr/>
          <p:nvPr userDrawn="1"/>
        </p:nvCxnSpPr>
        <p:spPr>
          <a:xfrm>
            <a:off x="251520" y="620688"/>
            <a:ext cx="8712968" cy="0"/>
          </a:xfrm>
          <a:prstGeom prst="line">
            <a:avLst/>
          </a:prstGeom>
          <a:ln>
            <a:solidFill>
              <a:schemeClr val="accent6"/>
            </a:solidFill>
          </a:ln>
        </p:spPr>
        <p:style>
          <a:lnRef idx="3">
            <a:schemeClr val="accent4"/>
          </a:lnRef>
          <a:fillRef idx="0">
            <a:schemeClr val="accent4"/>
          </a:fillRef>
          <a:effectRef idx="2">
            <a:schemeClr val="accent4"/>
          </a:effectRef>
          <a:fontRef idx="minor">
            <a:schemeClr val="tx1"/>
          </a:fontRef>
        </p:style>
      </p:cxnSp>
      <p:cxnSp>
        <p:nvCxnSpPr>
          <p:cNvPr id="9" name="直接连接符 8"/>
          <p:cNvCxnSpPr/>
          <p:nvPr userDrawn="1"/>
        </p:nvCxnSpPr>
        <p:spPr>
          <a:xfrm>
            <a:off x="251520" y="6237312"/>
            <a:ext cx="8712968" cy="0"/>
          </a:xfrm>
          <a:prstGeom prst="line">
            <a:avLst/>
          </a:prstGeom>
          <a:ln w="50800">
            <a:solidFill>
              <a:schemeClr val="accent6"/>
            </a:solidFill>
          </a:ln>
        </p:spPr>
        <p:style>
          <a:lnRef idx="3">
            <a:schemeClr val="accent4"/>
          </a:lnRef>
          <a:fillRef idx="0">
            <a:schemeClr val="accent4"/>
          </a:fillRef>
          <a:effectRef idx="2">
            <a:schemeClr val="accent4"/>
          </a:effectRef>
          <a:fontRef idx="minor">
            <a:schemeClr val="tx1"/>
          </a:fontRef>
        </p:style>
      </p:cxn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0" y="6382361"/>
            <a:ext cx="1918121" cy="359007"/>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52120" y="6336776"/>
            <a:ext cx="3312368" cy="476600"/>
          </a:xfrm>
          <a:prstGeom prst="rect">
            <a:avLst/>
          </a:prstGeom>
        </p:spPr>
      </p:pic>
      <p:sp>
        <p:nvSpPr>
          <p:cNvPr id="2" name="文本框 1"/>
          <p:cNvSpPr txBox="1"/>
          <p:nvPr userDrawn="1"/>
        </p:nvSpPr>
        <p:spPr>
          <a:xfrm>
            <a:off x="251520" y="188640"/>
            <a:ext cx="1440160" cy="369332"/>
          </a:xfrm>
          <a:prstGeom prst="rect">
            <a:avLst/>
          </a:prstGeom>
          <a:noFill/>
        </p:spPr>
        <p:txBody>
          <a:bodyPr wrap="square" rtlCol="0">
            <a:spAutoFit/>
          </a:bodyPr>
          <a:lstStyle/>
          <a:p>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2019/4/17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2019/4/17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2019/4/17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2019/4/17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3"/>
          <p:cNvSpPr txBox="1"/>
          <p:nvPr/>
        </p:nvSpPr>
        <p:spPr>
          <a:xfrm>
            <a:off x="6012160" y="4149080"/>
            <a:ext cx="2736304" cy="1477328"/>
          </a:xfrm>
          <a:prstGeom prst="rect">
            <a:avLst/>
          </a:prstGeom>
          <a:noFill/>
        </p:spPr>
        <p:txBody>
          <a:bodyPr wrap="square" rtlCol="0">
            <a:spAutoFit/>
          </a:bodyPr>
          <a:lstStyle/>
          <a:p>
            <a:pPr>
              <a:lnSpc>
                <a:spcPct val="150000"/>
              </a:lnSpc>
            </a:pPr>
            <a:r>
              <a:rPr lang="zh-CN" altLang="en-US" sz="2000" b="1" dirty="0">
                <a:latin typeface="华文楷体" panose="02010600040101010101" pitchFamily="2" charset="-122"/>
                <a:ea typeface="华文楷体" panose="02010600040101010101" pitchFamily="2" charset="-122"/>
              </a:rPr>
              <a:t>汇报人：程    阳</a:t>
            </a:r>
            <a:endParaRPr lang="en-US" altLang="zh-CN" sz="2000" b="1" dirty="0">
              <a:latin typeface="华文楷体" panose="02010600040101010101" pitchFamily="2" charset="-122"/>
              <a:ea typeface="华文楷体" panose="02010600040101010101" pitchFamily="2" charset="-122"/>
            </a:endParaRPr>
          </a:p>
          <a:p>
            <a:pPr>
              <a:lnSpc>
                <a:spcPct val="150000"/>
              </a:lnSpc>
            </a:pPr>
            <a:r>
              <a:rPr lang="zh-CN" altLang="en-US" sz="2000" b="1" dirty="0">
                <a:latin typeface="华文楷体" panose="02010600040101010101" pitchFamily="2" charset="-122"/>
                <a:ea typeface="华文楷体" panose="02010600040101010101" pitchFamily="2" charset="-122"/>
              </a:rPr>
              <a:t>导    师：丁晓红  教授</a:t>
            </a:r>
            <a:endParaRPr lang="en-US" altLang="zh-CN" sz="2000" b="1" dirty="0">
              <a:latin typeface="华文楷体" panose="02010600040101010101" pitchFamily="2" charset="-122"/>
              <a:ea typeface="华文楷体" panose="02010600040101010101" pitchFamily="2" charset="-122"/>
            </a:endParaRPr>
          </a:p>
          <a:p>
            <a:pPr>
              <a:lnSpc>
                <a:spcPct val="150000"/>
              </a:lnSpc>
            </a:pPr>
            <a:r>
              <a:rPr lang="zh-CN" altLang="en-US" sz="2000" b="1" dirty="0">
                <a:latin typeface="华文楷体" panose="02010600040101010101" pitchFamily="2" charset="-122"/>
                <a:ea typeface="华文楷体" panose="02010600040101010101" pitchFamily="2" charset="-122"/>
              </a:rPr>
              <a:t>日    期：</a:t>
            </a:r>
            <a:r>
              <a:rPr lang="en-US" altLang="zh-CN" sz="2000" b="1" dirty="0" smtClean="0">
                <a:latin typeface="华文楷体" panose="02010600040101010101" pitchFamily="2" charset="-122"/>
                <a:ea typeface="华文楷体" panose="02010600040101010101" pitchFamily="2" charset="-122"/>
              </a:rPr>
              <a:t>2019.4.20</a:t>
            </a:r>
            <a:endParaRPr lang="zh-CN" altLang="en-US" sz="2000" b="1" dirty="0">
              <a:latin typeface="华文楷体" panose="02010600040101010101" pitchFamily="2" charset="-122"/>
              <a:ea typeface="华文楷体" panose="02010600040101010101" pitchFamily="2" charset="-122"/>
            </a:endParaRPr>
          </a:p>
        </p:txBody>
      </p:sp>
      <p:sp>
        <p:nvSpPr>
          <p:cNvPr id="7" name="矩形 6"/>
          <p:cNvSpPr/>
          <p:nvPr/>
        </p:nvSpPr>
        <p:spPr>
          <a:xfrm>
            <a:off x="827584" y="1340768"/>
            <a:ext cx="7416824" cy="707886"/>
          </a:xfrm>
          <a:prstGeom prst="rect">
            <a:avLst/>
          </a:prstGeom>
          <a:noFill/>
        </p:spPr>
        <p:txBody>
          <a:bodyPr wrap="square" lIns="91440" tIns="45720" rIns="91440" bIns="45720">
            <a:spAutoFit/>
          </a:bodyPr>
          <a:lstStyle/>
          <a:p>
            <a:pPr algn="ctr"/>
            <a:r>
              <a:rPr lang="zh-CN" altLang="en-US" sz="4000" b="1" dirty="0" smtClean="0">
                <a:ln w="0"/>
                <a:solidFill>
                  <a:srgbClr val="00206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机 载 天 线 罩 的 多 学 科 优 化</a:t>
            </a:r>
            <a:endParaRPr lang="en-US" altLang="zh-CN" sz="4000" b="1" dirty="0">
              <a:ln w="0"/>
              <a:solidFill>
                <a:srgbClr val="00206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56711"/>
            <a:ext cx="3888432" cy="2589756"/>
          </a:xfrm>
          <a:prstGeom prst="rect">
            <a:avLst/>
          </a:prstGeom>
        </p:spPr>
      </p:pic>
    </p:spTree>
    <p:extLst>
      <p:ext uri="{BB962C8B-B14F-4D97-AF65-F5344CB8AC3E}">
        <p14:creationId xmlns:p14="http://schemas.microsoft.com/office/powerpoint/2010/main" val="15033670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16632"/>
            <a:ext cx="1723549" cy="400110"/>
          </a:xfrm>
          <a:prstGeom prst="rect">
            <a:avLst/>
          </a:prstGeom>
        </p:spPr>
        <p:txBody>
          <a:bodyPr wrap="none">
            <a:spAutoFit/>
          </a:bodyPr>
          <a:lstStyle/>
          <a:p>
            <a:r>
              <a:rPr lang="zh-CN" altLang="en-US" sz="2000" b="1" dirty="0" smtClean="0">
                <a:solidFill>
                  <a:srgbClr val="002060"/>
                </a:solidFill>
                <a:latin typeface="微软雅黑" panose="020B0503020204020204" pitchFamily="34" charset="-122"/>
                <a:ea typeface="微软雅黑" panose="020B0503020204020204" pitchFamily="34" charset="-122"/>
              </a:rPr>
              <a:t>四、研究方向</a:t>
            </a:r>
            <a:endParaRPr lang="zh-CN" altLang="en-US" sz="2000" b="1" dirty="0">
              <a:solidFill>
                <a:srgbClr val="00206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23528" y="811741"/>
            <a:ext cx="8640960" cy="553998"/>
          </a:xfrm>
          <a:prstGeom prst="rect">
            <a:avLst/>
          </a:prstGeom>
          <a:noFill/>
          <a:ln w="6350">
            <a:noFill/>
          </a:ln>
        </p:spPr>
        <p:txBody>
          <a:bodyPr wrap="square" rtlCol="0">
            <a:spAutoFit/>
          </a:bodyPr>
          <a:lstStyle/>
          <a:p>
            <a:pPr lvl="0" algn="just">
              <a:lnSpc>
                <a:spcPct val="150000"/>
              </a:lnSpc>
              <a:defRPr/>
            </a:pPr>
            <a:r>
              <a:rPr lang="zh-CN" altLang="en-US" sz="2000" dirty="0" smtClean="0">
                <a:latin typeface="+mn-ea"/>
              </a:rPr>
              <a:t>用优化算法对壁厚进行设计，如用遗传算法对</a:t>
            </a:r>
            <a:r>
              <a:rPr lang="en-US" altLang="zh-CN" sz="2000" dirty="0" smtClean="0">
                <a:latin typeface="+mn-ea"/>
              </a:rPr>
              <a:t>A</a:t>
            </a:r>
            <a:r>
              <a:rPr lang="zh-CN" altLang="en-US" sz="2000" dirty="0" smtClean="0">
                <a:latin typeface="+mn-ea"/>
              </a:rPr>
              <a:t>夹层天线罩壁厚进行设计</a:t>
            </a:r>
            <a:r>
              <a:rPr lang="en-US" altLang="zh-CN" sz="2000" baseline="30000" dirty="0" smtClean="0">
                <a:latin typeface="+mn-ea"/>
              </a:rPr>
              <a:t>[3]</a:t>
            </a:r>
            <a:endParaRPr lang="en-US" altLang="zh-CN" sz="2000" baseline="30000" dirty="0" smtClean="0">
              <a:latin typeface="+mn-ea"/>
            </a:endParaRPr>
          </a:p>
        </p:txBody>
      </p:sp>
      <mc:AlternateContent xmlns:mc="http://schemas.openxmlformats.org/markup-compatibility/2006">
        <mc:Choice xmlns:a14="http://schemas.microsoft.com/office/drawing/2010/main" Requires="a14">
          <p:sp>
            <p:nvSpPr>
              <p:cNvPr id="9" name="文本框 8"/>
              <p:cNvSpPr txBox="1"/>
              <p:nvPr/>
            </p:nvSpPr>
            <p:spPr>
              <a:xfrm>
                <a:off x="155197" y="1609147"/>
                <a:ext cx="4176464" cy="210788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𝑀𝑎𝑥𝑖𝑚𝑖𝑧𝑒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𝑇𝑟𝑎𝑛</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b="0" i="1" smtClean="0">
                                  <a:latin typeface="Cambria Math" panose="02040503050406030204" pitchFamily="18" charset="0"/>
                                </a:rPr>
                                <m:t>𝑛</m:t>
                              </m:r>
                            </m:sub>
                          </m:sSub>
                        </m:e>
                      </m:d>
                    </m:oMath>
                  </m:oMathPara>
                </a14:m>
                <a:endParaRPr lang="en-US" altLang="zh-CN" dirty="0" smtClean="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𝑆𝑢𝑏𝑗𝑒𝑐𝑡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𝑡𝑜</m:t>
                      </m:r>
                      <m:r>
                        <a:rPr lang="en-US" altLang="zh-CN" b="0" i="1" smtClean="0">
                          <a:latin typeface="Cambria Math" panose="02040503050406030204" pitchFamily="18" charset="0"/>
                        </a:rPr>
                        <m:t>    </m:t>
                      </m:r>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e>
                      </m:d>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𝑚𝑎𝑥</m:t>
                          </m:r>
                        </m:sub>
                      </m:sSub>
                    </m:oMath>
                  </m:oMathPara>
                </a14:m>
                <a:endParaRPr lang="en-US" altLang="zh-CN" dirty="0" smtClean="0"/>
              </a:p>
              <a:p>
                <a:r>
                  <a:rPr lang="en-US" altLang="zh-CN" dirty="0"/>
                  <a:t> </a:t>
                </a:r>
                <a:r>
                  <a:rPr lang="en-US" altLang="zh-CN" dirty="0" smtClean="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𝑚𝑖𝑛</m:t>
                        </m:r>
                      </m:sub>
                    </m:sSub>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b="0" i="1" smtClean="0">
                            <a:latin typeface="Cambria Math" panose="02040503050406030204" pitchFamily="18" charset="0"/>
                          </a:rPr>
                          <m:t>𝑚𝑎𝑥</m:t>
                        </m:r>
                      </m:sub>
                    </m:sSub>
                  </m:oMath>
                </a14:m>
                <a:endParaRPr lang="en-US" altLang="zh-CN" dirty="0" smtClean="0"/>
              </a:p>
              <a:p>
                <a:endParaRPr lang="en-US" altLang="zh-CN" dirty="0" smtClean="0"/>
              </a:p>
              <a:p>
                <a:r>
                  <a:rPr lang="zh-CN" altLang="en-US" dirty="0" smtClean="0"/>
                  <a:t>其中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sub>
                    </m:sSub>
                  </m:oMath>
                </a14:m>
                <a:r>
                  <a:rPr lang="en-US" altLang="zh-CN" dirty="0" smtClean="0"/>
                  <a:t> — </a:t>
                </a:r>
                <a:r>
                  <a:rPr lang="zh-CN" altLang="en-US" dirty="0" smtClean="0"/>
                  <a:t>第</a:t>
                </a:r>
                <a:r>
                  <a:rPr lang="en-US" altLang="zh-CN" dirty="0" err="1" smtClean="0">
                    <a:latin typeface="Times New Roman" panose="02020603050405020304" pitchFamily="18" charset="0"/>
                    <a:cs typeface="Times New Roman" panose="02020603050405020304" pitchFamily="18" charset="0"/>
                  </a:rPr>
                  <a:t>i</a:t>
                </a:r>
                <a:r>
                  <a:rPr lang="zh-CN" altLang="en-US" dirty="0" smtClean="0"/>
                  <a:t>层的厚度</a:t>
                </a:r>
                <a:endParaRPr lang="en-US" altLang="zh-CN" i="1" dirty="0" smtClean="0">
                  <a:latin typeface="Cambria Math" panose="02040503050406030204" pitchFamily="18" charset="0"/>
                </a:endParaRPr>
              </a:p>
              <a:p>
                <a:pPr/>
                <a:r>
                  <a:rPr lang="en-US" altLang="zh-CN" dirty="0" smtClean="0"/>
                  <a:t>        </a:t>
                </a:r>
                <a14:m>
                  <m:oMath xmlns:m="http://schemas.openxmlformats.org/officeDocument/2006/math">
                    <m:r>
                      <a:rPr lang="en-US" altLang="zh-CN" i="1">
                        <a:latin typeface="Cambria Math" panose="02040503050406030204" pitchFamily="18" charset="0"/>
                      </a:rPr>
                      <m:t>𝑇𝑟𝑎𝑛</m:t>
                    </m:r>
                    <m:r>
                      <a:rPr lang="en-US" altLang="zh-CN" b="0" i="1" smtClean="0">
                        <a:latin typeface="Cambria Math" panose="02040503050406030204" pitchFamily="18" charset="0"/>
                      </a:rPr>
                      <m:t> </m:t>
                    </m:r>
                  </m:oMath>
                </a14:m>
                <a:r>
                  <a:rPr lang="en-US" altLang="zh-CN" dirty="0" smtClean="0"/>
                  <a:t>— </a:t>
                </a:r>
                <a:r>
                  <a:rPr lang="zh-CN" altLang="en-US" dirty="0" smtClean="0"/>
                  <a:t>传输系数</a:t>
                </a:r>
                <a:endParaRPr lang="en-US" altLang="zh-CN" dirty="0" smtClean="0"/>
              </a:p>
              <a:p>
                <a:pP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         </m:t>
                        </m:r>
                        <m:r>
                          <a:rPr lang="en-US" altLang="zh-CN" i="1">
                            <a:latin typeface="Cambria Math" panose="02040503050406030204" pitchFamily="18" charset="0"/>
                          </a:rPr>
                          <m:t>𝑓</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oMath>
                </a14:m>
                <a:r>
                  <a:rPr lang="en-US" altLang="zh-CN" dirty="0" smtClean="0"/>
                  <a:t> — </a:t>
                </a:r>
                <a:r>
                  <a:rPr lang="zh-CN" altLang="en-US" dirty="0" smtClean="0"/>
                  <a:t>第</a:t>
                </a:r>
                <a:r>
                  <a:rPr lang="en-US" altLang="zh-CN" dirty="0" smtClean="0">
                    <a:latin typeface="Times New Roman" panose="02020603050405020304" pitchFamily="18" charset="0"/>
                    <a:cs typeface="Times New Roman" panose="02020603050405020304" pitchFamily="18" charset="0"/>
                  </a:rPr>
                  <a:t>j</a:t>
                </a:r>
                <a:r>
                  <a:rPr lang="zh-CN" altLang="en-US" dirty="0" smtClean="0"/>
                  <a:t>个单元第</a:t>
                </a:r>
                <a:r>
                  <a:rPr lang="en-US" altLang="zh-CN" dirty="0" err="1" smtClean="0">
                    <a:latin typeface="Times New Roman" panose="02020603050405020304" pitchFamily="18" charset="0"/>
                    <a:cs typeface="Times New Roman" panose="02020603050405020304" pitchFamily="18" charset="0"/>
                  </a:rPr>
                  <a:t>i</a:t>
                </a:r>
                <a:r>
                  <a:rPr lang="zh-CN" altLang="en-US" dirty="0" smtClean="0"/>
                  <a:t>层的失效指数</a:t>
                </a:r>
                <a:endParaRPr lang="zh-CN" altLang="en-US" dirty="0"/>
              </a:p>
            </p:txBody>
          </p:sp>
        </mc:Choice>
        <mc:Fallback>
          <p:sp>
            <p:nvSpPr>
              <p:cNvPr id="9" name="文本框 8"/>
              <p:cNvSpPr txBox="1">
                <a:spLocks noRot="1" noChangeAspect="1" noMove="1" noResize="1" noEditPoints="1" noAdjustHandles="1" noChangeArrowheads="1" noChangeShapeType="1" noTextEdit="1"/>
              </p:cNvSpPr>
              <p:nvPr/>
            </p:nvSpPr>
            <p:spPr>
              <a:xfrm>
                <a:off x="155197" y="1609147"/>
                <a:ext cx="4176464" cy="2107885"/>
              </a:xfrm>
              <a:prstGeom prst="rect">
                <a:avLst/>
              </a:prstGeom>
              <a:blipFill>
                <a:blip r:embed="rId3"/>
                <a:stretch>
                  <a:fillRect l="-1166" b="-3179"/>
                </a:stretch>
              </a:blipFill>
            </p:spPr>
            <p:txBody>
              <a:bodyPr/>
              <a:lstStyle/>
              <a:p>
                <a:r>
                  <a:rPr lang="zh-CN" altLang="en-US">
                    <a:noFill/>
                  </a:rPr>
                  <a:t> </a:t>
                </a:r>
              </a:p>
            </p:txBody>
          </p:sp>
        </mc:Fallback>
      </mc:AlternateContent>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7484" y="3933056"/>
            <a:ext cx="5604935" cy="1746069"/>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39952" y="1365739"/>
            <a:ext cx="4333196" cy="2567317"/>
          </a:xfrm>
          <a:prstGeom prst="rect">
            <a:avLst/>
          </a:prstGeom>
        </p:spPr>
      </p:pic>
      <p:sp>
        <p:nvSpPr>
          <p:cNvPr id="12" name="文本框 11"/>
          <p:cNvSpPr txBox="1"/>
          <p:nvPr/>
        </p:nvSpPr>
        <p:spPr>
          <a:xfrm>
            <a:off x="99592" y="5733256"/>
            <a:ext cx="8216824" cy="461665"/>
          </a:xfrm>
          <a:prstGeom prst="rect">
            <a:avLst/>
          </a:prstGeom>
          <a:noFill/>
        </p:spPr>
        <p:txBody>
          <a:bodyPr wrap="square" rtlCol="0">
            <a:spAutoFit/>
          </a:bodyPr>
          <a:lstStyle/>
          <a:p>
            <a:r>
              <a:rPr lang="en-US" altLang="zh-CN" sz="1200" dirty="0" smtClean="0">
                <a:latin typeface="微软雅黑" panose="020B0503020204020204" pitchFamily="34" charset="-122"/>
                <a:ea typeface="微软雅黑" panose="020B0503020204020204" pitchFamily="34" charset="-122"/>
              </a:rPr>
              <a:t>[3] </a:t>
            </a:r>
            <a:r>
              <a:rPr lang="en-US" altLang="zh-CN" sz="1200" dirty="0">
                <a:latin typeface="微软雅黑" panose="020B0503020204020204" pitchFamily="34" charset="-122"/>
                <a:ea typeface="微软雅黑" panose="020B0503020204020204" pitchFamily="34" charset="-122"/>
              </a:rPr>
              <a:t>Tang X , Zhang W , Zhu J . Multidisciplinary Optimization of Airborne Radome Using Genetic Algorithm[C</a:t>
            </a:r>
            <a:r>
              <a:rPr lang="en-US" altLang="zh-CN" sz="1200" dirty="0" smtClean="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International Conference on Artificial Intelligence &amp; Computational Intelligence. Springer-</a:t>
            </a:r>
            <a:r>
              <a:rPr lang="en-US" altLang="zh-CN" sz="1200" dirty="0" err="1">
                <a:latin typeface="微软雅黑" panose="020B0503020204020204" pitchFamily="34" charset="-122"/>
                <a:ea typeface="微软雅黑" panose="020B0503020204020204" pitchFamily="34" charset="-122"/>
              </a:rPr>
              <a:t>Verlag</a:t>
            </a:r>
            <a:r>
              <a:rPr lang="en-US" altLang="zh-CN" sz="1200" dirty="0">
                <a:latin typeface="微软雅黑" panose="020B0503020204020204" pitchFamily="34" charset="-122"/>
                <a:ea typeface="微软雅黑" panose="020B0503020204020204" pitchFamily="34" charset="-122"/>
              </a:rPr>
              <a:t>, 2009.</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297314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16632"/>
            <a:ext cx="1723549" cy="400110"/>
          </a:xfrm>
          <a:prstGeom prst="rect">
            <a:avLst/>
          </a:prstGeom>
        </p:spPr>
        <p:txBody>
          <a:bodyPr wrap="none">
            <a:spAutoFit/>
          </a:bodyPr>
          <a:lstStyle/>
          <a:p>
            <a:r>
              <a:rPr lang="zh-CN" altLang="en-US" sz="2000" b="1" dirty="0" smtClean="0">
                <a:solidFill>
                  <a:srgbClr val="002060"/>
                </a:solidFill>
                <a:latin typeface="微软雅黑" panose="020B0503020204020204" pitchFamily="34" charset="-122"/>
                <a:ea typeface="微软雅黑" panose="020B0503020204020204" pitchFamily="34" charset="-122"/>
              </a:rPr>
              <a:t>四、研究方向</a:t>
            </a:r>
            <a:endParaRPr lang="zh-CN" altLang="en-US" sz="2000" b="1" dirty="0">
              <a:solidFill>
                <a:srgbClr val="00206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95536" y="980728"/>
            <a:ext cx="8136904" cy="3970318"/>
          </a:xfrm>
          <a:prstGeom prst="rect">
            <a:avLst/>
          </a:prstGeom>
          <a:noFill/>
          <a:ln w="6350">
            <a:noFill/>
          </a:ln>
        </p:spPr>
        <p:txBody>
          <a:bodyPr wrap="square" rtlCol="0">
            <a:spAutoFit/>
          </a:bodyPr>
          <a:lstStyle/>
          <a:p>
            <a:pPr marL="285750" lvl="0" indent="-285750" algn="just">
              <a:lnSpc>
                <a:spcPct val="200000"/>
              </a:lnSpc>
              <a:buFont typeface="Wingdings" panose="05000000000000000000" pitchFamily="2" charset="2"/>
              <a:buChar char="u"/>
              <a:defRPr/>
            </a:pPr>
            <a:r>
              <a:rPr lang="zh-CN" altLang="en-US" dirty="0" smtClean="0">
                <a:latin typeface="微软雅黑" panose="020B0503020204020204" pitchFamily="34" charset="-122"/>
                <a:ea typeface="微软雅黑" panose="020B0503020204020204" pitchFamily="34" charset="-122"/>
              </a:rPr>
              <a:t>总结：</a:t>
            </a:r>
            <a:endParaRPr lang="en-US" altLang="zh-CN" sz="2000" dirty="0" smtClean="0">
              <a:latin typeface="微软雅黑" panose="020B0503020204020204" pitchFamily="34" charset="-122"/>
              <a:ea typeface="微软雅黑" panose="020B0503020204020204" pitchFamily="34" charset="-122"/>
            </a:endParaRPr>
          </a:p>
          <a:p>
            <a:pPr lvl="0" algn="just">
              <a:lnSpc>
                <a:spcPct val="200000"/>
              </a:lnSpc>
              <a:defRPr/>
            </a:pPr>
            <a:r>
              <a:rPr lang="zh-CN" altLang="en-US" dirty="0" smtClean="0">
                <a:latin typeface="微软雅黑" panose="020B0503020204020204" pitchFamily="34" charset="-122"/>
                <a:ea typeface="微软雅黑" panose="020B0503020204020204" pitchFamily="34" charset="-122"/>
              </a:rPr>
              <a:t>① 做变厚度设计可以大幅提高电性能，但未能同时考虑力学性能</a:t>
            </a:r>
            <a:endParaRPr lang="en-US" altLang="zh-CN" dirty="0" smtClean="0">
              <a:latin typeface="微软雅黑" panose="020B0503020204020204" pitchFamily="34" charset="-122"/>
              <a:ea typeface="微软雅黑" panose="020B0503020204020204" pitchFamily="34" charset="-122"/>
            </a:endParaRPr>
          </a:p>
          <a:p>
            <a:pPr lvl="0">
              <a:lnSpc>
                <a:spcPct val="200000"/>
              </a:lnSpc>
              <a:defRPr/>
            </a:pPr>
            <a:r>
              <a:rPr lang="zh-CN" altLang="en-US" dirty="0" smtClean="0">
                <a:latin typeface="微软雅黑" panose="020B0503020204020204" pitchFamily="34" charset="-122"/>
                <a:ea typeface="微软雅黑" panose="020B0503020204020204" pitchFamily="34" charset="-122"/>
              </a:rPr>
              <a:t>② 优化算法设计同时考虑了电性能和力学性能，不足之处未能考虑复合材料的铺层设计以及计算耗时长</a:t>
            </a:r>
            <a:endParaRPr lang="en-US" altLang="zh-CN" dirty="0" smtClean="0">
              <a:latin typeface="微软雅黑" panose="020B0503020204020204" pitchFamily="34" charset="-122"/>
              <a:ea typeface="微软雅黑" panose="020B0503020204020204" pitchFamily="34" charset="-122"/>
            </a:endParaRPr>
          </a:p>
          <a:p>
            <a:pPr marL="285750" lvl="0" indent="-285750" algn="just">
              <a:lnSpc>
                <a:spcPct val="200000"/>
              </a:lnSpc>
              <a:buFont typeface="Wingdings" panose="05000000000000000000" pitchFamily="2" charset="2"/>
              <a:buChar char="u"/>
              <a:defRPr/>
            </a:pPr>
            <a:r>
              <a:rPr lang="zh-CN" altLang="en-US" dirty="0" smtClean="0">
                <a:latin typeface="微软雅黑" panose="020B0503020204020204" pitchFamily="34" charset="-122"/>
                <a:ea typeface="微软雅黑" panose="020B0503020204020204" pitchFamily="34" charset="-122"/>
              </a:rPr>
              <a:t>想法：</a:t>
            </a:r>
            <a:endParaRPr lang="en-US" altLang="zh-CN" dirty="0" smtClean="0">
              <a:latin typeface="微软雅黑" panose="020B0503020204020204" pitchFamily="34" charset="-122"/>
              <a:ea typeface="微软雅黑" panose="020B0503020204020204" pitchFamily="34" charset="-122"/>
            </a:endParaRPr>
          </a:p>
          <a:p>
            <a:pPr lvl="0">
              <a:lnSpc>
                <a:spcPct val="200000"/>
              </a:lnSpc>
              <a:defRPr/>
            </a:pPr>
            <a:r>
              <a:rPr lang="zh-CN" altLang="en-US" dirty="0" smtClean="0">
                <a:latin typeface="微软雅黑" panose="020B0503020204020204" pitchFamily="34" charset="-122"/>
                <a:ea typeface="微软雅黑" panose="020B0503020204020204" pitchFamily="34" charset="-122"/>
              </a:rPr>
              <a:t>    使用 </a:t>
            </a:r>
            <a:r>
              <a:rPr lang="en-US" altLang="zh-CN" dirty="0" err="1" smtClean="0">
                <a:latin typeface="微软雅黑" panose="020B0503020204020204" pitchFamily="34" charset="-122"/>
                <a:ea typeface="微软雅黑" panose="020B0503020204020204" pitchFamily="34" charset="-122"/>
              </a:rPr>
              <a:t>Comsol</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软件对罩壁进行多学科优化，以最大化传输系数和最小化结构应变能为目标进行力学</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电磁多场耦合优化，设计出最优的天线罩罩壁结构</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60174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p:cNvSpPr/>
          <p:nvPr/>
        </p:nvSpPr>
        <p:spPr>
          <a:xfrm>
            <a:off x="1835696" y="2564904"/>
            <a:ext cx="5946180" cy="1323439"/>
          </a:xfrm>
          <a:prstGeom prst="rect">
            <a:avLst/>
          </a:prstGeom>
          <a:noFill/>
        </p:spPr>
        <p:txBody>
          <a:bodyPr wrap="none" lIns="91440" tIns="45720" rIns="91440" bIns="45720">
            <a:spAutoFit/>
          </a:bodyPr>
          <a:lstStyle/>
          <a:p>
            <a:pPr algn="ctr"/>
            <a:r>
              <a:rPr lang="en-US" altLang="zh-CN" sz="8000" b="1" cap="none" spc="0" dirty="0" smtClean="0">
                <a:ln w="0"/>
                <a:solidFill>
                  <a:schemeClr val="accent1"/>
                </a:solidFill>
                <a:effectLst>
                  <a:outerShdw blurRad="38100" dist="25400" dir="5400000" algn="ctr" rotWithShape="0">
                    <a:srgbClr val="6E747A">
                      <a:alpha val="43000"/>
                    </a:srgbClr>
                  </a:outerShdw>
                </a:effectLst>
              </a:rPr>
              <a:t>Thank You </a:t>
            </a:r>
            <a:r>
              <a:rPr lang="zh-CN" altLang="en-US" sz="8000" b="1" cap="none" spc="0" dirty="0" smtClean="0">
                <a:ln w="0"/>
                <a:solidFill>
                  <a:schemeClr val="accent1"/>
                </a:solidFill>
                <a:effectLst>
                  <a:outerShdw blurRad="38100" dist="25400" dir="5400000" algn="ctr" rotWithShape="0">
                    <a:srgbClr val="6E747A">
                      <a:alpha val="43000"/>
                    </a:srgbClr>
                  </a:outerShdw>
                </a:effectLst>
              </a:rPr>
              <a:t>！</a:t>
            </a:r>
            <a:endParaRPr lang="zh-CN" altLang="en-US" sz="8000" b="1"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66719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16632"/>
            <a:ext cx="2236510" cy="400110"/>
          </a:xfrm>
          <a:prstGeom prst="rect">
            <a:avLst/>
          </a:prstGeom>
        </p:spPr>
        <p:txBody>
          <a:bodyPr wrap="none">
            <a:spAutoFit/>
          </a:bodyPr>
          <a:lstStyle/>
          <a:p>
            <a:r>
              <a:rPr lang="zh-CN" altLang="en-US" sz="2000" b="1" dirty="0">
                <a:solidFill>
                  <a:srgbClr val="002060"/>
                </a:solidFill>
                <a:latin typeface="微软雅黑" panose="020B0503020204020204" pitchFamily="34" charset="-122"/>
                <a:ea typeface="微软雅黑" panose="020B0503020204020204" pitchFamily="34" charset="-122"/>
              </a:rPr>
              <a:t>一</a:t>
            </a:r>
            <a:r>
              <a:rPr lang="zh-CN" altLang="en-US" sz="2000" b="1" dirty="0" smtClean="0">
                <a:solidFill>
                  <a:srgbClr val="002060"/>
                </a:solidFill>
                <a:latin typeface="微软雅黑" panose="020B0503020204020204" pitchFamily="34" charset="-122"/>
                <a:ea typeface="微软雅黑" panose="020B0503020204020204" pitchFamily="34" charset="-122"/>
              </a:rPr>
              <a:t>、研究背景意义</a:t>
            </a:r>
            <a:endParaRPr lang="zh-CN" altLang="en-US" sz="2000" b="1" dirty="0">
              <a:solidFill>
                <a:srgbClr val="002060"/>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589" y="735504"/>
            <a:ext cx="3661339" cy="5146086"/>
          </a:xfrm>
          <a:prstGeom prst="rect">
            <a:avLst/>
          </a:prstGeom>
        </p:spPr>
      </p:pic>
      <p:sp>
        <p:nvSpPr>
          <p:cNvPr id="15" name="文本框 14"/>
          <p:cNvSpPr txBox="1"/>
          <p:nvPr/>
        </p:nvSpPr>
        <p:spPr>
          <a:xfrm>
            <a:off x="4644008" y="1484784"/>
            <a:ext cx="3672408" cy="1200329"/>
          </a:xfrm>
          <a:prstGeom prst="rect">
            <a:avLst/>
          </a:prstGeom>
          <a:noFill/>
          <a:ln w="6350">
            <a:solidFill>
              <a:srgbClr val="00B0F0"/>
            </a:solidFill>
          </a:ln>
        </p:spPr>
        <p:txBody>
          <a:bodyPr wrap="square" rtlCol="0">
            <a:spAutoFit/>
          </a:bodyPr>
          <a:lstStyle/>
          <a:p>
            <a:pPr lvl="0" indent="457200" algn="just">
              <a:lnSpc>
                <a:spcPct val="150000"/>
              </a:lnSpc>
              <a:defRPr/>
            </a:pPr>
            <a:r>
              <a:rPr lang="zh-CN" altLang="en-US" sz="1600" dirty="0" smtClean="0">
                <a:latin typeface="+mn-ea"/>
              </a:rPr>
              <a:t>该设计过程繁琐，任一步骤的失败将需重新开始设计过程，可能导致较长的设计周期和较多的资源消耗。</a:t>
            </a:r>
            <a:endParaRPr lang="en-US" altLang="zh-CN" sz="1600" dirty="0" smtClean="0">
              <a:latin typeface="+mn-ea"/>
            </a:endParaRPr>
          </a:p>
        </p:txBody>
      </p:sp>
      <p:sp>
        <p:nvSpPr>
          <p:cNvPr id="16" name="下箭头 15"/>
          <p:cNvSpPr/>
          <p:nvPr/>
        </p:nvSpPr>
        <p:spPr>
          <a:xfrm>
            <a:off x="6237896" y="2869946"/>
            <a:ext cx="484632" cy="978408"/>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7" name="文本框 16"/>
          <p:cNvSpPr txBox="1"/>
          <p:nvPr/>
        </p:nvSpPr>
        <p:spPr>
          <a:xfrm>
            <a:off x="4644008" y="4149080"/>
            <a:ext cx="3672408" cy="795795"/>
          </a:xfrm>
          <a:prstGeom prst="rect">
            <a:avLst/>
          </a:prstGeom>
          <a:noFill/>
          <a:ln w="6350">
            <a:solidFill>
              <a:srgbClr val="00B0F0"/>
            </a:solidFill>
          </a:ln>
        </p:spPr>
        <p:txBody>
          <a:bodyPr wrap="square" rtlCol="0">
            <a:spAutoFit/>
          </a:bodyPr>
          <a:lstStyle/>
          <a:p>
            <a:pPr lvl="0" indent="457200" algn="just">
              <a:lnSpc>
                <a:spcPct val="150000"/>
              </a:lnSpc>
              <a:defRPr/>
            </a:pPr>
            <a:r>
              <a:rPr lang="zh-CN" altLang="en-US" sz="1600" dirty="0" smtClean="0">
                <a:latin typeface="+mn-ea"/>
              </a:rPr>
              <a:t>考虑对天线罩电性能和力学性能进行同时优化设计很有必要。</a:t>
            </a:r>
            <a:endParaRPr lang="en-US" altLang="zh-CN" sz="1600" dirty="0" smtClean="0">
              <a:latin typeface="+mn-ea"/>
            </a:endParaRPr>
          </a:p>
        </p:txBody>
      </p:sp>
    </p:spTree>
    <p:extLst>
      <p:ext uri="{BB962C8B-B14F-4D97-AF65-F5344CB8AC3E}">
        <p14:creationId xmlns:p14="http://schemas.microsoft.com/office/powerpoint/2010/main" val="4089169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16632"/>
            <a:ext cx="1980029" cy="400110"/>
          </a:xfrm>
          <a:prstGeom prst="rect">
            <a:avLst/>
          </a:prstGeom>
        </p:spPr>
        <p:txBody>
          <a:bodyPr wrap="none">
            <a:spAutoFit/>
          </a:bodyPr>
          <a:lstStyle/>
          <a:p>
            <a:r>
              <a:rPr lang="zh-CN" altLang="en-US" sz="2000" b="1" dirty="0" smtClean="0">
                <a:solidFill>
                  <a:srgbClr val="002060"/>
                </a:solidFill>
                <a:latin typeface="微软雅黑" panose="020B0503020204020204" pitchFamily="34" charset="-122"/>
                <a:ea typeface="微软雅黑" panose="020B0503020204020204" pitchFamily="34" charset="-122"/>
              </a:rPr>
              <a:t>二、天线罩介绍</a:t>
            </a:r>
            <a:endParaRPr lang="zh-CN" altLang="en-US" sz="2000" b="1" dirty="0">
              <a:solidFill>
                <a:srgbClr val="00206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83568" y="1244445"/>
            <a:ext cx="8136904" cy="510011"/>
          </a:xfrm>
          <a:prstGeom prst="rect">
            <a:avLst/>
          </a:prstGeom>
          <a:noFill/>
          <a:ln w="6350">
            <a:noFill/>
          </a:ln>
        </p:spPr>
        <p:txBody>
          <a:bodyPr wrap="square" rtlCol="0">
            <a:spAutoFit/>
          </a:bodyPr>
          <a:lstStyle/>
          <a:p>
            <a:pPr lvl="0" algn="just">
              <a:lnSpc>
                <a:spcPct val="150000"/>
              </a:lnSpc>
              <a:defRPr/>
            </a:pPr>
            <a:r>
              <a:rPr lang="zh-CN" altLang="en-US" sz="2000" dirty="0">
                <a:latin typeface="+mn-ea"/>
              </a:rPr>
              <a:t>天线罩是一种保护天线或者雷达免受自然环境不利因素影响的罩壳</a:t>
            </a:r>
            <a:r>
              <a:rPr lang="zh-CN" altLang="en-US" sz="2000" dirty="0" smtClean="0">
                <a:latin typeface="+mn-ea"/>
              </a:rPr>
              <a:t>。</a:t>
            </a:r>
            <a:endParaRPr lang="en-US" altLang="zh-CN" sz="2000" dirty="0" smtClean="0">
              <a:latin typeface="+mn-ea"/>
            </a:endParaRPr>
          </a:p>
        </p:txBody>
      </p:sp>
      <p:sp>
        <p:nvSpPr>
          <p:cNvPr id="3" name="左大括号 2"/>
          <p:cNvSpPr/>
          <p:nvPr/>
        </p:nvSpPr>
        <p:spPr>
          <a:xfrm>
            <a:off x="3275856" y="2514600"/>
            <a:ext cx="323845" cy="1850504"/>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 name="文本框 3"/>
          <p:cNvSpPr txBox="1"/>
          <p:nvPr/>
        </p:nvSpPr>
        <p:spPr>
          <a:xfrm>
            <a:off x="3707904" y="2329934"/>
            <a:ext cx="2952328" cy="353943"/>
          </a:xfrm>
          <a:prstGeom prst="rect">
            <a:avLst/>
          </a:prstGeom>
          <a:noFill/>
        </p:spPr>
        <p:txBody>
          <a:bodyPr wrap="square" rtlCol="0">
            <a:spAutoFit/>
          </a:bodyPr>
          <a:lstStyle/>
          <a:p>
            <a:r>
              <a:rPr lang="en-US" altLang="zh-CN" sz="1700" dirty="0" smtClean="0">
                <a:latin typeface="微软雅黑" panose="020B0503020204020204" pitchFamily="34" charset="-122"/>
                <a:ea typeface="微软雅黑" panose="020B0503020204020204" pitchFamily="34" charset="-122"/>
              </a:rPr>
              <a:t>1</a:t>
            </a:r>
            <a:r>
              <a:rPr lang="zh-CN" altLang="en-US" sz="1700" dirty="0" smtClean="0">
                <a:latin typeface="微软雅黑" panose="020B0503020204020204" pitchFamily="34" charset="-122"/>
                <a:ea typeface="微软雅黑" panose="020B0503020204020204" pitchFamily="34" charset="-122"/>
              </a:rPr>
              <a:t>级天线罩（飞行器天线罩）</a:t>
            </a:r>
            <a:endParaRPr lang="zh-CN" altLang="en-US" sz="17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3707904" y="3259033"/>
            <a:ext cx="2952328" cy="353943"/>
          </a:xfrm>
          <a:prstGeom prst="rect">
            <a:avLst/>
          </a:prstGeom>
          <a:noFill/>
        </p:spPr>
        <p:txBody>
          <a:bodyPr wrap="square" rtlCol="0">
            <a:spAutoFit/>
          </a:bodyPr>
          <a:lstStyle/>
          <a:p>
            <a:r>
              <a:rPr lang="en-US" altLang="zh-CN" sz="1700" dirty="0" smtClean="0">
                <a:latin typeface="微软雅黑" panose="020B0503020204020204" pitchFamily="34" charset="-122"/>
                <a:ea typeface="微软雅黑" panose="020B0503020204020204" pitchFamily="34" charset="-122"/>
              </a:rPr>
              <a:t>2</a:t>
            </a:r>
            <a:r>
              <a:rPr lang="zh-CN" altLang="en-US" sz="1700" dirty="0" smtClean="0">
                <a:latin typeface="微软雅黑" panose="020B0503020204020204" pitchFamily="34" charset="-122"/>
                <a:ea typeface="微软雅黑" panose="020B0503020204020204" pitchFamily="34" charset="-122"/>
              </a:rPr>
              <a:t>级天线罩（地面车船罩）</a:t>
            </a:r>
            <a:endParaRPr lang="zh-CN" altLang="en-US" sz="17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3707904" y="4188132"/>
            <a:ext cx="2952328" cy="353943"/>
          </a:xfrm>
          <a:prstGeom prst="rect">
            <a:avLst/>
          </a:prstGeom>
          <a:noFill/>
        </p:spPr>
        <p:txBody>
          <a:bodyPr wrap="square" rtlCol="0">
            <a:spAutoFit/>
          </a:bodyPr>
          <a:lstStyle/>
          <a:p>
            <a:r>
              <a:rPr lang="en-US" altLang="zh-CN" sz="1700" dirty="0">
                <a:latin typeface="微软雅黑" panose="020B0503020204020204" pitchFamily="34" charset="-122"/>
                <a:ea typeface="微软雅黑" panose="020B0503020204020204" pitchFamily="34" charset="-122"/>
              </a:rPr>
              <a:t>3</a:t>
            </a:r>
            <a:r>
              <a:rPr lang="zh-CN" altLang="en-US" sz="1700" dirty="0" smtClean="0">
                <a:latin typeface="微软雅黑" panose="020B0503020204020204" pitchFamily="34" charset="-122"/>
                <a:ea typeface="微软雅黑" panose="020B0503020204020204" pitchFamily="34" charset="-122"/>
              </a:rPr>
              <a:t>级天线罩（固定地面罩）</a:t>
            </a:r>
            <a:endParaRPr lang="zh-CN" altLang="en-US" sz="1700" dirty="0">
              <a:latin typeface="微软雅黑" panose="020B0503020204020204" pitchFamily="34" charset="-122"/>
              <a:ea typeface="微软雅黑" panose="020B0503020204020204" pitchFamily="34" charset="-122"/>
            </a:endParaRPr>
          </a:p>
        </p:txBody>
      </p:sp>
      <p:sp>
        <p:nvSpPr>
          <p:cNvPr id="24" name="文本框 23"/>
          <p:cNvSpPr txBox="1"/>
          <p:nvPr/>
        </p:nvSpPr>
        <p:spPr>
          <a:xfrm>
            <a:off x="1642145" y="3242303"/>
            <a:ext cx="1662373" cy="353943"/>
          </a:xfrm>
          <a:prstGeom prst="rect">
            <a:avLst/>
          </a:prstGeom>
          <a:noFill/>
        </p:spPr>
        <p:txBody>
          <a:bodyPr wrap="square" rtlCol="0">
            <a:spAutoFit/>
          </a:bodyPr>
          <a:lstStyle/>
          <a:p>
            <a:r>
              <a:rPr lang="zh-CN" altLang="en-US" sz="1700" dirty="0" smtClean="0">
                <a:latin typeface="微软雅黑" panose="020B0503020204020204" pitchFamily="34" charset="-122"/>
                <a:ea typeface="微软雅黑" panose="020B0503020204020204" pitchFamily="34" charset="-122"/>
              </a:rPr>
              <a:t>根据使用场合</a:t>
            </a:r>
            <a:endParaRPr lang="zh-CN" altLang="en-US" sz="17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6078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16632"/>
            <a:ext cx="1980029" cy="400110"/>
          </a:xfrm>
          <a:prstGeom prst="rect">
            <a:avLst/>
          </a:prstGeom>
        </p:spPr>
        <p:txBody>
          <a:bodyPr wrap="none">
            <a:spAutoFit/>
          </a:bodyPr>
          <a:lstStyle/>
          <a:p>
            <a:r>
              <a:rPr lang="zh-CN" altLang="en-US" sz="2000" b="1" dirty="0" smtClean="0">
                <a:solidFill>
                  <a:srgbClr val="002060"/>
                </a:solidFill>
                <a:latin typeface="微软雅黑" panose="020B0503020204020204" pitchFamily="34" charset="-122"/>
                <a:ea typeface="微软雅黑" panose="020B0503020204020204" pitchFamily="34" charset="-122"/>
              </a:rPr>
              <a:t>二、天线罩介绍</a:t>
            </a:r>
            <a:endParaRPr lang="zh-CN" altLang="en-US" sz="2000" b="1" dirty="0">
              <a:solidFill>
                <a:srgbClr val="002060"/>
              </a:solidFill>
              <a:latin typeface="微软雅黑" panose="020B0503020204020204" pitchFamily="34" charset="-122"/>
              <a:ea typeface="微软雅黑" panose="020B0503020204020204" pitchFamily="34" charset="-122"/>
            </a:endParaRPr>
          </a:p>
        </p:txBody>
      </p:sp>
      <p:sp>
        <p:nvSpPr>
          <p:cNvPr id="13" name="左大括号 12"/>
          <p:cNvSpPr/>
          <p:nvPr/>
        </p:nvSpPr>
        <p:spPr>
          <a:xfrm>
            <a:off x="1763688" y="1052736"/>
            <a:ext cx="511676" cy="4752528"/>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5" name="文本框 14"/>
          <p:cNvSpPr txBox="1"/>
          <p:nvPr/>
        </p:nvSpPr>
        <p:spPr>
          <a:xfrm>
            <a:off x="179512" y="3252028"/>
            <a:ext cx="1561703" cy="353943"/>
          </a:xfrm>
          <a:prstGeom prst="rect">
            <a:avLst/>
          </a:prstGeom>
          <a:noFill/>
        </p:spPr>
        <p:txBody>
          <a:bodyPr wrap="square" rtlCol="0">
            <a:spAutoFit/>
          </a:bodyPr>
          <a:lstStyle/>
          <a:p>
            <a:r>
              <a:rPr lang="zh-CN" altLang="en-US" sz="1700" dirty="0" smtClean="0">
                <a:latin typeface="微软雅黑" panose="020B0503020204020204" pitchFamily="34" charset="-122"/>
                <a:ea typeface="微软雅黑" panose="020B0503020204020204" pitchFamily="34" charset="-122"/>
              </a:rPr>
              <a:t>根据罩壁结构</a:t>
            </a:r>
            <a:endParaRPr lang="zh-CN" altLang="en-US" sz="1700"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5802" r="29679"/>
          <a:stretch/>
        </p:blipFill>
        <p:spPr>
          <a:xfrm rot="16200000">
            <a:off x="7564794" y="-204857"/>
            <a:ext cx="504055" cy="2527121"/>
          </a:xfrm>
          <a:prstGeom prst="rect">
            <a:avLst/>
          </a:prstGeom>
        </p:spPr>
      </p:pic>
      <p:sp>
        <p:nvSpPr>
          <p:cNvPr id="18" name="文本框 17"/>
          <p:cNvSpPr txBox="1"/>
          <p:nvPr/>
        </p:nvSpPr>
        <p:spPr>
          <a:xfrm>
            <a:off x="2188528" y="875764"/>
            <a:ext cx="4399695" cy="615553"/>
          </a:xfrm>
          <a:prstGeom prst="rect">
            <a:avLst/>
          </a:prstGeom>
          <a:noFill/>
        </p:spPr>
        <p:txBody>
          <a:bodyPr wrap="square" rtlCol="0">
            <a:spAutoFit/>
          </a:bodyPr>
          <a:lstStyle/>
          <a:p>
            <a:r>
              <a:rPr lang="zh-CN" altLang="en-US" sz="1700" dirty="0" smtClean="0">
                <a:latin typeface="微软雅黑" panose="020B0503020204020204" pitchFamily="34" charset="-122"/>
                <a:ea typeface="微软雅黑" panose="020B0503020204020204" pitchFamily="34" charset="-122"/>
              </a:rPr>
              <a:t>单层：两层高密度蒙皮</a:t>
            </a:r>
            <a:r>
              <a:rPr lang="en-US" altLang="zh-CN" sz="1700" dirty="0" smtClean="0">
                <a:latin typeface="微软雅黑" panose="020B0503020204020204" pitchFamily="34" charset="-122"/>
                <a:ea typeface="微软雅黑" panose="020B0503020204020204" pitchFamily="34" charset="-122"/>
              </a:rPr>
              <a:t>+</a:t>
            </a:r>
            <a:r>
              <a:rPr lang="zh-CN" altLang="en-US" sz="1700" dirty="0" smtClean="0">
                <a:latin typeface="微软雅黑" panose="020B0503020204020204" pitchFamily="34" charset="-122"/>
                <a:ea typeface="微软雅黑" panose="020B0503020204020204" pitchFamily="34" charset="-122"/>
              </a:rPr>
              <a:t>低密度的中间芯层</a:t>
            </a:r>
            <a:endParaRPr lang="en-US" altLang="zh-CN" sz="1700" dirty="0" smtClean="0">
              <a:latin typeface="微软雅黑" panose="020B0503020204020204" pitchFamily="34" charset="-122"/>
              <a:ea typeface="微软雅黑" panose="020B0503020204020204" pitchFamily="34" charset="-122"/>
            </a:endParaRPr>
          </a:p>
          <a:p>
            <a:endParaRPr lang="zh-CN" altLang="en-US" sz="1700"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2188527" y="2027890"/>
            <a:ext cx="4399695" cy="353943"/>
          </a:xfrm>
          <a:prstGeom prst="rect">
            <a:avLst/>
          </a:prstGeom>
          <a:noFill/>
        </p:spPr>
        <p:txBody>
          <a:bodyPr wrap="square" rtlCol="0">
            <a:spAutoFit/>
          </a:bodyPr>
          <a:lstStyle/>
          <a:p>
            <a:r>
              <a:rPr lang="en-US" altLang="zh-CN" sz="1700" dirty="0" smtClean="0">
                <a:latin typeface="微软雅黑" panose="020B0503020204020204" pitchFamily="34" charset="-122"/>
                <a:ea typeface="微软雅黑" panose="020B0503020204020204" pitchFamily="34" charset="-122"/>
              </a:rPr>
              <a:t>A</a:t>
            </a:r>
            <a:r>
              <a:rPr lang="zh-CN" altLang="en-US" sz="1700" dirty="0" smtClean="0">
                <a:latin typeface="微软雅黑" panose="020B0503020204020204" pitchFamily="34" charset="-122"/>
                <a:ea typeface="微软雅黑" panose="020B0503020204020204" pitchFamily="34" charset="-122"/>
              </a:rPr>
              <a:t>夹层：两层高密度蒙皮</a:t>
            </a:r>
            <a:r>
              <a:rPr lang="en-US" altLang="zh-CN" sz="1700" dirty="0" smtClean="0">
                <a:latin typeface="微软雅黑" panose="020B0503020204020204" pitchFamily="34" charset="-122"/>
                <a:ea typeface="微软雅黑" panose="020B0503020204020204" pitchFamily="34" charset="-122"/>
              </a:rPr>
              <a:t>+</a:t>
            </a:r>
            <a:r>
              <a:rPr lang="zh-CN" altLang="en-US" sz="1700" dirty="0" smtClean="0">
                <a:latin typeface="微软雅黑" panose="020B0503020204020204" pitchFamily="34" charset="-122"/>
                <a:ea typeface="微软雅黑" panose="020B0503020204020204" pitchFamily="34" charset="-122"/>
              </a:rPr>
              <a:t>低密度的中间芯层</a:t>
            </a:r>
            <a:endParaRPr lang="zh-CN" altLang="en-US" sz="1700" dirty="0">
              <a:latin typeface="微软雅黑" panose="020B0503020204020204" pitchFamily="34" charset="-122"/>
              <a:ea typeface="微软雅黑" panose="020B0503020204020204" pitchFamily="34" charset="-122"/>
            </a:endParaRPr>
          </a:p>
        </p:txBody>
      </p:sp>
      <p:sp>
        <p:nvSpPr>
          <p:cNvPr id="24" name="文本框 23"/>
          <p:cNvSpPr txBox="1"/>
          <p:nvPr/>
        </p:nvSpPr>
        <p:spPr>
          <a:xfrm>
            <a:off x="2188527" y="4431233"/>
            <a:ext cx="4399695" cy="353943"/>
          </a:xfrm>
          <a:prstGeom prst="rect">
            <a:avLst/>
          </a:prstGeom>
          <a:noFill/>
        </p:spPr>
        <p:txBody>
          <a:bodyPr wrap="square" rtlCol="0">
            <a:spAutoFit/>
          </a:bodyPr>
          <a:lstStyle/>
          <a:p>
            <a:r>
              <a:rPr lang="en-US" altLang="zh-CN" sz="1700" dirty="0" smtClean="0">
                <a:latin typeface="微软雅黑" panose="020B0503020204020204" pitchFamily="34" charset="-122"/>
                <a:ea typeface="微软雅黑" panose="020B0503020204020204" pitchFamily="34" charset="-122"/>
              </a:rPr>
              <a:t>C</a:t>
            </a:r>
            <a:r>
              <a:rPr lang="zh-CN" altLang="en-US" sz="1700" dirty="0" smtClean="0">
                <a:latin typeface="微软雅黑" panose="020B0503020204020204" pitchFamily="34" charset="-122"/>
                <a:ea typeface="微软雅黑" panose="020B0503020204020204" pitchFamily="34" charset="-122"/>
              </a:rPr>
              <a:t>夹层：由两个</a:t>
            </a:r>
            <a:r>
              <a:rPr lang="en-US" altLang="zh-CN" sz="1700" dirty="0" smtClean="0">
                <a:latin typeface="微软雅黑" panose="020B0503020204020204" pitchFamily="34" charset="-122"/>
                <a:ea typeface="微软雅黑" panose="020B0503020204020204" pitchFamily="34" charset="-122"/>
              </a:rPr>
              <a:t>A</a:t>
            </a:r>
            <a:r>
              <a:rPr lang="zh-CN" altLang="en-US" sz="1700" dirty="0" smtClean="0">
                <a:latin typeface="微软雅黑" panose="020B0503020204020204" pitchFamily="34" charset="-122"/>
                <a:ea typeface="微软雅黑" panose="020B0503020204020204" pitchFamily="34" charset="-122"/>
              </a:rPr>
              <a:t>夹层组成</a:t>
            </a:r>
            <a:endParaRPr lang="zh-CN" altLang="en-US" sz="17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188528" y="3252028"/>
            <a:ext cx="4399695" cy="353943"/>
          </a:xfrm>
          <a:prstGeom prst="rect">
            <a:avLst/>
          </a:prstGeom>
          <a:noFill/>
        </p:spPr>
        <p:txBody>
          <a:bodyPr wrap="square" rtlCol="0">
            <a:spAutoFit/>
          </a:bodyPr>
          <a:lstStyle/>
          <a:p>
            <a:r>
              <a:rPr lang="en-US" altLang="zh-CN" sz="1700" dirty="0" smtClean="0">
                <a:latin typeface="微软雅黑" panose="020B0503020204020204" pitchFamily="34" charset="-122"/>
                <a:ea typeface="微软雅黑" panose="020B0503020204020204" pitchFamily="34" charset="-122"/>
              </a:rPr>
              <a:t>B</a:t>
            </a:r>
            <a:r>
              <a:rPr lang="zh-CN" altLang="en-US" sz="1700" dirty="0" smtClean="0">
                <a:latin typeface="微软雅黑" panose="020B0503020204020204" pitchFamily="34" charset="-122"/>
                <a:ea typeface="微软雅黑" panose="020B0503020204020204" pitchFamily="34" charset="-122"/>
              </a:rPr>
              <a:t>夹层：两层低密度蒙皮</a:t>
            </a:r>
            <a:r>
              <a:rPr lang="en-US" altLang="zh-CN" sz="1700" dirty="0" smtClean="0">
                <a:latin typeface="微软雅黑" panose="020B0503020204020204" pitchFamily="34" charset="-122"/>
                <a:ea typeface="微软雅黑" panose="020B0503020204020204" pitchFamily="34" charset="-122"/>
              </a:rPr>
              <a:t>+</a:t>
            </a:r>
            <a:r>
              <a:rPr lang="zh-CN" altLang="en-US" sz="1700" dirty="0" smtClean="0">
                <a:latin typeface="微软雅黑" panose="020B0503020204020204" pitchFamily="34" charset="-122"/>
                <a:ea typeface="微软雅黑" panose="020B0503020204020204" pitchFamily="34" charset="-122"/>
              </a:rPr>
              <a:t>高密度的中间芯层</a:t>
            </a:r>
            <a:endParaRPr lang="zh-CN" altLang="en-US" sz="1700"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2188528" y="5610439"/>
            <a:ext cx="4399695" cy="353943"/>
          </a:xfrm>
          <a:prstGeom prst="rect">
            <a:avLst/>
          </a:prstGeom>
          <a:noFill/>
        </p:spPr>
        <p:txBody>
          <a:bodyPr wrap="square" rtlCol="0">
            <a:spAutoFit/>
          </a:bodyPr>
          <a:lstStyle/>
          <a:p>
            <a:r>
              <a:rPr lang="zh-CN" altLang="en-US" sz="1700" dirty="0" smtClean="0">
                <a:latin typeface="微软雅黑" panose="020B0503020204020204" pitchFamily="34" charset="-122"/>
                <a:ea typeface="微软雅黑" panose="020B0503020204020204" pitchFamily="34" charset="-122"/>
              </a:rPr>
              <a:t>含金属夹层：植入</a:t>
            </a:r>
            <a:r>
              <a:rPr lang="zh-CN" altLang="en-US" sz="1700" dirty="0">
                <a:latin typeface="微软雅黑" panose="020B0503020204020204" pitchFamily="34" charset="-122"/>
                <a:ea typeface="微软雅黑" panose="020B0503020204020204" pitchFamily="34" charset="-122"/>
              </a:rPr>
              <a:t>了周期排列的薄金属片</a:t>
            </a:r>
          </a:p>
        </p:txBody>
      </p:sp>
      <p:pic>
        <p:nvPicPr>
          <p:cNvPr id="27" name="图片 26"/>
          <p:cNvPicPr>
            <a:picLocks noChangeAspect="1"/>
          </p:cNvPicPr>
          <p:nvPr/>
        </p:nvPicPr>
        <p:blipFill rotWithShape="1">
          <a:blip r:embed="rId4">
            <a:extLst>
              <a:ext uri="{28A0092B-C50C-407E-A947-70E740481C1C}">
                <a14:useLocalDpi xmlns:a14="http://schemas.microsoft.com/office/drawing/2010/main" val="0"/>
              </a:ext>
            </a:extLst>
          </a:blip>
          <a:srcRect t="4753"/>
          <a:stretch/>
        </p:blipFill>
        <p:spPr>
          <a:xfrm rot="16200000">
            <a:off x="7405305" y="1065281"/>
            <a:ext cx="823031" cy="2279159"/>
          </a:xfrm>
          <a:prstGeom prst="rect">
            <a:avLst/>
          </a:prstGeom>
        </p:spPr>
      </p:pic>
      <p:pic>
        <p:nvPicPr>
          <p:cNvPr id="28" name="图片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7331236" y="2264142"/>
            <a:ext cx="906859" cy="2392886"/>
          </a:xfrm>
          <a:prstGeom prst="rect">
            <a:avLst/>
          </a:prstGeom>
        </p:spPr>
      </p:pic>
      <p:pic>
        <p:nvPicPr>
          <p:cNvPr id="29" name="图片 28"/>
          <p:cNvPicPr>
            <a:picLocks noChangeAspect="1"/>
          </p:cNvPicPr>
          <p:nvPr/>
        </p:nvPicPr>
        <p:blipFill rotWithShape="1">
          <a:blip r:embed="rId6">
            <a:extLst>
              <a:ext uri="{28A0092B-C50C-407E-A947-70E740481C1C}">
                <a14:useLocalDpi xmlns:a14="http://schemas.microsoft.com/office/drawing/2010/main" val="0"/>
              </a:ext>
            </a:extLst>
          </a:blip>
          <a:srcRect l="15866" t="6845" r="10314"/>
          <a:stretch/>
        </p:blipFill>
        <p:spPr>
          <a:xfrm rot="16200000">
            <a:off x="7466348" y="3474687"/>
            <a:ext cx="720079" cy="2356899"/>
          </a:xfrm>
          <a:prstGeom prst="rect">
            <a:avLst/>
          </a:prstGeom>
        </p:spPr>
      </p:pic>
      <p:pic>
        <p:nvPicPr>
          <p:cNvPr id="30" name="图片 29"/>
          <p:cNvPicPr>
            <a:picLocks noChangeAspect="1"/>
          </p:cNvPicPr>
          <p:nvPr/>
        </p:nvPicPr>
        <p:blipFill rotWithShape="1">
          <a:blip r:embed="rId7">
            <a:extLst>
              <a:ext uri="{28A0092B-C50C-407E-A947-70E740481C1C}">
                <a14:useLocalDpi xmlns:a14="http://schemas.microsoft.com/office/drawing/2010/main" val="0"/>
              </a:ext>
            </a:extLst>
          </a:blip>
          <a:srcRect l="21321" r="16376"/>
          <a:stretch/>
        </p:blipFill>
        <p:spPr>
          <a:xfrm rot="16200000">
            <a:off x="7565719" y="4613608"/>
            <a:ext cx="487055" cy="2294306"/>
          </a:xfrm>
          <a:prstGeom prst="rect">
            <a:avLst/>
          </a:prstGeom>
        </p:spPr>
      </p:pic>
    </p:spTree>
    <p:extLst>
      <p:ext uri="{BB962C8B-B14F-4D97-AF65-F5344CB8AC3E}">
        <p14:creationId xmlns:p14="http://schemas.microsoft.com/office/powerpoint/2010/main" val="30384258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16632"/>
            <a:ext cx="1980029" cy="400110"/>
          </a:xfrm>
          <a:prstGeom prst="rect">
            <a:avLst/>
          </a:prstGeom>
        </p:spPr>
        <p:txBody>
          <a:bodyPr wrap="none">
            <a:spAutoFit/>
          </a:bodyPr>
          <a:lstStyle/>
          <a:p>
            <a:r>
              <a:rPr lang="zh-CN" altLang="en-US" sz="2000" b="1" dirty="0" smtClean="0">
                <a:solidFill>
                  <a:srgbClr val="002060"/>
                </a:solidFill>
                <a:latin typeface="微软雅黑" panose="020B0503020204020204" pitchFamily="34" charset="-122"/>
                <a:ea typeface="微软雅黑" panose="020B0503020204020204" pitchFamily="34" charset="-122"/>
              </a:rPr>
              <a:t>二、天线罩介绍</a:t>
            </a:r>
            <a:endParaRPr lang="zh-CN" altLang="en-US" sz="2000" b="1" dirty="0">
              <a:solidFill>
                <a:srgbClr val="00206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67544" y="1051065"/>
            <a:ext cx="8136904" cy="510011"/>
          </a:xfrm>
          <a:prstGeom prst="rect">
            <a:avLst/>
          </a:prstGeom>
          <a:noFill/>
          <a:ln w="6350">
            <a:noFill/>
          </a:ln>
        </p:spPr>
        <p:txBody>
          <a:bodyPr wrap="square" rtlCol="0">
            <a:spAutoFit/>
          </a:bodyPr>
          <a:lstStyle/>
          <a:p>
            <a:pPr lvl="0" algn="just">
              <a:lnSpc>
                <a:spcPct val="150000"/>
              </a:lnSpc>
              <a:defRPr/>
            </a:pPr>
            <a:r>
              <a:rPr lang="zh-CN" altLang="en-US" sz="2000" dirty="0">
                <a:latin typeface="+mn-ea"/>
              </a:rPr>
              <a:t>在天线罩电性能设计领域中，一般注重以下性能指标要求的设计和</a:t>
            </a:r>
            <a:r>
              <a:rPr lang="zh-CN" altLang="en-US" sz="2000" dirty="0" smtClean="0">
                <a:latin typeface="+mn-ea"/>
              </a:rPr>
              <a:t>优化：</a:t>
            </a:r>
            <a:endParaRPr lang="en-US" altLang="zh-CN" sz="2000" dirty="0" smtClean="0">
              <a:latin typeface="+mn-ea"/>
            </a:endParaRPr>
          </a:p>
        </p:txBody>
      </p:sp>
      <p:sp>
        <p:nvSpPr>
          <p:cNvPr id="3" name="左大括号 2"/>
          <p:cNvSpPr/>
          <p:nvPr/>
        </p:nvSpPr>
        <p:spPr>
          <a:xfrm>
            <a:off x="1007603" y="2092698"/>
            <a:ext cx="323845" cy="2858616"/>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 name="文本框 3"/>
          <p:cNvSpPr txBox="1"/>
          <p:nvPr/>
        </p:nvSpPr>
        <p:spPr>
          <a:xfrm>
            <a:off x="1403648" y="1916832"/>
            <a:ext cx="6912768" cy="584775"/>
          </a:xfrm>
          <a:prstGeom prst="rect">
            <a:avLst/>
          </a:prstGeom>
          <a:noFill/>
        </p:spPr>
        <p:txBody>
          <a:bodyPr wrap="square" rtlCol="0">
            <a:spAutoFit/>
          </a:bodyPr>
          <a:lstStyle/>
          <a:p>
            <a:r>
              <a:rPr lang="zh-CN" altLang="en-US" sz="1600" b="1" dirty="0" smtClean="0">
                <a:latin typeface="微软雅黑" panose="020B0503020204020204" pitchFamily="34" charset="-122"/>
                <a:ea typeface="微软雅黑" panose="020B0503020204020204" pitchFamily="34" charset="-122"/>
              </a:rPr>
              <a:t>透波率（</a:t>
            </a:r>
            <a:r>
              <a:rPr lang="en-US" altLang="zh-CN" sz="1600" b="1" dirty="0" smtClean="0">
                <a:latin typeface="微软雅黑" panose="020B0503020204020204" pitchFamily="34" charset="-122"/>
                <a:ea typeface="微软雅黑" panose="020B0503020204020204" pitchFamily="34" charset="-122"/>
              </a:rPr>
              <a:t>T</a:t>
            </a:r>
            <a:r>
              <a:rPr lang="zh-CN" altLang="en-US" sz="1600" b="1"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又</a:t>
            </a:r>
            <a:r>
              <a:rPr lang="zh-CN" altLang="en-US" sz="1600" dirty="0" smtClean="0">
                <a:latin typeface="微软雅黑" panose="020B0503020204020204" pitchFamily="34" charset="-122"/>
                <a:ea typeface="微软雅黑" panose="020B0503020204020204" pitchFamily="34" charset="-122"/>
              </a:rPr>
              <a:t>称天线罩</a:t>
            </a:r>
            <a:r>
              <a:rPr lang="zh-CN" altLang="en-US" sz="1600" dirty="0">
                <a:latin typeface="微软雅黑" panose="020B0503020204020204" pitchFamily="34" charset="-122"/>
                <a:ea typeface="微软雅黑" panose="020B0503020204020204" pitchFamily="34" charset="-122"/>
              </a:rPr>
              <a:t>传输系数</a:t>
            </a:r>
            <a:r>
              <a:rPr lang="zh-CN" altLang="en-US" sz="1600" dirty="0" smtClean="0">
                <a:latin typeface="微软雅黑" panose="020B0503020204020204" pitchFamily="34" charset="-122"/>
                <a:ea typeface="微软雅黑" panose="020B0503020204020204" pitchFamily="34" charset="-122"/>
              </a:rPr>
              <a:t>，天线</a:t>
            </a:r>
            <a:r>
              <a:rPr lang="zh-CN" altLang="en-US" sz="1600" dirty="0">
                <a:latin typeface="微软雅黑" panose="020B0503020204020204" pitchFamily="34" charset="-122"/>
                <a:ea typeface="微软雅黑" panose="020B0503020204020204" pitchFamily="34" charset="-122"/>
              </a:rPr>
              <a:t>在远区场辐射的</a:t>
            </a:r>
            <a:r>
              <a:rPr lang="zh-CN" altLang="en-US" sz="1600" dirty="0" smtClean="0">
                <a:latin typeface="微软雅黑" panose="020B0503020204020204" pitchFamily="34" charset="-122"/>
                <a:ea typeface="微软雅黑" panose="020B0503020204020204" pitchFamily="34" charset="-122"/>
              </a:rPr>
              <a:t>最大功率和</a:t>
            </a:r>
            <a:r>
              <a:rPr lang="zh-CN" altLang="en-US" sz="1600" dirty="0">
                <a:latin typeface="微软雅黑" panose="020B0503020204020204" pitchFamily="34" charset="-122"/>
                <a:ea typeface="微软雅黑" panose="020B0503020204020204" pitchFamily="34" charset="-122"/>
              </a:rPr>
              <a:t>没有天线罩时天线在远区场辐射的</a:t>
            </a:r>
            <a:r>
              <a:rPr lang="zh-CN" altLang="en-US" sz="1600" dirty="0" smtClean="0">
                <a:latin typeface="微软雅黑" panose="020B0503020204020204" pitchFamily="34" charset="-122"/>
                <a:ea typeface="微软雅黑" panose="020B0503020204020204" pitchFamily="34" charset="-122"/>
              </a:rPr>
              <a:t>最大功率之</a:t>
            </a:r>
            <a:r>
              <a:rPr lang="zh-CN" altLang="en-US" sz="1600" dirty="0">
                <a:latin typeface="微软雅黑" panose="020B0503020204020204" pitchFamily="34" charset="-122"/>
                <a:ea typeface="微软雅黑" panose="020B0503020204020204" pitchFamily="34" charset="-122"/>
              </a:rPr>
              <a:t>比</a:t>
            </a:r>
          </a:p>
        </p:txBody>
      </p:sp>
      <p:sp>
        <p:nvSpPr>
          <p:cNvPr id="9" name="文本框 8"/>
          <p:cNvSpPr txBox="1"/>
          <p:nvPr/>
        </p:nvSpPr>
        <p:spPr>
          <a:xfrm>
            <a:off x="1403648" y="3271846"/>
            <a:ext cx="6912768" cy="584775"/>
          </a:xfrm>
          <a:prstGeom prst="rect">
            <a:avLst/>
          </a:prstGeom>
          <a:noFill/>
        </p:spPr>
        <p:txBody>
          <a:bodyPr wrap="square" rtlCol="0">
            <a:spAutoFit/>
          </a:bodyPr>
          <a:lstStyle/>
          <a:p>
            <a:r>
              <a:rPr lang="zh-CN" altLang="en-US" sz="1600" b="1" dirty="0" smtClean="0">
                <a:latin typeface="微软雅黑" panose="020B0503020204020204" pitchFamily="34" charset="-122"/>
                <a:ea typeface="微软雅黑" panose="020B0503020204020204" pitchFamily="34" charset="-122"/>
              </a:rPr>
              <a:t>瞄准误差（</a:t>
            </a:r>
            <a:r>
              <a:rPr lang="en-US" altLang="zh-CN" sz="1600" b="1" dirty="0" smtClean="0">
                <a:latin typeface="微软雅黑" panose="020B0503020204020204" pitchFamily="34" charset="-122"/>
                <a:ea typeface="微软雅黑" panose="020B0503020204020204" pitchFamily="34" charset="-122"/>
              </a:rPr>
              <a:t>BSE</a:t>
            </a:r>
            <a:r>
              <a:rPr lang="zh-CN" altLang="en-US" sz="1600" b="1"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用来衡量天线罩对天线最大辐射方向改变程度的</a:t>
            </a:r>
            <a:r>
              <a:rPr lang="zh-CN" altLang="en-US" sz="1600" dirty="0" smtClean="0">
                <a:latin typeface="微软雅黑" panose="020B0503020204020204" pitchFamily="34" charset="-122"/>
                <a:ea typeface="微软雅黑" panose="020B0503020204020204" pitchFamily="34" charset="-122"/>
              </a:rPr>
              <a:t>量，即主瓣峰值指向角的变化</a:t>
            </a:r>
            <a:endParaRPr lang="zh-CN" altLang="en-US" sz="16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1403648" y="4797152"/>
            <a:ext cx="6696744" cy="338554"/>
          </a:xfrm>
          <a:prstGeom prst="rect">
            <a:avLst/>
          </a:prstGeom>
          <a:noFill/>
        </p:spPr>
        <p:txBody>
          <a:bodyPr wrap="square" rtlCol="0">
            <a:spAutoFit/>
          </a:bodyPr>
          <a:lstStyle/>
          <a:p>
            <a:r>
              <a:rPr lang="zh-CN" altLang="en-US" sz="1600" b="1" dirty="0" smtClean="0">
                <a:latin typeface="微软雅黑" panose="020B0503020204020204" pitchFamily="34" charset="-122"/>
                <a:ea typeface="微软雅黑" panose="020B0503020204020204" pitchFamily="34" charset="-122"/>
              </a:rPr>
              <a:t>插入相位移（</a:t>
            </a:r>
            <a:r>
              <a:rPr lang="en-US" altLang="zh-CN" sz="1600" b="1" dirty="0" smtClean="0">
                <a:latin typeface="微软雅黑" panose="020B0503020204020204" pitchFamily="34" charset="-122"/>
                <a:ea typeface="微软雅黑" panose="020B0503020204020204" pitchFamily="34" charset="-122"/>
              </a:rPr>
              <a:t>IPD</a:t>
            </a:r>
            <a:r>
              <a:rPr lang="zh-CN" altLang="en-US" sz="1600" b="1"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衡量天线罩的存在对电磁波相位滞后影响的参数</a:t>
            </a:r>
          </a:p>
        </p:txBody>
      </p:sp>
    </p:spTree>
    <p:extLst>
      <p:ext uri="{BB962C8B-B14F-4D97-AF65-F5344CB8AC3E}">
        <p14:creationId xmlns:p14="http://schemas.microsoft.com/office/powerpoint/2010/main" val="2398884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16632"/>
            <a:ext cx="1723549" cy="400110"/>
          </a:xfrm>
          <a:prstGeom prst="rect">
            <a:avLst/>
          </a:prstGeom>
        </p:spPr>
        <p:txBody>
          <a:bodyPr wrap="none">
            <a:spAutoFit/>
          </a:bodyPr>
          <a:lstStyle/>
          <a:p>
            <a:r>
              <a:rPr lang="zh-CN" altLang="en-US" sz="2000" b="1" dirty="0" smtClean="0">
                <a:solidFill>
                  <a:srgbClr val="002060"/>
                </a:solidFill>
                <a:latin typeface="微软雅黑" panose="020B0503020204020204" pitchFamily="34" charset="-122"/>
                <a:ea typeface="微软雅黑" panose="020B0503020204020204" pitchFamily="34" charset="-122"/>
              </a:rPr>
              <a:t>三、研究对象</a:t>
            </a:r>
            <a:endParaRPr lang="zh-CN" altLang="en-US" sz="2000" b="1" dirty="0">
              <a:solidFill>
                <a:srgbClr val="00206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23528" y="926149"/>
            <a:ext cx="5337112" cy="510011"/>
          </a:xfrm>
          <a:prstGeom prst="rect">
            <a:avLst/>
          </a:prstGeom>
          <a:noFill/>
          <a:ln w="6350">
            <a:noFill/>
          </a:ln>
        </p:spPr>
        <p:txBody>
          <a:bodyPr wrap="square" rtlCol="0">
            <a:spAutoFit/>
          </a:bodyPr>
          <a:lstStyle/>
          <a:p>
            <a:pPr lvl="0" algn="just">
              <a:lnSpc>
                <a:spcPct val="150000"/>
              </a:lnSpc>
              <a:defRPr/>
            </a:pPr>
            <a:r>
              <a:rPr lang="zh-CN" altLang="en-US" sz="2000" dirty="0" smtClean="0">
                <a:latin typeface="+mn-ea"/>
              </a:rPr>
              <a:t>本课题选取</a:t>
            </a:r>
            <a:r>
              <a:rPr lang="en-US" altLang="zh-CN" sz="2000" dirty="0">
                <a:latin typeface="+mn-ea"/>
              </a:rPr>
              <a:t>A</a:t>
            </a:r>
            <a:r>
              <a:rPr lang="zh-CN" altLang="en-US" sz="2000" dirty="0">
                <a:latin typeface="+mn-ea"/>
              </a:rPr>
              <a:t>夹层</a:t>
            </a:r>
            <a:r>
              <a:rPr lang="zh-CN" altLang="en-US" sz="2000" dirty="0" smtClean="0">
                <a:latin typeface="+mn-ea"/>
              </a:rPr>
              <a:t>机载天线罩为研究对象</a:t>
            </a:r>
            <a:r>
              <a:rPr lang="en-US" altLang="zh-CN" sz="2000" baseline="30000" dirty="0" smtClean="0">
                <a:latin typeface="+mn-ea"/>
              </a:rPr>
              <a:t>[1]</a:t>
            </a:r>
          </a:p>
        </p:txBody>
      </p:sp>
      <p:pic>
        <p:nvPicPr>
          <p:cNvPr id="9" name="图片 8"/>
          <p:cNvPicPr>
            <a:picLocks noChangeAspect="1"/>
          </p:cNvPicPr>
          <p:nvPr/>
        </p:nvPicPr>
        <p:blipFill>
          <a:blip r:embed="rId3"/>
          <a:stretch>
            <a:fillRect/>
          </a:stretch>
        </p:blipFill>
        <p:spPr>
          <a:xfrm>
            <a:off x="458619" y="1916832"/>
            <a:ext cx="5066930" cy="2655501"/>
          </a:xfrm>
          <a:prstGeom prst="rect">
            <a:avLst/>
          </a:prstGeom>
        </p:spPr>
      </p:pic>
      <p:sp>
        <p:nvSpPr>
          <p:cNvPr id="5" name="文本框 4"/>
          <p:cNvSpPr txBox="1"/>
          <p:nvPr/>
        </p:nvSpPr>
        <p:spPr>
          <a:xfrm>
            <a:off x="114575" y="5661248"/>
            <a:ext cx="9044408" cy="461665"/>
          </a:xfrm>
          <a:prstGeom prst="rect">
            <a:avLst/>
          </a:prstGeom>
          <a:noFill/>
        </p:spPr>
        <p:txBody>
          <a:bodyPr wrap="square" rtlCol="0">
            <a:spAutoFit/>
          </a:bodyPr>
          <a:lstStyle/>
          <a:p>
            <a:r>
              <a:rPr lang="en-US" altLang="zh-CN" sz="1200" dirty="0" smtClean="0">
                <a:latin typeface="微软雅黑" panose="020B0503020204020204" pitchFamily="34" charset="-122"/>
                <a:ea typeface="微软雅黑" panose="020B0503020204020204" pitchFamily="34" charset="-122"/>
              </a:rPr>
              <a:t>[1] Deng </a:t>
            </a:r>
            <a:r>
              <a:rPr lang="en-US" altLang="zh-CN" sz="1200" dirty="0">
                <a:latin typeface="微软雅黑" panose="020B0503020204020204" pitchFamily="34" charset="-122"/>
                <a:ea typeface="微软雅黑" panose="020B0503020204020204" pitchFamily="34" charset="-122"/>
              </a:rPr>
              <a:t>J , Zhou G , </a:t>
            </a:r>
            <a:r>
              <a:rPr lang="en-US" altLang="zh-CN" sz="1200" dirty="0" err="1">
                <a:latin typeface="微软雅黑" panose="020B0503020204020204" pitchFamily="34" charset="-122"/>
                <a:ea typeface="微软雅黑" panose="020B0503020204020204" pitchFamily="34" charset="-122"/>
              </a:rPr>
              <a:t>Qiao</a:t>
            </a:r>
            <a:r>
              <a:rPr lang="en-US" altLang="zh-CN" sz="1200" dirty="0">
                <a:latin typeface="微软雅黑" panose="020B0503020204020204" pitchFamily="34" charset="-122"/>
                <a:ea typeface="微软雅黑" panose="020B0503020204020204" pitchFamily="34" charset="-122"/>
              </a:rPr>
              <a:t> Y . Multidisciplinary design optimization of sandwich-structured radomes[J]. Proceedings of the Institution of Mechanical Engineers, Part C: Journal of Mechanical Engineering Science, 2018:095440621875726.</a:t>
            </a:r>
            <a:endParaRPr lang="zh-CN" altLang="en-US" sz="12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4"/>
          <a:stretch>
            <a:fillRect/>
          </a:stretch>
        </p:blipFill>
        <p:spPr>
          <a:xfrm>
            <a:off x="5796136" y="2096144"/>
            <a:ext cx="3084761" cy="2154348"/>
          </a:xfrm>
          <a:prstGeom prst="rect">
            <a:avLst/>
          </a:prstGeom>
        </p:spPr>
      </p:pic>
    </p:spTree>
    <p:extLst>
      <p:ext uri="{BB962C8B-B14F-4D97-AF65-F5344CB8AC3E}">
        <p14:creationId xmlns:p14="http://schemas.microsoft.com/office/powerpoint/2010/main" val="5784152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16632"/>
            <a:ext cx="1723549" cy="400110"/>
          </a:xfrm>
          <a:prstGeom prst="rect">
            <a:avLst/>
          </a:prstGeom>
        </p:spPr>
        <p:txBody>
          <a:bodyPr wrap="none">
            <a:spAutoFit/>
          </a:bodyPr>
          <a:lstStyle/>
          <a:p>
            <a:r>
              <a:rPr lang="zh-CN" altLang="en-US" sz="2000" b="1" dirty="0" smtClean="0">
                <a:solidFill>
                  <a:srgbClr val="002060"/>
                </a:solidFill>
                <a:latin typeface="微软雅黑" panose="020B0503020204020204" pitchFamily="34" charset="-122"/>
                <a:ea typeface="微软雅黑" panose="020B0503020204020204" pitchFamily="34" charset="-122"/>
              </a:rPr>
              <a:t>四、研究方向</a:t>
            </a:r>
            <a:endParaRPr lang="zh-CN" altLang="en-US" sz="2000" b="1" dirty="0">
              <a:solidFill>
                <a:srgbClr val="002060"/>
              </a:solidFill>
              <a:latin typeface="微软雅黑" panose="020B0503020204020204" pitchFamily="34" charset="-122"/>
              <a:ea typeface="微软雅黑" panose="020B0503020204020204" pitchFamily="34" charset="-122"/>
            </a:endParaRPr>
          </a:p>
        </p:txBody>
      </p:sp>
      <p:sp>
        <p:nvSpPr>
          <p:cNvPr id="3" name="圆角矩形 2"/>
          <p:cNvSpPr/>
          <p:nvPr/>
        </p:nvSpPr>
        <p:spPr>
          <a:xfrm>
            <a:off x="3635896" y="1628800"/>
            <a:ext cx="1728192" cy="64807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dirty="0" smtClean="0"/>
              <a:t>影响因素</a:t>
            </a:r>
            <a:endParaRPr lang="zh-CN" altLang="en-US" sz="2000" dirty="0"/>
          </a:p>
        </p:txBody>
      </p:sp>
      <p:sp>
        <p:nvSpPr>
          <p:cNvPr id="4" name="椭圆 3"/>
          <p:cNvSpPr/>
          <p:nvPr/>
        </p:nvSpPr>
        <p:spPr>
          <a:xfrm>
            <a:off x="467544" y="3573016"/>
            <a:ext cx="1440160" cy="7920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夹层材料属性</a:t>
            </a:r>
            <a:endParaRPr lang="zh-CN" altLang="en-US" dirty="0"/>
          </a:p>
        </p:txBody>
      </p:sp>
      <p:sp>
        <p:nvSpPr>
          <p:cNvPr id="11" name="椭圆 10"/>
          <p:cNvSpPr/>
          <p:nvPr/>
        </p:nvSpPr>
        <p:spPr>
          <a:xfrm>
            <a:off x="2627784" y="3573016"/>
            <a:ext cx="1440160" cy="7920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夹层材料厚度</a:t>
            </a:r>
            <a:endParaRPr lang="zh-CN" altLang="en-US" dirty="0"/>
          </a:p>
        </p:txBody>
      </p:sp>
      <p:sp>
        <p:nvSpPr>
          <p:cNvPr id="12" name="椭圆 11"/>
          <p:cNvSpPr/>
          <p:nvPr/>
        </p:nvSpPr>
        <p:spPr>
          <a:xfrm>
            <a:off x="4788024" y="3573016"/>
            <a:ext cx="1584176" cy="7920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夹层复合材料的铺层方式</a:t>
            </a:r>
            <a:endParaRPr lang="zh-CN" altLang="en-US" dirty="0"/>
          </a:p>
        </p:txBody>
      </p:sp>
      <p:sp>
        <p:nvSpPr>
          <p:cNvPr id="13" name="椭圆 12"/>
          <p:cNvSpPr/>
          <p:nvPr/>
        </p:nvSpPr>
        <p:spPr>
          <a:xfrm>
            <a:off x="6948264" y="3573016"/>
            <a:ext cx="1440160" cy="792088"/>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smtClean="0"/>
              <a:t>入射角</a:t>
            </a:r>
            <a:endParaRPr lang="zh-CN" altLang="en-US" dirty="0"/>
          </a:p>
        </p:txBody>
      </p:sp>
      <p:cxnSp>
        <p:nvCxnSpPr>
          <p:cNvPr id="14" name="直接箭头连接符 13"/>
          <p:cNvCxnSpPr>
            <a:stCxn id="3" idx="2"/>
            <a:endCxn id="4" idx="0"/>
          </p:cNvCxnSpPr>
          <p:nvPr/>
        </p:nvCxnSpPr>
        <p:spPr>
          <a:xfrm flipH="1">
            <a:off x="1187624" y="2276872"/>
            <a:ext cx="3312368" cy="129614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3" idx="2"/>
            <a:endCxn id="11" idx="0"/>
          </p:cNvCxnSpPr>
          <p:nvPr/>
        </p:nvCxnSpPr>
        <p:spPr>
          <a:xfrm flipH="1">
            <a:off x="3347864" y="2276872"/>
            <a:ext cx="1152128" cy="129614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3" idx="2"/>
            <a:endCxn id="12" idx="0"/>
          </p:cNvCxnSpPr>
          <p:nvPr/>
        </p:nvCxnSpPr>
        <p:spPr>
          <a:xfrm>
            <a:off x="4499992" y="2276872"/>
            <a:ext cx="1080120" cy="129614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3" idx="2"/>
            <a:endCxn id="13" idx="0"/>
          </p:cNvCxnSpPr>
          <p:nvPr/>
        </p:nvCxnSpPr>
        <p:spPr>
          <a:xfrm>
            <a:off x="4499992" y="2276872"/>
            <a:ext cx="3168352" cy="129614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5989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692696"/>
            <a:ext cx="3789597" cy="3538316"/>
          </a:xfrm>
          <a:prstGeom prst="rect">
            <a:avLst/>
          </a:prstGeom>
        </p:spPr>
      </p:pic>
      <p:sp>
        <p:nvSpPr>
          <p:cNvPr id="2" name="矩形 1"/>
          <p:cNvSpPr/>
          <p:nvPr/>
        </p:nvSpPr>
        <p:spPr>
          <a:xfrm>
            <a:off x="179512" y="116632"/>
            <a:ext cx="1723549" cy="400110"/>
          </a:xfrm>
          <a:prstGeom prst="rect">
            <a:avLst/>
          </a:prstGeom>
        </p:spPr>
        <p:txBody>
          <a:bodyPr wrap="none">
            <a:spAutoFit/>
          </a:bodyPr>
          <a:lstStyle/>
          <a:p>
            <a:r>
              <a:rPr lang="zh-CN" altLang="en-US" sz="2000" b="1" dirty="0" smtClean="0">
                <a:solidFill>
                  <a:srgbClr val="002060"/>
                </a:solidFill>
                <a:latin typeface="微软雅黑" panose="020B0503020204020204" pitchFamily="34" charset="-122"/>
                <a:ea typeface="微软雅黑" panose="020B0503020204020204" pitchFamily="34" charset="-122"/>
              </a:rPr>
              <a:t>四、研究方向</a:t>
            </a:r>
            <a:endParaRPr lang="zh-CN" altLang="en-US" sz="2000" b="1" dirty="0">
              <a:solidFill>
                <a:srgbClr val="002060"/>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1475656" y="4581128"/>
            <a:ext cx="2592288" cy="923330"/>
          </a:xfrm>
          <a:prstGeom prst="rect">
            <a:avLst/>
          </a:prstGeom>
          <a:noFill/>
        </p:spPr>
        <p:txBody>
          <a:bodyPr wrap="square" rtlCol="0">
            <a:spAutoFit/>
          </a:bodyPr>
          <a:lstStyle/>
          <a:p>
            <a:r>
              <a:rPr lang="en-US" altLang="zh-CN" dirty="0" smtClean="0">
                <a:latin typeface="Times New Roman" panose="02020603050405020304" pitchFamily="18" charset="0"/>
                <a:ea typeface="微软雅黑" panose="020B0503020204020204" pitchFamily="34" charset="-122"/>
                <a:cs typeface="Times New Roman" panose="02020603050405020304" pitchFamily="18" charset="0"/>
              </a:rPr>
              <a:t>θ — </a:t>
            </a:r>
            <a:r>
              <a:rPr lang="zh-CN" altLang="en-US" sz="1600" dirty="0" smtClean="0">
                <a:latin typeface="楷体" panose="02010609060101010101" pitchFamily="49" charset="-122"/>
                <a:ea typeface="楷体" panose="02010609060101010101" pitchFamily="49" charset="-122"/>
                <a:cs typeface="Times New Roman" panose="02020603050405020304" pitchFamily="18" charset="0"/>
              </a:rPr>
              <a:t>电磁波入射角</a:t>
            </a:r>
            <a:endParaRPr lang="zh-CN" altLang="en-US" sz="1600" baseline="-12000" dirty="0">
              <a:latin typeface="楷体" panose="02010609060101010101" pitchFamily="49" charset="-122"/>
              <a:ea typeface="楷体" panose="02010609060101010101" pitchFamily="49" charset="-122"/>
              <a:cs typeface="Times New Roman" panose="02020603050405020304" pitchFamily="18" charset="0"/>
            </a:endParaRPr>
          </a:p>
          <a:p>
            <a:r>
              <a:rPr lang="en-US" altLang="zh-CN" dirty="0" smtClean="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baseline="-200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dirty="0">
                <a:latin typeface="楷体" panose="02010609060101010101" pitchFamily="49" charset="-122"/>
                <a:ea typeface="楷体" panose="02010609060101010101" pitchFamily="49" charset="-122"/>
                <a:cs typeface="Times New Roman" panose="02020603050405020304" pitchFamily="18" charset="0"/>
              </a:rPr>
              <a:t>天线仰角</a:t>
            </a:r>
            <a:r>
              <a:rPr lang="en-US" altLang="zh-CN" sz="1600" dirty="0">
                <a:latin typeface="楷体" panose="02010609060101010101" pitchFamily="49" charset="-122"/>
                <a:ea typeface="楷体" panose="02010609060101010101" pitchFamily="49" charset="-122"/>
                <a:cs typeface="Times New Roman" panose="02020603050405020304" pitchFamily="18" charset="0"/>
              </a:rPr>
              <a:t>   </a:t>
            </a:r>
            <a:endParaRPr lang="zh-CN" altLang="en-US" sz="1600" dirty="0">
              <a:latin typeface="楷体" panose="02010609060101010101" pitchFamily="49" charset="-122"/>
              <a:ea typeface="楷体" panose="02010609060101010101" pitchFamily="49" charset="-122"/>
              <a:cs typeface="Times New Roman" panose="02020603050405020304" pitchFamily="18" charset="0"/>
            </a:endParaRPr>
          </a:p>
          <a:p>
            <a:endParaRPr lang="zh-CN" altLang="en-US" dirty="0"/>
          </a:p>
        </p:txBody>
      </p:sp>
      <p:grpSp>
        <p:nvGrpSpPr>
          <p:cNvPr id="17" name="组合 16"/>
          <p:cNvGrpSpPr/>
          <p:nvPr/>
        </p:nvGrpSpPr>
        <p:grpSpPr>
          <a:xfrm>
            <a:off x="6588224" y="1010927"/>
            <a:ext cx="1548172" cy="1778714"/>
            <a:chOff x="7110282" y="2708920"/>
            <a:chExt cx="1548172" cy="1778714"/>
          </a:xfrm>
        </p:grpSpPr>
        <p:cxnSp>
          <p:nvCxnSpPr>
            <p:cNvPr id="9" name="直接连接符 8"/>
            <p:cNvCxnSpPr/>
            <p:nvPr/>
          </p:nvCxnSpPr>
          <p:spPr>
            <a:xfrm>
              <a:off x="7380312" y="3429000"/>
              <a:ext cx="100811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7884368" y="2708920"/>
              <a:ext cx="0" cy="115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7110282" y="4149080"/>
              <a:ext cx="1548172" cy="338554"/>
            </a:xfrm>
            <a:prstGeom prst="rect">
              <a:avLst/>
            </a:prstGeom>
            <a:noFill/>
          </p:spPr>
          <p:txBody>
            <a:bodyPr wrap="square" rtlCol="0">
              <a:spAutoFit/>
            </a:bodyPr>
            <a:lstStyle/>
            <a:p>
              <a:pPr algn="ctr"/>
              <a:r>
                <a:rPr lang="zh-CN" altLang="en-US" sz="1600" dirty="0" smtClean="0">
                  <a:latin typeface="楷体" panose="02010609060101010101" pitchFamily="49" charset="-122"/>
                  <a:ea typeface="楷体" panose="02010609060101010101" pitchFamily="49" charset="-122"/>
                  <a:cs typeface="Times New Roman" panose="02020603050405020304" pitchFamily="18" charset="0"/>
                </a:rPr>
                <a:t>理想入射状态</a:t>
              </a:r>
              <a:endParaRPr lang="zh-CN" altLang="en-US" sz="1600" baseline="-12000" dirty="0">
                <a:latin typeface="楷体" panose="02010609060101010101" pitchFamily="49" charset="-122"/>
                <a:ea typeface="楷体" panose="02010609060101010101" pitchFamily="49" charset="-122"/>
                <a:cs typeface="Times New Roman" panose="02020603050405020304" pitchFamily="18" charset="0"/>
              </a:endParaRPr>
            </a:p>
          </p:txBody>
        </p:sp>
      </p:grpSp>
      <p:grpSp>
        <p:nvGrpSpPr>
          <p:cNvPr id="20" name="组合 19"/>
          <p:cNvGrpSpPr/>
          <p:nvPr/>
        </p:nvGrpSpPr>
        <p:grpSpPr>
          <a:xfrm>
            <a:off x="4161435" y="2934868"/>
            <a:ext cx="3816424" cy="2592288"/>
            <a:chOff x="4644008" y="1196752"/>
            <a:chExt cx="3816424" cy="2592288"/>
          </a:xfrm>
        </p:grpSpPr>
        <p:sp>
          <p:nvSpPr>
            <p:cNvPr id="3" name="圆角矩形 2"/>
            <p:cNvSpPr/>
            <p:nvPr/>
          </p:nvSpPr>
          <p:spPr>
            <a:xfrm>
              <a:off x="4644008" y="1196752"/>
              <a:ext cx="151216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t>气动性能</a:t>
              </a:r>
              <a:endParaRPr lang="zh-CN" altLang="en-US" sz="2000" dirty="0"/>
            </a:p>
          </p:txBody>
        </p:sp>
        <p:sp>
          <p:nvSpPr>
            <p:cNvPr id="6" name="圆角矩形 5"/>
            <p:cNvSpPr/>
            <p:nvPr/>
          </p:nvSpPr>
          <p:spPr>
            <a:xfrm>
              <a:off x="4644008" y="3212976"/>
              <a:ext cx="151216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t>电气性能</a:t>
              </a:r>
              <a:endParaRPr lang="zh-CN" altLang="en-US" sz="2000" dirty="0"/>
            </a:p>
          </p:txBody>
        </p:sp>
        <p:cxnSp>
          <p:nvCxnSpPr>
            <p:cNvPr id="5" name="直接箭头连接符 4"/>
            <p:cNvCxnSpPr>
              <a:stCxn id="3" idx="2"/>
              <a:endCxn id="6" idx="0"/>
            </p:cNvCxnSpPr>
            <p:nvPr/>
          </p:nvCxnSpPr>
          <p:spPr>
            <a:xfrm>
              <a:off x="5400092" y="1772816"/>
              <a:ext cx="0" cy="144016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932040" y="2339588"/>
              <a:ext cx="972108"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矛    盾</a:t>
              </a:r>
              <a:endParaRPr lang="zh-CN" altLang="en-US" b="1" dirty="0">
                <a:latin typeface="微软雅黑" panose="020B0503020204020204" pitchFamily="34" charset="-122"/>
                <a:ea typeface="微软雅黑" panose="020B0503020204020204" pitchFamily="34" charset="-122"/>
              </a:endParaRPr>
            </a:p>
          </p:txBody>
        </p:sp>
        <p:sp>
          <p:nvSpPr>
            <p:cNvPr id="21" name="圆角矩形 20"/>
            <p:cNvSpPr/>
            <p:nvPr/>
          </p:nvSpPr>
          <p:spPr>
            <a:xfrm>
              <a:off x="6948264" y="2204864"/>
              <a:ext cx="151216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t>变厚度设计</a:t>
              </a:r>
              <a:endParaRPr lang="zh-CN" altLang="en-US" sz="2000" dirty="0"/>
            </a:p>
          </p:txBody>
        </p:sp>
        <p:sp>
          <p:nvSpPr>
            <p:cNvPr id="19" name="右箭头 18"/>
            <p:cNvSpPr/>
            <p:nvPr/>
          </p:nvSpPr>
          <p:spPr>
            <a:xfrm>
              <a:off x="6030131" y="2332300"/>
              <a:ext cx="762384" cy="37662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3906634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16632"/>
            <a:ext cx="1723549" cy="400110"/>
          </a:xfrm>
          <a:prstGeom prst="rect">
            <a:avLst/>
          </a:prstGeom>
        </p:spPr>
        <p:txBody>
          <a:bodyPr wrap="none">
            <a:spAutoFit/>
          </a:bodyPr>
          <a:lstStyle/>
          <a:p>
            <a:r>
              <a:rPr lang="zh-CN" altLang="en-US" sz="2000" b="1" dirty="0" smtClean="0">
                <a:solidFill>
                  <a:srgbClr val="002060"/>
                </a:solidFill>
                <a:latin typeface="微软雅黑" panose="020B0503020204020204" pitchFamily="34" charset="-122"/>
                <a:ea typeface="微软雅黑" panose="020B0503020204020204" pitchFamily="34" charset="-122"/>
              </a:rPr>
              <a:t>四、研究方向</a:t>
            </a:r>
            <a:endParaRPr lang="zh-CN" altLang="en-US" sz="2000" b="1" dirty="0">
              <a:solidFill>
                <a:srgbClr val="002060"/>
              </a:solidFill>
              <a:latin typeface="微软雅黑" panose="020B0503020204020204" pitchFamily="34" charset="-122"/>
              <a:ea typeface="微软雅黑" panose="020B0503020204020204" pitchFamily="34" charset="-122"/>
            </a:endParaRPr>
          </a:p>
        </p:txBody>
      </p:sp>
      <p:pic>
        <p:nvPicPr>
          <p:cNvPr id="37" name="图片 36"/>
          <p:cNvPicPr>
            <a:picLocks noChangeAspect="1"/>
          </p:cNvPicPr>
          <p:nvPr/>
        </p:nvPicPr>
        <p:blipFill>
          <a:blip r:embed="rId3"/>
          <a:stretch>
            <a:fillRect/>
          </a:stretch>
        </p:blipFill>
        <p:spPr>
          <a:xfrm>
            <a:off x="755576" y="1660738"/>
            <a:ext cx="3610687" cy="2952328"/>
          </a:xfrm>
          <a:prstGeom prst="rect">
            <a:avLst/>
          </a:prstGeom>
        </p:spPr>
      </p:pic>
      <p:sp>
        <p:nvSpPr>
          <p:cNvPr id="38" name="文本框 37"/>
          <p:cNvSpPr txBox="1"/>
          <p:nvPr/>
        </p:nvSpPr>
        <p:spPr>
          <a:xfrm>
            <a:off x="99592" y="5733256"/>
            <a:ext cx="9044408" cy="461665"/>
          </a:xfrm>
          <a:prstGeom prst="rect">
            <a:avLst/>
          </a:prstGeom>
          <a:noFill/>
        </p:spPr>
        <p:txBody>
          <a:bodyPr wrap="square" rtlCol="0">
            <a:spAutoFit/>
          </a:bodyPr>
          <a:lstStyle/>
          <a:p>
            <a:r>
              <a:rPr lang="en-US" altLang="zh-CN" sz="1200" dirty="0" smtClean="0">
                <a:latin typeface="微软雅黑" panose="020B0503020204020204" pitchFamily="34" charset="-122"/>
                <a:ea typeface="微软雅黑" panose="020B0503020204020204" pitchFamily="34" charset="-122"/>
              </a:rPr>
              <a:t>[2] </a:t>
            </a:r>
            <a:r>
              <a:rPr lang="en-US" altLang="zh-CN" sz="1200" dirty="0">
                <a:latin typeface="微软雅黑" panose="020B0503020204020204" pitchFamily="34" charset="-122"/>
                <a:ea typeface="微软雅黑" panose="020B0503020204020204" pitchFamily="34" charset="-122"/>
              </a:rPr>
              <a:t>Xu W , </a:t>
            </a:r>
            <a:r>
              <a:rPr lang="en-US" altLang="zh-CN" sz="1200" dirty="0" err="1">
                <a:latin typeface="微软雅黑" panose="020B0503020204020204" pitchFamily="34" charset="-122"/>
                <a:ea typeface="微软雅黑" panose="020B0503020204020204" pitchFamily="34" charset="-122"/>
              </a:rPr>
              <a:t>Duan</a:t>
            </a:r>
            <a:r>
              <a:rPr lang="en-US" altLang="zh-CN" sz="1200" dirty="0">
                <a:latin typeface="微软雅黑" panose="020B0503020204020204" pitchFamily="34" charset="-122"/>
                <a:ea typeface="微软雅黑" panose="020B0503020204020204" pitchFamily="34" charset="-122"/>
              </a:rPr>
              <a:t> B Y , Li P , et al. A new efficient thickness profile design method for streamlined airborne radomes[J]. IEEE Transactions on Antennas and Propagation, 2017:1-1.</a:t>
            </a:r>
            <a:endParaRPr lang="zh-CN" altLang="en-US" sz="1200" dirty="0">
              <a:latin typeface="微软雅黑" panose="020B0503020204020204" pitchFamily="34" charset="-122"/>
              <a:ea typeface="微软雅黑" panose="020B0503020204020204" pitchFamily="34" charset="-122"/>
            </a:endParaRPr>
          </a:p>
        </p:txBody>
      </p:sp>
      <p:sp>
        <p:nvSpPr>
          <p:cNvPr id="39" name="文本框 38"/>
          <p:cNvSpPr txBox="1"/>
          <p:nvPr/>
        </p:nvSpPr>
        <p:spPr>
          <a:xfrm>
            <a:off x="323528" y="811741"/>
            <a:ext cx="5337112" cy="553998"/>
          </a:xfrm>
          <a:prstGeom prst="rect">
            <a:avLst/>
          </a:prstGeom>
          <a:noFill/>
          <a:ln w="6350">
            <a:noFill/>
          </a:ln>
        </p:spPr>
        <p:txBody>
          <a:bodyPr wrap="square" rtlCol="0">
            <a:spAutoFit/>
          </a:bodyPr>
          <a:lstStyle/>
          <a:p>
            <a:pPr lvl="0" algn="just">
              <a:lnSpc>
                <a:spcPct val="150000"/>
              </a:lnSpc>
              <a:defRPr/>
            </a:pPr>
            <a:r>
              <a:rPr lang="zh-CN" altLang="en-US" sz="2000" dirty="0" smtClean="0">
                <a:latin typeface="+mn-ea"/>
              </a:rPr>
              <a:t>单层结构天线罩的变厚度壁厚设计</a:t>
            </a:r>
            <a:r>
              <a:rPr lang="en-US" altLang="zh-CN" sz="2000" baseline="30000" dirty="0" smtClean="0">
                <a:latin typeface="+mn-ea"/>
              </a:rPr>
              <a:t>[2]</a:t>
            </a:r>
            <a:endParaRPr lang="en-US" altLang="zh-CN" sz="2000" baseline="30000" dirty="0" smtClean="0">
              <a:latin typeface="+mn-ea"/>
            </a:endParaRPr>
          </a:p>
        </p:txBody>
      </p:sp>
      <mc:AlternateContent xmlns:mc="http://schemas.openxmlformats.org/markup-compatibility/2006">
        <mc:Choice xmlns:a14="http://schemas.microsoft.com/office/drawing/2010/main" Requires="a14">
          <p:sp>
            <p:nvSpPr>
              <p:cNvPr id="42" name="文本框 41"/>
              <p:cNvSpPr txBox="1"/>
              <p:nvPr/>
            </p:nvSpPr>
            <p:spPr>
              <a:xfrm>
                <a:off x="5148064" y="2276872"/>
                <a:ext cx="3024336" cy="2119619"/>
              </a:xfrm>
              <a:prstGeom prst="rect">
                <a:avLst/>
              </a:prstGeom>
              <a:noFill/>
            </p:spPr>
            <p:txBody>
              <a:bodyPr wrap="square" rtlCol="0">
                <a:spAutoFit/>
              </a:bodyPr>
              <a:lstStyle/>
              <a:p>
                <a:r>
                  <a:rPr lang="zh-CN" altLang="en-US" dirty="0" smtClean="0"/>
                  <a:t>半波长实芯壁厚度公式：</a:t>
                </a:r>
                <a:endParaRPr lang="en-US" altLang="zh-CN" b="0" i="1" dirty="0" smtClean="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𝜆</m:t>
                          </m:r>
                        </m:num>
                        <m:den>
                          <m:r>
                            <a:rPr lang="en-US" altLang="zh-CN" b="0" i="1" smtClean="0">
                              <a:latin typeface="Cambria Math" panose="02040503050406030204" pitchFamily="18" charset="0"/>
                            </a:rPr>
                            <m:t>2</m:t>
                          </m:r>
                          <m:rad>
                            <m:radPr>
                              <m:degHide m:val="on"/>
                              <m:ctrlPr>
                                <a:rPr lang="en-US" altLang="zh-CN" b="0" i="1" smtClean="0">
                                  <a:latin typeface="Cambria Math" panose="02040503050406030204" pitchFamily="18" charset="0"/>
                                </a:rPr>
                              </m:ctrlPr>
                            </m:radPr>
                            <m:deg/>
                            <m:e>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𝜀</m:t>
                                  </m:r>
                                </m:e>
                                <m:sub>
                                  <m:r>
                                    <a:rPr lang="en-US" altLang="zh-CN" b="0" i="1" smtClean="0">
                                      <a:latin typeface="Cambria Math" panose="02040503050406030204" pitchFamily="18" charset="0"/>
                                    </a:rPr>
                                    <m:t>𝑟</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𝑠𝑖𝑛</m:t>
                                  </m:r>
                                </m:e>
                                <m:sup>
                                  <m:r>
                                    <a:rPr lang="en-US" altLang="zh-CN" b="0" i="1" smtClean="0">
                                      <a:latin typeface="Cambria Math" panose="02040503050406030204" pitchFamily="18" charset="0"/>
                                    </a:rPr>
                                    <m:t>2</m:t>
                                  </m:r>
                                </m:sup>
                              </m:sSup>
                              <m:r>
                                <a:rPr lang="zh-CN" altLang="en-US" b="0" i="1" smtClean="0">
                                  <a:latin typeface="Cambria Math" panose="02040503050406030204" pitchFamily="18" charset="0"/>
                                </a:rPr>
                                <m:t>𝜃</m:t>
                              </m:r>
                            </m:e>
                          </m:rad>
                        </m:den>
                      </m:f>
                    </m:oMath>
                  </m:oMathPara>
                </a14:m>
                <a:endParaRPr lang="en-US" altLang="zh-CN" b="0" dirty="0" smtClean="0"/>
              </a:p>
              <a:p>
                <a:endParaRPr lang="en-US" altLang="zh-CN" dirty="0" smtClean="0"/>
              </a:p>
              <a:p>
                <a:r>
                  <a:rPr lang="zh-CN" altLang="en-US" dirty="0" smtClean="0"/>
                  <a:t>其中</a:t>
                </a:r>
                <a14:m>
                  <m:oMath xmlns:m="http://schemas.openxmlformats.org/officeDocument/2006/math">
                    <m:r>
                      <a:rPr lang="zh-CN" altLang="en-US" i="1">
                        <a:latin typeface="Cambria Math" panose="02040503050406030204" pitchFamily="18" charset="0"/>
                      </a:rPr>
                      <m:t>𝜆</m:t>
                    </m:r>
                  </m:oMath>
                </a14:m>
                <a:r>
                  <a:rPr lang="en-US" altLang="zh-CN" dirty="0" smtClean="0"/>
                  <a:t> — </a:t>
                </a:r>
                <a:r>
                  <a:rPr lang="zh-CN" altLang="en-US" dirty="0" smtClean="0"/>
                  <a:t>自由空间的波长</a:t>
                </a:r>
                <a:endParaRPr lang="en-US" altLang="zh-CN" i="1" dirty="0" smtClean="0">
                  <a:latin typeface="Cambria Math" panose="02040503050406030204" pitchFamily="18" charset="0"/>
                </a:endParaRPr>
              </a:p>
              <a:p>
                <a:pPr/>
                <a14:m>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𝜀</m:t>
                        </m:r>
                      </m:e>
                      <m:sub>
                        <m:r>
                          <a:rPr lang="en-US" altLang="zh-CN" b="0" i="1" smtClean="0">
                            <a:latin typeface="Cambria Math" panose="02040503050406030204" pitchFamily="18" charset="0"/>
                          </a:rPr>
                          <m:t>𝑟</m:t>
                        </m:r>
                      </m:sub>
                    </m:sSub>
                  </m:oMath>
                </a14:m>
                <a:r>
                  <a:rPr lang="en-US" altLang="zh-CN" dirty="0" smtClean="0"/>
                  <a:t>— </a:t>
                </a:r>
                <a:r>
                  <a:rPr lang="zh-CN" altLang="en-US" dirty="0" smtClean="0"/>
                  <a:t>材料相对介电常数</a:t>
                </a:r>
                <a:endParaRPr lang="en-US" altLang="zh-CN" dirty="0" smtClean="0"/>
              </a:p>
              <a:p>
                <a:pPr/>
                <a14:m>
                  <m:oMath xmlns:m="http://schemas.openxmlformats.org/officeDocument/2006/math">
                    <m:r>
                      <a:rPr lang="en-US" altLang="zh-CN" b="0" i="1" smtClean="0">
                        <a:latin typeface="Cambria Math" panose="02040503050406030204" pitchFamily="18" charset="0"/>
                      </a:rPr>
                      <m:t>         </m:t>
                    </m:r>
                    <m:r>
                      <a:rPr lang="zh-CN" altLang="en-US" i="1">
                        <a:latin typeface="Cambria Math" panose="02040503050406030204" pitchFamily="18" charset="0"/>
                      </a:rPr>
                      <m:t>𝜃</m:t>
                    </m:r>
                    <m:r>
                      <a:rPr lang="en-US" altLang="zh-CN" b="0" i="1" smtClean="0">
                        <a:latin typeface="Cambria Math" panose="02040503050406030204" pitchFamily="18" charset="0"/>
                      </a:rPr>
                      <m:t>  </m:t>
                    </m:r>
                  </m:oMath>
                </a14:m>
                <a:r>
                  <a:rPr lang="en-US" altLang="zh-CN" dirty="0" smtClean="0"/>
                  <a:t>— </a:t>
                </a:r>
                <a:r>
                  <a:rPr lang="zh-CN" altLang="en-US" dirty="0" smtClean="0"/>
                  <a:t>入射角</a:t>
                </a:r>
                <a:endParaRPr lang="zh-CN" altLang="en-US" dirty="0"/>
              </a:p>
            </p:txBody>
          </p:sp>
        </mc:Choice>
        <mc:Fallback>
          <p:sp>
            <p:nvSpPr>
              <p:cNvPr id="42" name="文本框 41"/>
              <p:cNvSpPr txBox="1">
                <a:spLocks noRot="1" noChangeAspect="1" noMove="1" noResize="1" noEditPoints="1" noAdjustHandles="1" noChangeArrowheads="1" noChangeShapeType="1" noTextEdit="1"/>
              </p:cNvSpPr>
              <p:nvPr/>
            </p:nvSpPr>
            <p:spPr>
              <a:xfrm>
                <a:off x="5148064" y="2276872"/>
                <a:ext cx="3024336" cy="2119619"/>
              </a:xfrm>
              <a:prstGeom prst="rect">
                <a:avLst/>
              </a:prstGeom>
              <a:blipFill>
                <a:blip r:embed="rId4"/>
                <a:stretch>
                  <a:fillRect l="-1610" t="-1441" b="-40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829541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36249</TotalTime>
  <Words>929</Words>
  <Application>Microsoft Office PowerPoint</Application>
  <PresentationFormat>全屏显示(4:3)</PresentationFormat>
  <Paragraphs>89</Paragraphs>
  <Slides>12</Slides>
  <Notes>10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华文楷体</vt:lpstr>
      <vt:lpstr>楷体</vt:lpstr>
      <vt:lpstr>隶书</vt:lpstr>
      <vt:lpstr>宋体</vt:lpstr>
      <vt:lpstr>微软雅黑</vt:lpstr>
      <vt:lpstr>Arial</vt:lpstr>
      <vt:lpstr>Calibri</vt:lpstr>
      <vt:lpstr>Cambria Math</vt:lpstr>
      <vt:lpstr>Franklin Gothic Book</vt:lpstr>
      <vt:lpstr>Franklin Gothic Medium</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Prof-Ding1</dc:creator>
  <cp:lastModifiedBy>Cheng Yang</cp:lastModifiedBy>
  <cp:revision>1163</cp:revision>
  <dcterms:created xsi:type="dcterms:W3CDTF">2013-12-13T07:11:36Z</dcterms:created>
  <dcterms:modified xsi:type="dcterms:W3CDTF">2019-04-17T07:15:32Z</dcterms:modified>
</cp:coreProperties>
</file>