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Bruttó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1143556</c:v>
                </c:pt>
                <c:pt idx="1">
                  <c:v>1780889</c:v>
                </c:pt>
                <c:pt idx="2">
                  <c:v>2283809</c:v>
                </c:pt>
                <c:pt idx="3">
                  <c:v>2796946</c:v>
                </c:pt>
                <c:pt idx="4">
                  <c:v>5104929</c:v>
                </c:pt>
                <c:pt idx="5">
                  <c:v>2622150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B3-4C98-AF82-F39C9B078AB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1245951</c:v>
                </c:pt>
                <c:pt idx="1">
                  <c:v>2075456</c:v>
                </c:pt>
                <c:pt idx="2">
                  <c:v>2731287</c:v>
                </c:pt>
                <c:pt idx="3">
                  <c:v>3340107</c:v>
                </c:pt>
                <c:pt idx="4">
                  <c:v>6026815</c:v>
                </c:pt>
                <c:pt idx="5">
                  <c:v>3084472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B3-4C98-AF82-F39C9B078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13751504"/>
        <c:axId val="108227824"/>
      </c:barChart>
      <c:catAx>
        <c:axId val="1137515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8227824"/>
        <c:crosses val="autoZero"/>
        <c:auto val="1"/>
        <c:lblAlgn val="ctr"/>
        <c:lblOffset val="100"/>
        <c:noMultiLvlLbl val="0"/>
      </c:catAx>
      <c:valAx>
        <c:axId val="1082278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37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Nettó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2021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Munka1!$B$2:$B$7</c:f>
              <c:numCache>
                <c:formatCode>#,##0</c:formatCode>
                <c:ptCount val="6"/>
                <c:pt idx="0">
                  <c:v>852853</c:v>
                </c:pt>
                <c:pt idx="1">
                  <c:v>1271319</c:v>
                </c:pt>
                <c:pt idx="2">
                  <c:v>1697922</c:v>
                </c:pt>
                <c:pt idx="3">
                  <c:v>2117960</c:v>
                </c:pt>
                <c:pt idx="4">
                  <c:v>3665975</c:v>
                </c:pt>
                <c:pt idx="5">
                  <c:v>1921306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E-41F1-BC5F-51E1BB1736F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Munka1!$A$2:$A$7</c:f>
              <c:strCache>
                <c:ptCount val="6"/>
                <c:pt idx="0">
                  <c:v>1. jövedelmi ötöd</c:v>
                </c:pt>
                <c:pt idx="1">
                  <c:v>2. jövedelmi ötöd</c:v>
                </c:pt>
                <c:pt idx="2">
                  <c:v>3. jövedelmi ötöd</c:v>
                </c:pt>
                <c:pt idx="3">
                  <c:v>4. jövedelmi ötöd</c:v>
                </c:pt>
                <c:pt idx="4">
                  <c:v>5. jövedelmi ötöd</c:v>
                </c:pt>
                <c:pt idx="5">
                  <c:v>összesen</c:v>
                </c:pt>
              </c:strCache>
            </c:strRef>
          </c:cat>
          <c:val>
            <c:numRef>
              <c:f>Munka1!$C$2:$C$7</c:f>
              <c:numCache>
                <c:formatCode>#,##0</c:formatCode>
                <c:ptCount val="6"/>
                <c:pt idx="0">
                  <c:v>925667</c:v>
                </c:pt>
                <c:pt idx="1">
                  <c:v>1475880</c:v>
                </c:pt>
                <c:pt idx="2">
                  <c:v>2015348</c:v>
                </c:pt>
                <c:pt idx="3">
                  <c:v>2507107</c:v>
                </c:pt>
                <c:pt idx="4">
                  <c:v>4298100</c:v>
                </c:pt>
                <c:pt idx="5">
                  <c:v>2244806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AE-41F1-BC5F-51E1BB173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775504"/>
        <c:axId val="108244464"/>
        <c:axId val="0"/>
      </c:bar3DChart>
      <c:catAx>
        <c:axId val="113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08244464"/>
        <c:crosses val="autoZero"/>
        <c:auto val="1"/>
        <c:lblAlgn val="ctr"/>
        <c:lblOffset val="100"/>
        <c:noMultiLvlLbl val="0"/>
      </c:catAx>
      <c:valAx>
        <c:axId val="10824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3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3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94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44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70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03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55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416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89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36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04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0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2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6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6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99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3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80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5767-C425-42EA-A1FB-63CC382D357B}" type="datetimeFigureOut">
              <a:rPr lang="hu-HU" smtClean="0"/>
              <a:t>2024. 02. 19.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4EFC-65BA-48AA-A08D-AE6B069FDF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093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22EAC-9A9A-40C1-8240-CDD0EA3D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nettó és bruttó jövedelmek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83A447-D195-423C-B7EA-7CFE85DF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Készítette: Terhes Mihály Márk</a:t>
            </a:r>
          </a:p>
        </p:txBody>
      </p:sp>
    </p:spTree>
    <p:extLst>
      <p:ext uri="{BB962C8B-B14F-4D97-AF65-F5344CB8AC3E}">
        <p14:creationId xmlns:p14="http://schemas.microsoft.com/office/powerpoint/2010/main" val="11593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35A81-E9DE-439C-B9FD-BC8B39F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4" y="34911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Egy főre jutó bruttó és nettó jövedelem a referenciaszemély korcsoportja és iskolai végzettsége szerint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F197E308-DA31-4F79-A0EF-F688103B0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65110"/>
              </p:ext>
            </p:extLst>
          </p:nvPr>
        </p:nvGraphicFramePr>
        <p:xfrm>
          <a:off x="1141411" y="1528034"/>
          <a:ext cx="990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21698219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855042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629642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514386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616006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4333568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719994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4344629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4400334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1004262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Megnevezés</a:t>
                      </a:r>
                    </a:p>
                  </a:txBody>
                  <a:tcPr marL="86139" marR="86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</a:p>
                  </a:txBody>
                  <a:tcPr marL="86139" marR="86139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Referenciaszemély korcsoportja</a:t>
                      </a:r>
                      <a:endParaRPr lang="hu-HU" dirty="0"/>
                    </a:p>
                  </a:txBody>
                  <a:tcPr marL="86139" marR="86139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Referenciaszemély iskolai végzettsége</a:t>
                      </a:r>
                      <a:endParaRPr lang="hu-HU" dirty="0"/>
                    </a:p>
                  </a:txBody>
                  <a:tcPr marL="86139" marR="86139"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92049"/>
                  </a:ext>
                </a:extLst>
              </a:tr>
              <a:tr h="270510"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 évesnél fiatalabb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25–54</a:t>
                      </a:r>
                    </a:p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éves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55–64</a:t>
                      </a:r>
                    </a:p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éves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65 éves és idősebb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alapfokú vagy nincs iskolai végzettsége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 nélkül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középfokú érettségivel</a:t>
                      </a:r>
                    </a:p>
                  </a:txBody>
                  <a:tcPr marL="86139" marR="861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</a:rPr>
                        <a:t>felsőfokú</a:t>
                      </a:r>
                    </a:p>
                  </a:txBody>
                  <a:tcPr marL="86139" marR="86139" anchor="ctr"/>
                </a:tc>
                <a:extLst>
                  <a:ext uri="{0D108BD9-81ED-4DB2-BD59-A6C34878D82A}">
                    <a16:rowId xmlns:a16="http://schemas.microsoft.com/office/drawing/2014/main" val="2301694421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01FC3BB-ACA2-4B34-AABC-374D76B45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4957"/>
              </p:ext>
            </p:extLst>
          </p:nvPr>
        </p:nvGraphicFramePr>
        <p:xfrm>
          <a:off x="1141411" y="3570876"/>
          <a:ext cx="9905996" cy="3287124"/>
        </p:xfrm>
        <a:graphic>
          <a:graphicData uri="http://schemas.openxmlformats.org/drawingml/2006/table">
            <a:tbl>
              <a:tblPr/>
              <a:tblGrid>
                <a:gridCol w="932735">
                  <a:extLst>
                    <a:ext uri="{9D8B030D-6E8A-4147-A177-3AD203B41FA5}">
                      <a16:colId xmlns:a16="http://schemas.microsoft.com/office/drawing/2014/main" val="4252266323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2103573873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978781204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1252481912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1950058750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548800095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742755870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344652173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105798791"/>
                    </a:ext>
                  </a:extLst>
                </a:gridCol>
                <a:gridCol w="997029">
                  <a:extLst>
                    <a:ext uri="{9D8B030D-6E8A-4147-A177-3AD203B41FA5}">
                      <a16:colId xmlns:a16="http://schemas.microsoft.com/office/drawing/2014/main" val="2185058148"/>
                    </a:ext>
                  </a:extLst>
                </a:gridCol>
              </a:tblGrid>
              <a:tr h="177827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A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8200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832925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90426"/>
                  </a:ext>
                </a:extLst>
              </a:tr>
              <a:tr h="177827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A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06509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31198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9752"/>
                  </a:ext>
                </a:extLst>
              </a:tr>
              <a:tr h="177827">
                <a:tc gridSpan="10">
                  <a:txBody>
                    <a:bodyPr/>
                    <a:lstStyle/>
                    <a:p>
                      <a:pPr algn="ctr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A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18118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3 084 472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2 246 851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3 079 507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3 464 445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2 923 251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1 793 317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2 488 468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3 058 614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4 310 251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35889"/>
                  </a:ext>
                </a:extLst>
              </a:tr>
              <a:tr h="311485">
                <a:tc>
                  <a:txBody>
                    <a:bodyPr/>
                    <a:lstStyle/>
                    <a:p>
                      <a:pPr algn="ctr"/>
                      <a:r>
                        <a:rPr lang="hu-HU" sz="1200" b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2 244 806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1 641 548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>
                          <a:solidFill>
                            <a:srgbClr val="0000FF"/>
                          </a:solidFill>
                          <a:effectLst/>
                        </a:rPr>
                        <a:t>2 220 916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2 537 813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2 180 207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1 358 795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1 836 182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2 235 544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dirty="0">
                          <a:solidFill>
                            <a:srgbClr val="0000FF"/>
                          </a:solidFill>
                          <a:effectLst/>
                        </a:rPr>
                        <a:t>3 075 996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5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31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AAA266-8B81-4682-A0D1-F955DE13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>Egy főre jutó bruttó és nettó jövedelem jövedelmi </a:t>
            </a:r>
            <a:r>
              <a:rPr lang="hu-HU" dirty="0" err="1"/>
              <a:t>ötödök</a:t>
            </a:r>
            <a:r>
              <a:rPr lang="hu-HU" dirty="0"/>
              <a:t> (</a:t>
            </a:r>
            <a:r>
              <a:rPr lang="hu-HU" dirty="0" err="1"/>
              <a:t>kvintilisek</a:t>
            </a:r>
            <a:r>
              <a:rPr lang="hu-HU" dirty="0"/>
              <a:t>) szerint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13" name="Tartalom helye 12">
            <a:extLst>
              <a:ext uri="{FF2B5EF4-FFF2-40B4-BE49-F238E27FC236}">
                <a16:creationId xmlns:a16="http://schemas.microsoft.com/office/drawing/2014/main" id="{7D2C6295-AB64-4480-B1DB-78FEE2F10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39898"/>
              </p:ext>
            </p:extLst>
          </p:nvPr>
        </p:nvGraphicFramePr>
        <p:xfrm>
          <a:off x="102765" y="2021747"/>
          <a:ext cx="5993235" cy="241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2E500F4-0BDC-442C-A575-36445E565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197757"/>
              </p:ext>
            </p:extLst>
          </p:nvPr>
        </p:nvGraphicFramePr>
        <p:xfrm>
          <a:off x="6184551" y="2189527"/>
          <a:ext cx="6217174" cy="418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6648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  <p:bldGraphic spid="16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öszönöm a figyelmet! - MeMes Generator">
            <a:extLst>
              <a:ext uri="{FF2B5EF4-FFF2-40B4-BE49-F238E27FC236}">
                <a16:creationId xmlns:a16="http://schemas.microsoft.com/office/drawing/2014/main" id="{8BAC6111-C5B6-4B90-88A4-2817D219E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17" y="1354870"/>
            <a:ext cx="6913766" cy="41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04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32</TotalTime>
  <Words>247</Words>
  <Application>Microsoft Office PowerPoint</Application>
  <PresentationFormat>Szélesvásznú</PresentationFormat>
  <Paragraphs>89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Áramkör</vt:lpstr>
      <vt:lpstr>A nettó és bruttó jövedelmek</vt:lpstr>
      <vt:lpstr>Egy főre jutó bruttó és nettó jövedelem a referenciaszemély korcsoportja és iskolai végzettsége szerint </vt:lpstr>
      <vt:lpstr>Egy főre jutó bruttó és nettó jövedelem jövedelmi ötödök (kvintilisek) szerint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Terhes Mihály Márk</dc:creator>
  <cp:lastModifiedBy>Terhes Mihály Márk</cp:lastModifiedBy>
  <cp:revision>4</cp:revision>
  <dcterms:created xsi:type="dcterms:W3CDTF">2024-02-19T13:33:59Z</dcterms:created>
  <dcterms:modified xsi:type="dcterms:W3CDTF">2024-02-19T14:06:14Z</dcterms:modified>
</cp:coreProperties>
</file>