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60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zia Giulia Ribbeni" initials="GGR" lastIdx="2" clrIdx="0">
    <p:extLst>
      <p:ext uri="{19B8F6BF-5375-455C-9EA6-DF929625EA0E}">
        <p15:presenceInfo xmlns:p15="http://schemas.microsoft.com/office/powerpoint/2012/main" userId="302668d932fcf8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1B8"/>
    <a:srgbClr val="FD9D3D"/>
    <a:srgbClr val="F46D43"/>
    <a:srgbClr val="6CA644"/>
    <a:srgbClr val="A50026"/>
    <a:srgbClr val="FDAE61"/>
    <a:srgbClr val="F2F2F2"/>
    <a:srgbClr val="66BD63"/>
    <a:srgbClr val="A5D96A"/>
    <a:srgbClr val="609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76B5E-2755-48B0-B70F-FA09E6463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26198C-A5E9-4201-9D38-F9D373D1C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576717-6005-4F85-A093-07E22F85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D8D-D85C-42BD-BCCF-999092CBCF28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D5E18-1865-4B2C-BACB-BA66F720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A449F6-A29B-4A33-8E9D-B201FD36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A19-BE67-4B03-A779-29FFCD3A7D6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00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39752-B06E-42A0-950D-BF60720C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D3F6D5-1041-43FC-9B9B-6D6D4AE29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B67A13-C003-4130-A4C5-72177978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D8D-D85C-42BD-BCCF-999092CBCF28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B2C84-EE4F-4B11-BB24-4AA8A55B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1646D7-25AB-4272-BBBD-A561C7C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A19-BE67-4B03-A779-29FFCD3A7D6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097FAB1-9C27-4E61-850E-9D4C15E47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13C848-0FCB-4791-850B-14990AD7F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10D529-BFF3-4F88-9B17-A6CA7461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D8D-D85C-42BD-BCCF-999092CBCF28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B542C1-14F0-4D27-97BA-BB6BFCA4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2735FA-1BF4-45FB-B604-61B92E3E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A19-BE67-4B03-A779-29FFCD3A7D6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49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98D61E-3003-425F-A6D6-09D623FC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9290E-6F55-4B15-AD73-F92BF87D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AEB4C6-B1E5-41EA-A8EA-0AA5830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D8D-D85C-42BD-BCCF-999092CBCF28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B9B8F7-04A6-4F19-AE79-7848FDD0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8C6489-0DE0-4EDD-A98C-370AF0E3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A19-BE67-4B03-A779-29FFCD3A7D6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14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FBD28-7D62-4BBA-94F7-C05F8832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535D72-8E11-43DD-B314-475585840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4AA593-2F04-404A-A812-FD21C0E3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D8D-D85C-42BD-BCCF-999092CBCF28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1E607B-C7AB-4384-974E-4374CE89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7208E6-81FF-45B4-9008-6D3118F5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A19-BE67-4B03-A779-29FFCD3A7D6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7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36B3D5-56BC-4492-814D-54232FF1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92899F-0653-4AC5-9AE5-9CC49C4F2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29FAC3-AC1B-4E19-A256-0B7F2B12C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BFF3F8-6452-4366-9CD7-00AE5B86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D8D-D85C-42BD-BCCF-999092CBCF28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0FFB5A-DCD3-4B85-9E90-CEC250E8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B20B56-4255-4C7C-A3F3-3D2B5F30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A19-BE67-4B03-A779-29FFCD3A7D6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28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329CF-93DC-4A9B-9597-BBB9E1E8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D23799-0DA1-4FBE-AB6A-92791C874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BCFEA4-83C9-4D18-94B3-118720C0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C47D0C-B687-4AD8-99CC-802540650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45D0AB7-B9A8-496B-AB79-132523AA7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4C364B4-69F2-40B7-AB66-415C8EF7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D8D-D85C-42BD-BCCF-999092CBCF28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B7264E-C830-488C-BFDB-032B4687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1320475-65FF-4E13-887D-805E6E1A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A19-BE67-4B03-A779-29FFCD3A7D6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98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B7C6C-BBA1-4020-AABC-7E5B1DD8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6B6256-D859-44D8-938A-099E265E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D8D-D85C-42BD-BCCF-999092CBCF28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24EF67-F82F-43A7-9329-0AF9037C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4862D9-BC7C-4BE5-A848-809BAB08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A19-BE67-4B03-A779-29FFCD3A7D6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95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7A5381B-5B84-4942-AAA8-BFDBBE27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D8D-D85C-42BD-BCCF-999092CBCF28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6AC3AD-7EB4-48C7-9853-8C562DF3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594B81-33EC-40FB-9091-343B3880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A19-BE67-4B03-A779-29FFCD3A7D6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57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09A40-E5AE-4143-8C90-7A9755A8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443CCF-9346-4AF1-BC60-15893A9A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62313F-7535-4FB4-8C23-D5536C560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5AD933-94B3-40C6-A3D9-6EF96833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D8D-D85C-42BD-BCCF-999092CBCF28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331253-DE6D-49D4-9A62-50E2CB05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9868B9-BA40-414E-9BE7-928279D4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A19-BE67-4B03-A779-29FFCD3A7D6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88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E9582-87C3-4E5B-926F-0D324973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B54B0E8-75C5-4D98-AA7A-674418FA7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46EE7C-C17C-4E2E-A996-7D9C052E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8E4A68-57C5-4EA2-AD07-4DE956C7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5D8D-D85C-42BD-BCCF-999092CBCF28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0D6815-8A75-47A4-8540-B66ECD19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1802DD-6C80-4B5D-91A6-296B1F86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25A19-BE67-4B03-A779-29FFCD3A7D6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30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C0E32B-B780-4992-8C07-C7F5D421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fr-FR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DFE50F-7511-4D0D-BBA7-C7D21867F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FR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D1D902-91ED-431D-965E-01E0AD3FE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5D8D-D85C-42BD-BCCF-999092CBCF28}" type="datetimeFigureOut">
              <a:rPr lang="fr-FR" smtClean="0"/>
              <a:t>15/04/2020</a:t>
            </a:fld>
            <a:endParaRPr lang="fr-FR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4C7F5D-3EC7-4C8F-BFB2-69C1B6803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27C855-6F4B-4F56-9395-2DC9566B8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5A19-BE67-4B03-A779-29FFCD3A7D68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4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AFB44D-F577-4366-8184-8678C1F37642}"/>
              </a:ext>
            </a:extLst>
          </p:cNvPr>
          <p:cNvSpPr txBox="1"/>
          <p:nvPr/>
        </p:nvSpPr>
        <p:spPr>
          <a:xfrm>
            <a:off x="0" y="702000"/>
            <a:ext cx="2785403" cy="615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E616CC-2335-42A0-9A17-B7E7810A5855}"/>
              </a:ext>
            </a:extLst>
          </p:cNvPr>
          <p:cNvSpPr txBox="1"/>
          <p:nvPr/>
        </p:nvSpPr>
        <p:spPr>
          <a:xfrm rot="16200000">
            <a:off x="5742000" y="-5742000"/>
            <a:ext cx="720000" cy="12204000"/>
          </a:xfrm>
          <a:prstGeom prst="rect">
            <a:avLst/>
          </a:prstGeom>
          <a:solidFill>
            <a:srgbClr val="E5DFC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755F70-6EC0-4423-81D3-867487DF0FCD}"/>
              </a:ext>
            </a:extLst>
          </p:cNvPr>
          <p:cNvSpPr txBox="1"/>
          <p:nvPr/>
        </p:nvSpPr>
        <p:spPr>
          <a:xfrm>
            <a:off x="388410" y="1612008"/>
            <a:ext cx="2132005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Cas confirmés  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CB8568-3026-4421-9291-11B7DFA11B84}"/>
              </a:ext>
            </a:extLst>
          </p:cNvPr>
          <p:cNvSpPr txBox="1"/>
          <p:nvPr/>
        </p:nvSpPr>
        <p:spPr>
          <a:xfrm>
            <a:off x="407434" y="3421733"/>
            <a:ext cx="2132005" cy="830997"/>
          </a:xfrm>
          <a:prstGeom prst="rect">
            <a:avLst/>
          </a:prstGeom>
          <a:solidFill>
            <a:srgbClr val="FD9D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Hospitalisés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CE879B-D855-4BC2-A08B-52B01C73818F}"/>
              </a:ext>
            </a:extLst>
          </p:cNvPr>
          <p:cNvSpPr txBox="1"/>
          <p:nvPr/>
        </p:nvSpPr>
        <p:spPr>
          <a:xfrm>
            <a:off x="407434" y="4371464"/>
            <a:ext cx="2112981" cy="830997"/>
          </a:xfrm>
          <a:prstGeom prst="rect">
            <a:avLst/>
          </a:prstGeom>
          <a:solidFill>
            <a:srgbClr val="A500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Décès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5000</a:t>
            </a:r>
          </a:p>
        </p:txBody>
      </p:sp>
      <p:pic>
        <p:nvPicPr>
          <p:cNvPr id="1036" name="Picture 12" descr="dom tom france">
            <a:extLst>
              <a:ext uri="{FF2B5EF4-FFF2-40B4-BE49-F238E27FC236}">
                <a16:creationId xmlns:a16="http://schemas.microsoft.com/office/drawing/2014/main" id="{36B5F5BE-0505-4B0D-A37A-EF4311A89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30" y="1212285"/>
            <a:ext cx="6216950" cy="54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D11396-9EE9-44E6-BCC6-6DED0CC2408F}"/>
              </a:ext>
            </a:extLst>
          </p:cNvPr>
          <p:cNvSpPr txBox="1"/>
          <p:nvPr/>
        </p:nvSpPr>
        <p:spPr>
          <a:xfrm>
            <a:off x="8851271" y="700655"/>
            <a:ext cx="3314316" cy="615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CE06F3-DA1F-453E-9746-506E8341D263}"/>
              </a:ext>
            </a:extLst>
          </p:cNvPr>
          <p:cNvSpPr txBox="1"/>
          <p:nvPr/>
        </p:nvSpPr>
        <p:spPr>
          <a:xfrm>
            <a:off x="8969262" y="1016682"/>
            <a:ext cx="2772000" cy="21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Graphique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A3956FA-A817-4CB7-9EAD-8AEFA13197C1}"/>
              </a:ext>
            </a:extLst>
          </p:cNvPr>
          <p:cNvSpPr txBox="1"/>
          <p:nvPr/>
        </p:nvSpPr>
        <p:spPr>
          <a:xfrm>
            <a:off x="11298563" y="1067335"/>
            <a:ext cx="393894" cy="338554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&lt;&gt;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043AC3-2365-41B9-B176-704C8D410B78}"/>
              </a:ext>
            </a:extLst>
          </p:cNvPr>
          <p:cNvSpPr txBox="1"/>
          <p:nvPr/>
        </p:nvSpPr>
        <p:spPr>
          <a:xfrm>
            <a:off x="8969262" y="3330975"/>
            <a:ext cx="2772000" cy="21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Graphique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36841FB-53D0-450A-89DF-99ECC829E854}"/>
              </a:ext>
            </a:extLst>
          </p:cNvPr>
          <p:cNvSpPr txBox="1"/>
          <p:nvPr/>
        </p:nvSpPr>
        <p:spPr>
          <a:xfrm>
            <a:off x="8990364" y="5642578"/>
            <a:ext cx="2772000" cy="100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Graphique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25B7A77-C6D7-4228-9E8D-5289CED2F16D}"/>
              </a:ext>
            </a:extLst>
          </p:cNvPr>
          <p:cNvSpPr txBox="1"/>
          <p:nvPr/>
        </p:nvSpPr>
        <p:spPr>
          <a:xfrm>
            <a:off x="11298563" y="5693231"/>
            <a:ext cx="393894" cy="338554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&lt;&gt;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ACFEF22-2D79-4C5A-8D03-649515DA63F0}"/>
              </a:ext>
            </a:extLst>
          </p:cNvPr>
          <p:cNvSpPr txBox="1"/>
          <p:nvPr/>
        </p:nvSpPr>
        <p:spPr>
          <a:xfrm>
            <a:off x="11298563" y="3376983"/>
            <a:ext cx="393894" cy="338554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&lt;&gt;</a:t>
            </a:r>
          </a:p>
        </p:txBody>
      </p:sp>
      <p:pic>
        <p:nvPicPr>
          <p:cNvPr id="4098" name="Picture 2" descr="Barre De Défilement Bar Gauche - Images vectorielles gratuites sur ...">
            <a:extLst>
              <a:ext uri="{FF2B5EF4-FFF2-40B4-BE49-F238E27FC236}">
                <a16:creationId xmlns:a16="http://schemas.microsoft.com/office/drawing/2014/main" id="{78705181-9D8E-4D76-B951-E83A4AC21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86"/>
          <a:stretch/>
        </p:blipFill>
        <p:spPr bwMode="auto">
          <a:xfrm rot="5400000">
            <a:off x="9476248" y="3281695"/>
            <a:ext cx="5633897" cy="11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20F091-7151-444D-9DF6-6790E5747F1A}"/>
              </a:ext>
            </a:extLst>
          </p:cNvPr>
          <p:cNvSpPr txBox="1"/>
          <p:nvPr/>
        </p:nvSpPr>
        <p:spPr>
          <a:xfrm>
            <a:off x="61955" y="900355"/>
            <a:ext cx="257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France</a:t>
            </a:r>
          </a:p>
        </p:txBody>
      </p:sp>
      <p:pic>
        <p:nvPicPr>
          <p:cNvPr id="23" name="Picture 2" descr="Carte-France-Bleue – Unhj">
            <a:extLst>
              <a:ext uri="{FF2B5EF4-FFF2-40B4-BE49-F238E27FC236}">
                <a16:creationId xmlns:a16="http://schemas.microsoft.com/office/drawing/2014/main" id="{EBEDC992-F73D-4D6A-85FC-9291FE41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8866"/>
                    </a14:imgEffect>
                    <a14:imgEffect>
                      <a14:saturation sat="256000"/>
                    </a14:imgEffect>
                    <a14:imgEffect>
                      <a14:brightnessContrast bright="-34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4" y="1285129"/>
            <a:ext cx="4937665" cy="504607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B7CB6A-1AD6-41B2-9717-E04375C1F0C7}"/>
              </a:ext>
            </a:extLst>
          </p:cNvPr>
          <p:cNvSpPr txBox="1"/>
          <p:nvPr/>
        </p:nvSpPr>
        <p:spPr>
          <a:xfrm>
            <a:off x="384787" y="2500186"/>
            <a:ext cx="2132005" cy="830997"/>
          </a:xfrm>
          <a:prstGeom prst="rect">
            <a:avLst/>
          </a:prstGeom>
          <a:solidFill>
            <a:srgbClr val="6CA644"/>
          </a:solidFill>
          <a:ln w="3175"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Guéris  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D30B97-15B7-4656-BB1A-9A720CFB57F6}"/>
              </a:ext>
            </a:extLst>
          </p:cNvPr>
          <p:cNvSpPr txBox="1"/>
          <p:nvPr/>
        </p:nvSpPr>
        <p:spPr>
          <a:xfrm>
            <a:off x="514790" y="3473630"/>
            <a:ext cx="1872000" cy="72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400" b="1" dirty="0">
              <a:solidFill>
                <a:srgbClr val="66BD63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18296F-0F88-48EC-9C0C-DF2F414BBFA9}"/>
              </a:ext>
            </a:extLst>
          </p:cNvPr>
          <p:cNvSpPr txBox="1"/>
          <p:nvPr/>
        </p:nvSpPr>
        <p:spPr>
          <a:xfrm>
            <a:off x="2793876" y="792634"/>
            <a:ext cx="879798" cy="338554"/>
          </a:xfrm>
          <a:prstGeom prst="rect">
            <a:avLst/>
          </a:prstGeom>
          <a:solidFill>
            <a:srgbClr val="DAD1B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Régions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C7E7083-C83E-4564-A612-EB20579722B8}"/>
              </a:ext>
            </a:extLst>
          </p:cNvPr>
          <p:cNvSpPr txBox="1"/>
          <p:nvPr/>
        </p:nvSpPr>
        <p:spPr>
          <a:xfrm>
            <a:off x="3702836" y="792634"/>
            <a:ext cx="1432557" cy="338554"/>
          </a:xfrm>
          <a:prstGeom prst="rect">
            <a:avLst/>
          </a:prstGeom>
          <a:solidFill>
            <a:srgbClr val="DAD1B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Départements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1B70A81-3FA7-4095-B175-A23D4CE76F20}"/>
              </a:ext>
            </a:extLst>
          </p:cNvPr>
          <p:cNvSpPr txBox="1"/>
          <p:nvPr/>
        </p:nvSpPr>
        <p:spPr>
          <a:xfrm>
            <a:off x="7389552" y="758134"/>
            <a:ext cx="143255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Date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0AF819-CBD1-412F-B840-FBF423202108}"/>
              </a:ext>
            </a:extLst>
          </p:cNvPr>
          <p:cNvSpPr txBox="1"/>
          <p:nvPr/>
        </p:nvSpPr>
        <p:spPr>
          <a:xfrm>
            <a:off x="981124" y="17536"/>
            <a:ext cx="331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Corona-</a:t>
            </a:r>
            <a:r>
              <a:rPr lang="fr-FR" sz="3600" b="1" dirty="0" err="1"/>
              <a:t>map</a:t>
            </a:r>
            <a:endParaRPr lang="fr-FR" sz="3600" b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F79857B-8C46-42F4-A61B-CAB0700DEC10}"/>
              </a:ext>
            </a:extLst>
          </p:cNvPr>
          <p:cNvSpPr txBox="1"/>
          <p:nvPr/>
        </p:nvSpPr>
        <p:spPr>
          <a:xfrm>
            <a:off x="3579161" y="184039"/>
            <a:ext cx="14325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Data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0DFADE-5BF6-4D21-9B69-032C6E2EB3CE}"/>
              </a:ext>
            </a:extLst>
          </p:cNvPr>
          <p:cNvSpPr txBox="1"/>
          <p:nvPr/>
        </p:nvSpPr>
        <p:spPr>
          <a:xfrm>
            <a:off x="4706425" y="201183"/>
            <a:ext cx="14325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08163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AFB44D-F577-4366-8184-8678C1F37642}"/>
              </a:ext>
            </a:extLst>
          </p:cNvPr>
          <p:cNvSpPr txBox="1"/>
          <p:nvPr/>
        </p:nvSpPr>
        <p:spPr>
          <a:xfrm>
            <a:off x="0" y="702000"/>
            <a:ext cx="2785403" cy="615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E616CC-2335-42A0-9A17-B7E7810A5855}"/>
              </a:ext>
            </a:extLst>
          </p:cNvPr>
          <p:cNvSpPr txBox="1"/>
          <p:nvPr/>
        </p:nvSpPr>
        <p:spPr>
          <a:xfrm rot="16200000">
            <a:off x="5742000" y="-5742000"/>
            <a:ext cx="720000" cy="12204000"/>
          </a:xfrm>
          <a:prstGeom prst="rect">
            <a:avLst/>
          </a:prstGeom>
          <a:solidFill>
            <a:srgbClr val="E5DFC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755F70-6EC0-4423-81D3-867487DF0FCD}"/>
              </a:ext>
            </a:extLst>
          </p:cNvPr>
          <p:cNvSpPr txBox="1"/>
          <p:nvPr/>
        </p:nvSpPr>
        <p:spPr>
          <a:xfrm>
            <a:off x="388410" y="1612008"/>
            <a:ext cx="2132005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Cas confirmés  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CB8568-3026-4421-9291-11B7DFA11B84}"/>
              </a:ext>
            </a:extLst>
          </p:cNvPr>
          <p:cNvSpPr txBox="1"/>
          <p:nvPr/>
        </p:nvSpPr>
        <p:spPr>
          <a:xfrm>
            <a:off x="407434" y="3421733"/>
            <a:ext cx="2132005" cy="830997"/>
          </a:xfrm>
          <a:prstGeom prst="rect">
            <a:avLst/>
          </a:prstGeom>
          <a:solidFill>
            <a:srgbClr val="FD9D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Hospitalisés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CE879B-D855-4BC2-A08B-52B01C73818F}"/>
              </a:ext>
            </a:extLst>
          </p:cNvPr>
          <p:cNvSpPr txBox="1"/>
          <p:nvPr/>
        </p:nvSpPr>
        <p:spPr>
          <a:xfrm>
            <a:off x="407434" y="4371464"/>
            <a:ext cx="2112981" cy="830997"/>
          </a:xfrm>
          <a:prstGeom prst="rect">
            <a:avLst/>
          </a:prstGeom>
          <a:solidFill>
            <a:srgbClr val="A500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Décès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D11396-9EE9-44E6-BCC6-6DED0CC2408F}"/>
              </a:ext>
            </a:extLst>
          </p:cNvPr>
          <p:cNvSpPr txBox="1"/>
          <p:nvPr/>
        </p:nvSpPr>
        <p:spPr>
          <a:xfrm>
            <a:off x="8851271" y="700655"/>
            <a:ext cx="3314316" cy="615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4098" name="Picture 2" descr="Barre De Défilement Bar Gauche - Images vectorielles gratuites sur ...">
            <a:extLst>
              <a:ext uri="{FF2B5EF4-FFF2-40B4-BE49-F238E27FC236}">
                <a16:creationId xmlns:a16="http://schemas.microsoft.com/office/drawing/2014/main" id="{78705181-9D8E-4D76-B951-E83A4AC21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86"/>
          <a:stretch/>
        </p:blipFill>
        <p:spPr bwMode="auto">
          <a:xfrm rot="5400000">
            <a:off x="9476248" y="3281695"/>
            <a:ext cx="5633897" cy="11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20F091-7151-444D-9DF6-6790E5747F1A}"/>
              </a:ext>
            </a:extLst>
          </p:cNvPr>
          <p:cNvSpPr txBox="1"/>
          <p:nvPr/>
        </p:nvSpPr>
        <p:spPr>
          <a:xfrm>
            <a:off x="61955" y="900355"/>
            <a:ext cx="257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France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B7CB6A-1AD6-41B2-9717-E04375C1F0C7}"/>
              </a:ext>
            </a:extLst>
          </p:cNvPr>
          <p:cNvSpPr txBox="1"/>
          <p:nvPr/>
        </p:nvSpPr>
        <p:spPr>
          <a:xfrm>
            <a:off x="384787" y="2500186"/>
            <a:ext cx="2132005" cy="830997"/>
          </a:xfrm>
          <a:prstGeom prst="rect">
            <a:avLst/>
          </a:prstGeom>
          <a:solidFill>
            <a:srgbClr val="6CA644"/>
          </a:solidFill>
          <a:ln w="3175"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Guéris  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D30B97-15B7-4656-BB1A-9A720CFB57F6}"/>
              </a:ext>
            </a:extLst>
          </p:cNvPr>
          <p:cNvSpPr txBox="1"/>
          <p:nvPr/>
        </p:nvSpPr>
        <p:spPr>
          <a:xfrm>
            <a:off x="514790" y="3473630"/>
            <a:ext cx="1872000" cy="72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400" b="1" dirty="0">
              <a:solidFill>
                <a:srgbClr val="66BD63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18296F-0F88-48EC-9C0C-DF2F414BBFA9}"/>
              </a:ext>
            </a:extLst>
          </p:cNvPr>
          <p:cNvSpPr txBox="1"/>
          <p:nvPr/>
        </p:nvSpPr>
        <p:spPr>
          <a:xfrm>
            <a:off x="2793876" y="792634"/>
            <a:ext cx="879798" cy="338554"/>
          </a:xfrm>
          <a:prstGeom prst="rect">
            <a:avLst/>
          </a:prstGeom>
          <a:solidFill>
            <a:srgbClr val="DAD1B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Régions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C7E7083-C83E-4564-A612-EB20579722B8}"/>
              </a:ext>
            </a:extLst>
          </p:cNvPr>
          <p:cNvSpPr txBox="1"/>
          <p:nvPr/>
        </p:nvSpPr>
        <p:spPr>
          <a:xfrm>
            <a:off x="3702836" y="792634"/>
            <a:ext cx="1432557" cy="338554"/>
          </a:xfrm>
          <a:prstGeom prst="rect">
            <a:avLst/>
          </a:prstGeom>
          <a:solidFill>
            <a:srgbClr val="DAD1B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Départements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1B70A81-3FA7-4095-B175-A23D4CE76F20}"/>
              </a:ext>
            </a:extLst>
          </p:cNvPr>
          <p:cNvSpPr txBox="1"/>
          <p:nvPr/>
        </p:nvSpPr>
        <p:spPr>
          <a:xfrm>
            <a:off x="7389552" y="758134"/>
            <a:ext cx="143255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Date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0AF819-CBD1-412F-B840-FBF423202108}"/>
              </a:ext>
            </a:extLst>
          </p:cNvPr>
          <p:cNvSpPr txBox="1"/>
          <p:nvPr/>
        </p:nvSpPr>
        <p:spPr>
          <a:xfrm>
            <a:off x="981124" y="17536"/>
            <a:ext cx="331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Corona-</a:t>
            </a:r>
            <a:r>
              <a:rPr lang="fr-FR" sz="3600" b="1" dirty="0" err="1"/>
              <a:t>map</a:t>
            </a:r>
            <a:endParaRPr lang="fr-FR" sz="3600" b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F79857B-8C46-42F4-A61B-CAB0700DEC10}"/>
              </a:ext>
            </a:extLst>
          </p:cNvPr>
          <p:cNvSpPr txBox="1"/>
          <p:nvPr/>
        </p:nvSpPr>
        <p:spPr>
          <a:xfrm>
            <a:off x="3579161" y="184039"/>
            <a:ext cx="14325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Data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0DFADE-5BF6-4D21-9B69-032C6E2EB3CE}"/>
              </a:ext>
            </a:extLst>
          </p:cNvPr>
          <p:cNvSpPr txBox="1"/>
          <p:nvPr/>
        </p:nvSpPr>
        <p:spPr>
          <a:xfrm>
            <a:off x="4706425" y="201183"/>
            <a:ext cx="14325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Simulation</a:t>
            </a:r>
          </a:p>
        </p:txBody>
      </p:sp>
      <p:pic>
        <p:nvPicPr>
          <p:cNvPr id="27" name="Picture 12" descr="dom tom france">
            <a:extLst>
              <a:ext uri="{FF2B5EF4-FFF2-40B4-BE49-F238E27FC236}">
                <a16:creationId xmlns:a16="http://schemas.microsoft.com/office/drawing/2014/main" id="{B29CF879-736D-42B1-85BD-4F7B8ED3A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5" t="46628" r="21044" b="15812"/>
          <a:stretch/>
        </p:blipFill>
        <p:spPr bwMode="auto">
          <a:xfrm>
            <a:off x="2877477" y="1270060"/>
            <a:ext cx="5138893" cy="431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arte-France-Bleue – Unhj">
            <a:extLst>
              <a:ext uri="{FF2B5EF4-FFF2-40B4-BE49-F238E27FC236}">
                <a16:creationId xmlns:a16="http://schemas.microsoft.com/office/drawing/2014/main" id="{EBEDC992-F73D-4D6A-85FC-9291FE41D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8866"/>
                    </a14:imgEffect>
                    <a14:imgEffect>
                      <a14:saturation sat="256000"/>
                    </a14:imgEffect>
                    <a14:imgEffect>
                      <a14:brightnessContrast bright="-34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81" t="47672" r="-1"/>
          <a:stretch/>
        </p:blipFill>
        <p:spPr bwMode="auto">
          <a:xfrm>
            <a:off x="2847359" y="1270060"/>
            <a:ext cx="5435670" cy="558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039C7AE-AB75-46FF-8553-83D103AC4BEF}"/>
              </a:ext>
            </a:extLst>
          </p:cNvPr>
          <p:cNvSpPr txBox="1"/>
          <p:nvPr/>
        </p:nvSpPr>
        <p:spPr>
          <a:xfrm>
            <a:off x="9219467" y="731079"/>
            <a:ext cx="257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Région PACA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BB935D0D-BAC5-4CAD-8A41-C2D381E434A8}"/>
              </a:ext>
            </a:extLst>
          </p:cNvPr>
          <p:cNvSpPr txBox="1"/>
          <p:nvPr/>
        </p:nvSpPr>
        <p:spPr>
          <a:xfrm>
            <a:off x="8917429" y="1157213"/>
            <a:ext cx="2576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DAE61"/>
                </a:solidFill>
              </a:rPr>
              <a:t>Cas confirmés : 5000</a:t>
            </a:r>
          </a:p>
          <a:p>
            <a:r>
              <a:rPr lang="fr-FR" sz="2000" b="1" dirty="0">
                <a:solidFill>
                  <a:srgbClr val="FDAE61"/>
                </a:solidFill>
              </a:rPr>
              <a:t>Guéris : 5000</a:t>
            </a:r>
          </a:p>
          <a:p>
            <a:r>
              <a:rPr lang="fr-FR" sz="2000" b="1" dirty="0">
                <a:solidFill>
                  <a:srgbClr val="FDAE61"/>
                </a:solidFill>
              </a:rPr>
              <a:t>Hospitalisés : 5000</a:t>
            </a:r>
          </a:p>
          <a:p>
            <a:r>
              <a:rPr lang="fr-FR" sz="2000" b="1" dirty="0">
                <a:solidFill>
                  <a:srgbClr val="FDAE61"/>
                </a:solidFill>
              </a:rPr>
              <a:t>Décès : 5000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4D2493B-F0AE-4381-8F5D-FAC1ECBE2E1F}"/>
              </a:ext>
            </a:extLst>
          </p:cNvPr>
          <p:cNvSpPr txBox="1"/>
          <p:nvPr/>
        </p:nvSpPr>
        <p:spPr>
          <a:xfrm>
            <a:off x="8969261" y="2507759"/>
            <a:ext cx="2772000" cy="21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Graphique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B00793C-C65F-484F-AA34-0FEDE3E1745D}"/>
              </a:ext>
            </a:extLst>
          </p:cNvPr>
          <p:cNvSpPr txBox="1"/>
          <p:nvPr/>
        </p:nvSpPr>
        <p:spPr>
          <a:xfrm>
            <a:off x="11308832" y="2511419"/>
            <a:ext cx="393894" cy="338554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&lt;&gt;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F9A241E-4AE4-4C09-8201-D37599737704}"/>
              </a:ext>
            </a:extLst>
          </p:cNvPr>
          <p:cNvSpPr txBox="1"/>
          <p:nvPr/>
        </p:nvSpPr>
        <p:spPr>
          <a:xfrm>
            <a:off x="8977363" y="4751472"/>
            <a:ext cx="2772000" cy="187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Graphique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C734889-D668-4798-8D9E-85C5B500DBBA}"/>
              </a:ext>
            </a:extLst>
          </p:cNvPr>
          <p:cNvSpPr txBox="1"/>
          <p:nvPr/>
        </p:nvSpPr>
        <p:spPr>
          <a:xfrm>
            <a:off x="11278670" y="4796121"/>
            <a:ext cx="393894" cy="338554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&lt;&gt;</a:t>
            </a:r>
          </a:p>
        </p:txBody>
      </p:sp>
      <p:pic>
        <p:nvPicPr>
          <p:cNvPr id="37" name="Picture 2" descr="Barre De Défilement Bar Gauche - Images vectorielles gratuites sur ...">
            <a:extLst>
              <a:ext uri="{FF2B5EF4-FFF2-40B4-BE49-F238E27FC236}">
                <a16:creationId xmlns:a16="http://schemas.microsoft.com/office/drawing/2014/main" id="{A5FED984-608A-48F8-A3BA-5933ADC738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4" t="32544" r="714" b="39993"/>
          <a:stretch/>
        </p:blipFill>
        <p:spPr bwMode="auto">
          <a:xfrm rot="5400000">
            <a:off x="9918919" y="4357675"/>
            <a:ext cx="4147483" cy="36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8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AFB44D-F577-4366-8184-8678C1F37642}"/>
              </a:ext>
            </a:extLst>
          </p:cNvPr>
          <p:cNvSpPr txBox="1"/>
          <p:nvPr/>
        </p:nvSpPr>
        <p:spPr>
          <a:xfrm>
            <a:off x="0" y="702000"/>
            <a:ext cx="2785403" cy="615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E616CC-2335-42A0-9A17-B7E7810A5855}"/>
              </a:ext>
            </a:extLst>
          </p:cNvPr>
          <p:cNvSpPr txBox="1"/>
          <p:nvPr/>
        </p:nvSpPr>
        <p:spPr>
          <a:xfrm rot="16200000">
            <a:off x="5742000" y="-5742000"/>
            <a:ext cx="720000" cy="12204000"/>
          </a:xfrm>
          <a:prstGeom prst="rect">
            <a:avLst/>
          </a:prstGeom>
          <a:solidFill>
            <a:srgbClr val="E5DFC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755F70-6EC0-4423-81D3-867487DF0FCD}"/>
              </a:ext>
            </a:extLst>
          </p:cNvPr>
          <p:cNvSpPr txBox="1"/>
          <p:nvPr/>
        </p:nvSpPr>
        <p:spPr>
          <a:xfrm>
            <a:off x="388410" y="1612008"/>
            <a:ext cx="2132005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Cas confirmés  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CB8568-3026-4421-9291-11B7DFA11B84}"/>
              </a:ext>
            </a:extLst>
          </p:cNvPr>
          <p:cNvSpPr txBox="1"/>
          <p:nvPr/>
        </p:nvSpPr>
        <p:spPr>
          <a:xfrm>
            <a:off x="407434" y="3421733"/>
            <a:ext cx="2132005" cy="830997"/>
          </a:xfrm>
          <a:prstGeom prst="rect">
            <a:avLst/>
          </a:prstGeom>
          <a:solidFill>
            <a:srgbClr val="FD9D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Hospitalisés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CE879B-D855-4BC2-A08B-52B01C73818F}"/>
              </a:ext>
            </a:extLst>
          </p:cNvPr>
          <p:cNvSpPr txBox="1"/>
          <p:nvPr/>
        </p:nvSpPr>
        <p:spPr>
          <a:xfrm>
            <a:off x="407434" y="4371464"/>
            <a:ext cx="2112981" cy="830997"/>
          </a:xfrm>
          <a:prstGeom prst="rect">
            <a:avLst/>
          </a:prstGeom>
          <a:solidFill>
            <a:srgbClr val="A500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Décès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5000</a:t>
            </a:r>
          </a:p>
        </p:txBody>
      </p:sp>
      <p:pic>
        <p:nvPicPr>
          <p:cNvPr id="1036" name="Picture 12" descr="dom tom france">
            <a:extLst>
              <a:ext uri="{FF2B5EF4-FFF2-40B4-BE49-F238E27FC236}">
                <a16:creationId xmlns:a16="http://schemas.microsoft.com/office/drawing/2014/main" id="{36B5F5BE-0505-4B0D-A37A-EF4311A89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30" y="1212285"/>
            <a:ext cx="6216950" cy="54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D11396-9EE9-44E6-BCC6-6DED0CC2408F}"/>
              </a:ext>
            </a:extLst>
          </p:cNvPr>
          <p:cNvSpPr txBox="1"/>
          <p:nvPr/>
        </p:nvSpPr>
        <p:spPr>
          <a:xfrm>
            <a:off x="8851271" y="700655"/>
            <a:ext cx="3314316" cy="615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A3956FA-A817-4CB7-9EAD-8AEFA13197C1}"/>
              </a:ext>
            </a:extLst>
          </p:cNvPr>
          <p:cNvSpPr txBox="1"/>
          <p:nvPr/>
        </p:nvSpPr>
        <p:spPr>
          <a:xfrm>
            <a:off x="11298563" y="1067335"/>
            <a:ext cx="393894" cy="338554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&lt;&gt;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043AC3-2365-41B9-B176-704C8D410B78}"/>
              </a:ext>
            </a:extLst>
          </p:cNvPr>
          <p:cNvSpPr txBox="1"/>
          <p:nvPr/>
        </p:nvSpPr>
        <p:spPr>
          <a:xfrm>
            <a:off x="8969262" y="3330975"/>
            <a:ext cx="2772000" cy="21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Graphique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36841FB-53D0-450A-89DF-99ECC829E854}"/>
              </a:ext>
            </a:extLst>
          </p:cNvPr>
          <p:cNvSpPr txBox="1"/>
          <p:nvPr/>
        </p:nvSpPr>
        <p:spPr>
          <a:xfrm>
            <a:off x="8990364" y="5642578"/>
            <a:ext cx="2772000" cy="100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Graphique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25B7A77-C6D7-4228-9E8D-5289CED2F16D}"/>
              </a:ext>
            </a:extLst>
          </p:cNvPr>
          <p:cNvSpPr txBox="1"/>
          <p:nvPr/>
        </p:nvSpPr>
        <p:spPr>
          <a:xfrm>
            <a:off x="11298563" y="5693231"/>
            <a:ext cx="393894" cy="338554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&lt;&gt;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ACFEF22-2D79-4C5A-8D03-649515DA63F0}"/>
              </a:ext>
            </a:extLst>
          </p:cNvPr>
          <p:cNvSpPr txBox="1"/>
          <p:nvPr/>
        </p:nvSpPr>
        <p:spPr>
          <a:xfrm>
            <a:off x="11298563" y="3376983"/>
            <a:ext cx="393894" cy="338554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&lt;&gt;</a:t>
            </a:r>
          </a:p>
        </p:txBody>
      </p:sp>
      <p:pic>
        <p:nvPicPr>
          <p:cNvPr id="4098" name="Picture 2" descr="Barre De Défilement Bar Gauche - Images vectorielles gratuites sur ...">
            <a:extLst>
              <a:ext uri="{FF2B5EF4-FFF2-40B4-BE49-F238E27FC236}">
                <a16:creationId xmlns:a16="http://schemas.microsoft.com/office/drawing/2014/main" id="{78705181-9D8E-4D76-B951-E83A4AC21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86"/>
          <a:stretch/>
        </p:blipFill>
        <p:spPr bwMode="auto">
          <a:xfrm rot="5400000">
            <a:off x="9476248" y="3281695"/>
            <a:ext cx="5633897" cy="11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20F091-7151-444D-9DF6-6790E5747F1A}"/>
              </a:ext>
            </a:extLst>
          </p:cNvPr>
          <p:cNvSpPr txBox="1"/>
          <p:nvPr/>
        </p:nvSpPr>
        <p:spPr>
          <a:xfrm>
            <a:off x="61955" y="900355"/>
            <a:ext cx="257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France</a:t>
            </a:r>
          </a:p>
        </p:txBody>
      </p:sp>
      <p:pic>
        <p:nvPicPr>
          <p:cNvPr id="23" name="Picture 2" descr="Carte-France-Bleue – Unhj">
            <a:extLst>
              <a:ext uri="{FF2B5EF4-FFF2-40B4-BE49-F238E27FC236}">
                <a16:creationId xmlns:a16="http://schemas.microsoft.com/office/drawing/2014/main" id="{EBEDC992-F73D-4D6A-85FC-9291FE41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8866"/>
                    </a14:imgEffect>
                    <a14:imgEffect>
                      <a14:saturation sat="256000"/>
                    </a14:imgEffect>
                    <a14:imgEffect>
                      <a14:brightnessContrast bright="-34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4" y="1285129"/>
            <a:ext cx="4937665" cy="504607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B7CB6A-1AD6-41B2-9717-E04375C1F0C7}"/>
              </a:ext>
            </a:extLst>
          </p:cNvPr>
          <p:cNvSpPr txBox="1"/>
          <p:nvPr/>
        </p:nvSpPr>
        <p:spPr>
          <a:xfrm>
            <a:off x="384787" y="2500186"/>
            <a:ext cx="2132005" cy="830997"/>
          </a:xfrm>
          <a:prstGeom prst="rect">
            <a:avLst/>
          </a:prstGeom>
          <a:solidFill>
            <a:srgbClr val="6CA644"/>
          </a:solidFill>
          <a:ln w="3175"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Guéris  </a:t>
            </a:r>
          </a:p>
          <a:p>
            <a:pPr algn="ctr"/>
            <a:r>
              <a:rPr lang="fr-FR" sz="2400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D30B97-15B7-4656-BB1A-9A720CFB57F6}"/>
              </a:ext>
            </a:extLst>
          </p:cNvPr>
          <p:cNvSpPr txBox="1"/>
          <p:nvPr/>
        </p:nvSpPr>
        <p:spPr>
          <a:xfrm>
            <a:off x="514790" y="3473630"/>
            <a:ext cx="1872000" cy="720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400" b="1" dirty="0">
              <a:solidFill>
                <a:srgbClr val="66BD63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18296F-0F88-48EC-9C0C-DF2F414BBFA9}"/>
              </a:ext>
            </a:extLst>
          </p:cNvPr>
          <p:cNvSpPr txBox="1"/>
          <p:nvPr/>
        </p:nvSpPr>
        <p:spPr>
          <a:xfrm>
            <a:off x="2793876" y="792634"/>
            <a:ext cx="879798" cy="338554"/>
          </a:xfrm>
          <a:prstGeom prst="rect">
            <a:avLst/>
          </a:prstGeom>
          <a:solidFill>
            <a:srgbClr val="DAD1B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Régions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C7E7083-C83E-4564-A612-EB20579722B8}"/>
              </a:ext>
            </a:extLst>
          </p:cNvPr>
          <p:cNvSpPr txBox="1"/>
          <p:nvPr/>
        </p:nvSpPr>
        <p:spPr>
          <a:xfrm>
            <a:off x="3702836" y="792634"/>
            <a:ext cx="1432557" cy="338554"/>
          </a:xfrm>
          <a:prstGeom prst="rect">
            <a:avLst/>
          </a:prstGeom>
          <a:solidFill>
            <a:srgbClr val="DAD1B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Départements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1B70A81-3FA7-4095-B175-A23D4CE76F20}"/>
              </a:ext>
            </a:extLst>
          </p:cNvPr>
          <p:cNvSpPr txBox="1"/>
          <p:nvPr/>
        </p:nvSpPr>
        <p:spPr>
          <a:xfrm>
            <a:off x="7389552" y="758134"/>
            <a:ext cx="1432557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Date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0AF819-CBD1-412F-B840-FBF423202108}"/>
              </a:ext>
            </a:extLst>
          </p:cNvPr>
          <p:cNvSpPr txBox="1"/>
          <p:nvPr/>
        </p:nvSpPr>
        <p:spPr>
          <a:xfrm>
            <a:off x="981124" y="17536"/>
            <a:ext cx="331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Corona-</a:t>
            </a:r>
            <a:r>
              <a:rPr lang="fr-FR" sz="3600" b="1" dirty="0" err="1"/>
              <a:t>map</a:t>
            </a:r>
            <a:endParaRPr lang="fr-FR" sz="3600" b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F79857B-8C46-42F4-A61B-CAB0700DEC10}"/>
              </a:ext>
            </a:extLst>
          </p:cNvPr>
          <p:cNvSpPr txBox="1"/>
          <p:nvPr/>
        </p:nvSpPr>
        <p:spPr>
          <a:xfrm>
            <a:off x="3579161" y="184039"/>
            <a:ext cx="14325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Data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0DFADE-5BF6-4D21-9B69-032C6E2EB3CE}"/>
              </a:ext>
            </a:extLst>
          </p:cNvPr>
          <p:cNvSpPr txBox="1"/>
          <p:nvPr/>
        </p:nvSpPr>
        <p:spPr>
          <a:xfrm>
            <a:off x="4706425" y="201183"/>
            <a:ext cx="14325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Simulation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CE06F3-DA1F-453E-9746-506E8341D263}"/>
              </a:ext>
            </a:extLst>
          </p:cNvPr>
          <p:cNvSpPr txBox="1"/>
          <p:nvPr/>
        </p:nvSpPr>
        <p:spPr>
          <a:xfrm>
            <a:off x="2756273" y="792634"/>
            <a:ext cx="8893904" cy="594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Graphique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4C4A37C-B572-4047-976A-EDD0EAC8C0E2}"/>
              </a:ext>
            </a:extLst>
          </p:cNvPr>
          <p:cNvSpPr txBox="1"/>
          <p:nvPr/>
        </p:nvSpPr>
        <p:spPr>
          <a:xfrm>
            <a:off x="11291293" y="798405"/>
            <a:ext cx="288000" cy="338554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1409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AFB44D-F577-4366-8184-8678C1F37642}"/>
              </a:ext>
            </a:extLst>
          </p:cNvPr>
          <p:cNvSpPr txBox="1"/>
          <p:nvPr/>
        </p:nvSpPr>
        <p:spPr>
          <a:xfrm>
            <a:off x="0" y="702000"/>
            <a:ext cx="2785403" cy="615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E616CC-2335-42A0-9A17-B7E7810A5855}"/>
              </a:ext>
            </a:extLst>
          </p:cNvPr>
          <p:cNvSpPr txBox="1"/>
          <p:nvPr/>
        </p:nvSpPr>
        <p:spPr>
          <a:xfrm rot="16200000">
            <a:off x="5742000" y="-5742000"/>
            <a:ext cx="720000" cy="12204000"/>
          </a:xfrm>
          <a:prstGeom prst="rect">
            <a:avLst/>
          </a:prstGeom>
          <a:solidFill>
            <a:srgbClr val="E5DFC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1036" name="Picture 12" descr="dom tom france">
            <a:extLst>
              <a:ext uri="{FF2B5EF4-FFF2-40B4-BE49-F238E27FC236}">
                <a16:creationId xmlns:a16="http://schemas.microsoft.com/office/drawing/2014/main" id="{36B5F5BE-0505-4B0D-A37A-EF4311A89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30" y="1212285"/>
            <a:ext cx="6216950" cy="54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D11396-9EE9-44E6-BCC6-6DED0CC2408F}"/>
              </a:ext>
            </a:extLst>
          </p:cNvPr>
          <p:cNvSpPr txBox="1"/>
          <p:nvPr/>
        </p:nvSpPr>
        <p:spPr>
          <a:xfrm>
            <a:off x="8851271" y="700655"/>
            <a:ext cx="3314316" cy="615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E043AC3-2365-41B9-B176-704C8D410B78}"/>
              </a:ext>
            </a:extLst>
          </p:cNvPr>
          <p:cNvSpPr txBox="1"/>
          <p:nvPr/>
        </p:nvSpPr>
        <p:spPr>
          <a:xfrm>
            <a:off x="9025580" y="2698655"/>
            <a:ext cx="2772000" cy="21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Graphique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36841FB-53D0-450A-89DF-99ECC829E854}"/>
              </a:ext>
            </a:extLst>
          </p:cNvPr>
          <p:cNvSpPr txBox="1"/>
          <p:nvPr/>
        </p:nvSpPr>
        <p:spPr>
          <a:xfrm>
            <a:off x="9025580" y="5083985"/>
            <a:ext cx="2772000" cy="1584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Graphique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25B7A77-C6D7-4228-9E8D-5289CED2F16D}"/>
              </a:ext>
            </a:extLst>
          </p:cNvPr>
          <p:cNvSpPr txBox="1"/>
          <p:nvPr/>
        </p:nvSpPr>
        <p:spPr>
          <a:xfrm>
            <a:off x="11379228" y="5075879"/>
            <a:ext cx="393894" cy="338554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&lt;&gt;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ACFEF22-2D79-4C5A-8D03-649515DA63F0}"/>
              </a:ext>
            </a:extLst>
          </p:cNvPr>
          <p:cNvSpPr txBox="1"/>
          <p:nvPr/>
        </p:nvSpPr>
        <p:spPr>
          <a:xfrm>
            <a:off x="11298563" y="2733573"/>
            <a:ext cx="393894" cy="338554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&lt;&gt;</a:t>
            </a:r>
          </a:p>
        </p:txBody>
      </p:sp>
      <p:pic>
        <p:nvPicPr>
          <p:cNvPr id="4098" name="Picture 2" descr="Barre De Défilement Bar Gauche - Images vectorielles gratuites sur ...">
            <a:extLst>
              <a:ext uri="{FF2B5EF4-FFF2-40B4-BE49-F238E27FC236}">
                <a16:creationId xmlns:a16="http://schemas.microsoft.com/office/drawing/2014/main" id="{78705181-9D8E-4D76-B951-E83A4AC21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86"/>
          <a:stretch/>
        </p:blipFill>
        <p:spPr bwMode="auto">
          <a:xfrm rot="5400000">
            <a:off x="9476248" y="3281695"/>
            <a:ext cx="5633897" cy="110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arte-France-Bleue – Unhj">
            <a:extLst>
              <a:ext uri="{FF2B5EF4-FFF2-40B4-BE49-F238E27FC236}">
                <a16:creationId xmlns:a16="http://schemas.microsoft.com/office/drawing/2014/main" id="{EBEDC992-F73D-4D6A-85FC-9291FE41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8866"/>
                    </a14:imgEffect>
                    <a14:imgEffect>
                      <a14:saturation sat="256000"/>
                    </a14:imgEffect>
                    <a14:imgEffect>
                      <a14:brightnessContrast bright="-34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4" y="1285129"/>
            <a:ext cx="4937665" cy="504607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18296F-0F88-48EC-9C0C-DF2F414BBFA9}"/>
              </a:ext>
            </a:extLst>
          </p:cNvPr>
          <p:cNvSpPr txBox="1"/>
          <p:nvPr/>
        </p:nvSpPr>
        <p:spPr>
          <a:xfrm>
            <a:off x="2793876" y="792634"/>
            <a:ext cx="879798" cy="338554"/>
          </a:xfrm>
          <a:prstGeom prst="rect">
            <a:avLst/>
          </a:prstGeom>
          <a:solidFill>
            <a:srgbClr val="DAD1B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Régions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C7E7083-C83E-4564-A612-EB20579722B8}"/>
              </a:ext>
            </a:extLst>
          </p:cNvPr>
          <p:cNvSpPr txBox="1"/>
          <p:nvPr/>
        </p:nvSpPr>
        <p:spPr>
          <a:xfrm>
            <a:off x="3702836" y="792634"/>
            <a:ext cx="1432557" cy="338554"/>
          </a:xfrm>
          <a:prstGeom prst="rect">
            <a:avLst/>
          </a:prstGeom>
          <a:solidFill>
            <a:srgbClr val="DAD1B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Départements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1B70A81-3FA7-4095-B175-A23D4CE76F20}"/>
              </a:ext>
            </a:extLst>
          </p:cNvPr>
          <p:cNvSpPr txBox="1"/>
          <p:nvPr/>
        </p:nvSpPr>
        <p:spPr>
          <a:xfrm>
            <a:off x="7389552" y="758134"/>
            <a:ext cx="1432557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Date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0AF819-CBD1-412F-B840-FBF423202108}"/>
              </a:ext>
            </a:extLst>
          </p:cNvPr>
          <p:cNvSpPr txBox="1"/>
          <p:nvPr/>
        </p:nvSpPr>
        <p:spPr>
          <a:xfrm>
            <a:off x="981124" y="17536"/>
            <a:ext cx="331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Corona-</a:t>
            </a:r>
            <a:r>
              <a:rPr lang="fr-FR" sz="3600" b="1" dirty="0" err="1"/>
              <a:t>map</a:t>
            </a:r>
            <a:endParaRPr lang="fr-FR" sz="3600" b="1" dirty="0"/>
          </a:p>
        </p:txBody>
      </p:sp>
      <p:pic>
        <p:nvPicPr>
          <p:cNvPr id="4104" name="Picture 8" descr="Slider Arrow Transparent &amp; PNG Clipart Free Download - YWD">
            <a:extLst>
              <a:ext uri="{FF2B5EF4-FFF2-40B4-BE49-F238E27FC236}">
                <a16:creationId xmlns:a16="http://schemas.microsoft.com/office/drawing/2014/main" id="{FD66E9CA-ECAC-4E5F-948A-DB9FC380F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698"/>
          <a:stretch/>
        </p:blipFill>
        <p:spPr bwMode="auto">
          <a:xfrm>
            <a:off x="2609919" y="6392776"/>
            <a:ext cx="6216950" cy="49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F79857B-8C46-42F4-A61B-CAB0700DEC10}"/>
              </a:ext>
            </a:extLst>
          </p:cNvPr>
          <p:cNvSpPr txBox="1"/>
          <p:nvPr/>
        </p:nvSpPr>
        <p:spPr>
          <a:xfrm>
            <a:off x="3579161" y="184039"/>
            <a:ext cx="14325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Data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0DFADE-5BF6-4D21-9B69-032C6E2EB3CE}"/>
              </a:ext>
            </a:extLst>
          </p:cNvPr>
          <p:cNvSpPr txBox="1"/>
          <p:nvPr/>
        </p:nvSpPr>
        <p:spPr>
          <a:xfrm>
            <a:off x="4706425" y="201183"/>
            <a:ext cx="14325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Simulation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AABD8D3-D7F2-42D5-A833-05EB65C4CCCC}"/>
              </a:ext>
            </a:extLst>
          </p:cNvPr>
          <p:cNvSpPr txBox="1"/>
          <p:nvPr/>
        </p:nvSpPr>
        <p:spPr>
          <a:xfrm>
            <a:off x="8999848" y="1270015"/>
            <a:ext cx="2576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DAE61"/>
                </a:solidFill>
              </a:rPr>
              <a:t>Cas confirmés : 5000</a:t>
            </a:r>
          </a:p>
          <a:p>
            <a:r>
              <a:rPr lang="fr-FR" sz="2000" b="1" dirty="0">
                <a:solidFill>
                  <a:srgbClr val="FDAE61"/>
                </a:solidFill>
              </a:rPr>
              <a:t>Guéris : 5000</a:t>
            </a:r>
          </a:p>
          <a:p>
            <a:r>
              <a:rPr lang="fr-FR" sz="2000" b="1" dirty="0">
                <a:solidFill>
                  <a:srgbClr val="FDAE61"/>
                </a:solidFill>
              </a:rPr>
              <a:t>Hospitalisés : 5000</a:t>
            </a:r>
          </a:p>
          <a:p>
            <a:r>
              <a:rPr lang="fr-FR" sz="2000" b="1" dirty="0">
                <a:solidFill>
                  <a:srgbClr val="FDAE61"/>
                </a:solidFill>
              </a:rPr>
              <a:t>Décès : 5000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F54CC99-149C-4F1D-BA58-97EA2A974DA6}"/>
              </a:ext>
            </a:extLst>
          </p:cNvPr>
          <p:cNvSpPr txBox="1"/>
          <p:nvPr/>
        </p:nvSpPr>
        <p:spPr>
          <a:xfrm>
            <a:off x="35928" y="745548"/>
            <a:ext cx="257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Paramètres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357BB9D-7E49-4B77-82A1-9939A96D3F8F}"/>
              </a:ext>
            </a:extLst>
          </p:cNvPr>
          <p:cNvSpPr txBox="1"/>
          <p:nvPr/>
        </p:nvSpPr>
        <p:spPr>
          <a:xfrm>
            <a:off x="9135772" y="745548"/>
            <a:ext cx="257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Simulation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F9658DD-402F-4203-B221-61AFE9BF98FD}"/>
              </a:ext>
            </a:extLst>
          </p:cNvPr>
          <p:cNvSpPr txBox="1"/>
          <p:nvPr/>
        </p:nvSpPr>
        <p:spPr>
          <a:xfrm>
            <a:off x="177044" y="6331206"/>
            <a:ext cx="475244" cy="338554"/>
          </a:xfrm>
          <a:prstGeom prst="rect">
            <a:avLst/>
          </a:prstGeom>
          <a:solidFill>
            <a:srgbClr val="DAD1B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Go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EE766B6-CFEA-4B81-BB5B-66AC5BB27003}"/>
              </a:ext>
            </a:extLst>
          </p:cNvPr>
          <p:cNvSpPr txBox="1"/>
          <p:nvPr/>
        </p:nvSpPr>
        <p:spPr>
          <a:xfrm>
            <a:off x="959289" y="6331206"/>
            <a:ext cx="677960" cy="338554"/>
          </a:xfrm>
          <a:prstGeom prst="rect">
            <a:avLst/>
          </a:prstGeom>
          <a:solidFill>
            <a:srgbClr val="DAD1B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Pause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7E0625B-9574-4C7B-86C3-2F42F35921B2}"/>
              </a:ext>
            </a:extLst>
          </p:cNvPr>
          <p:cNvSpPr txBox="1"/>
          <p:nvPr/>
        </p:nvSpPr>
        <p:spPr>
          <a:xfrm>
            <a:off x="1850130" y="6331206"/>
            <a:ext cx="677960" cy="338554"/>
          </a:xfrm>
          <a:prstGeom prst="rect">
            <a:avLst/>
          </a:prstGeom>
          <a:solidFill>
            <a:srgbClr val="DAD1B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66716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47AB2B-63C3-49FF-923C-E368867226CD}"/>
              </a:ext>
            </a:extLst>
          </p:cNvPr>
          <p:cNvSpPr txBox="1"/>
          <p:nvPr/>
        </p:nvSpPr>
        <p:spPr>
          <a:xfrm>
            <a:off x="4738466" y="1336097"/>
            <a:ext cx="2715065" cy="369332"/>
          </a:xfrm>
          <a:prstGeom prst="rect">
            <a:avLst/>
          </a:prstGeom>
          <a:solidFill>
            <a:srgbClr val="EEEADE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213,198,176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AFB44D-F577-4366-8184-8678C1F37642}"/>
              </a:ext>
            </a:extLst>
          </p:cNvPr>
          <p:cNvSpPr txBox="1"/>
          <p:nvPr/>
        </p:nvSpPr>
        <p:spPr>
          <a:xfrm>
            <a:off x="0" y="702000"/>
            <a:ext cx="2785403" cy="615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E616CC-2335-42A0-9A17-B7E7810A5855}"/>
              </a:ext>
            </a:extLst>
          </p:cNvPr>
          <p:cNvSpPr txBox="1"/>
          <p:nvPr/>
        </p:nvSpPr>
        <p:spPr>
          <a:xfrm rot="16200000">
            <a:off x="5742000" y="-5742000"/>
            <a:ext cx="720000" cy="12204000"/>
          </a:xfrm>
          <a:prstGeom prst="rect">
            <a:avLst/>
          </a:prstGeom>
          <a:solidFill>
            <a:srgbClr val="E5DFC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1B9D58-1D35-4009-BBC9-703BDB271F5E}"/>
              </a:ext>
            </a:extLst>
          </p:cNvPr>
          <p:cNvSpPr txBox="1"/>
          <p:nvPr/>
        </p:nvSpPr>
        <p:spPr>
          <a:xfrm>
            <a:off x="-15038" y="1635476"/>
            <a:ext cx="2576327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66BD63"/>
                </a:solidFill>
              </a:rPr>
              <a:t>Guéris  </a:t>
            </a:r>
          </a:p>
          <a:p>
            <a:pPr algn="ctr"/>
            <a:r>
              <a:rPr lang="fr-FR" sz="2400" b="1" dirty="0">
                <a:solidFill>
                  <a:srgbClr val="66BD63"/>
                </a:solidFill>
              </a:rPr>
              <a:t>5000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755F70-6EC0-4423-81D3-867487DF0FCD}"/>
              </a:ext>
            </a:extLst>
          </p:cNvPr>
          <p:cNvSpPr txBox="1"/>
          <p:nvPr/>
        </p:nvSpPr>
        <p:spPr>
          <a:xfrm>
            <a:off x="0" y="844963"/>
            <a:ext cx="2576327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DAE61"/>
                </a:solidFill>
              </a:rPr>
              <a:t>Cas confirmés  </a:t>
            </a:r>
          </a:p>
          <a:p>
            <a:pPr algn="ctr"/>
            <a:r>
              <a:rPr lang="fr-FR" sz="2400" b="1" dirty="0">
                <a:solidFill>
                  <a:srgbClr val="FDAE61"/>
                </a:solidFill>
              </a:rPr>
              <a:t>5000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CB8568-3026-4421-9291-11B7DFA11B84}"/>
              </a:ext>
            </a:extLst>
          </p:cNvPr>
          <p:cNvSpPr txBox="1"/>
          <p:nvPr/>
        </p:nvSpPr>
        <p:spPr>
          <a:xfrm>
            <a:off x="0" y="2453549"/>
            <a:ext cx="2576327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46D43"/>
                </a:solidFill>
              </a:rPr>
              <a:t>Hospitalisés</a:t>
            </a:r>
          </a:p>
          <a:p>
            <a:pPr algn="ctr"/>
            <a:r>
              <a:rPr lang="fr-FR" sz="2400" b="1" dirty="0">
                <a:solidFill>
                  <a:srgbClr val="F46D43"/>
                </a:solidFill>
              </a:rPr>
              <a:t>5000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CE879B-D855-4BC2-A08B-52B01C73818F}"/>
              </a:ext>
            </a:extLst>
          </p:cNvPr>
          <p:cNvSpPr txBox="1"/>
          <p:nvPr/>
        </p:nvSpPr>
        <p:spPr>
          <a:xfrm>
            <a:off x="-15039" y="3256986"/>
            <a:ext cx="2576327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A50026"/>
                </a:solidFill>
              </a:rPr>
              <a:t>Décès</a:t>
            </a:r>
          </a:p>
          <a:p>
            <a:pPr algn="ctr"/>
            <a:r>
              <a:rPr lang="fr-FR" sz="2400" b="1" dirty="0">
                <a:solidFill>
                  <a:srgbClr val="A50026"/>
                </a:solidFill>
              </a:rPr>
              <a:t>5000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18296F-0F88-48EC-9C0C-DF2F414BBFA9}"/>
              </a:ext>
            </a:extLst>
          </p:cNvPr>
          <p:cNvSpPr txBox="1"/>
          <p:nvPr/>
        </p:nvSpPr>
        <p:spPr>
          <a:xfrm>
            <a:off x="0" y="4290646"/>
            <a:ext cx="313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Cas confirmés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Guéris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Hospitalisés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Décès</a:t>
            </a:r>
          </a:p>
        </p:txBody>
      </p:sp>
      <p:pic>
        <p:nvPicPr>
          <p:cNvPr id="1028" name="Picture 4" descr="La légende d'une carte, un élément incontournable – Carnet (neo ...">
            <a:extLst>
              <a:ext uri="{FF2B5EF4-FFF2-40B4-BE49-F238E27FC236}">
                <a16:creationId xmlns:a16="http://schemas.microsoft.com/office/drawing/2014/main" id="{39A79D28-282D-4127-87A9-FE16A1768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8" r="43968"/>
          <a:stretch/>
        </p:blipFill>
        <p:spPr bwMode="auto">
          <a:xfrm rot="5400000">
            <a:off x="3386741" y="5026563"/>
            <a:ext cx="67524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m tom france">
            <a:extLst>
              <a:ext uri="{FF2B5EF4-FFF2-40B4-BE49-F238E27FC236}">
                <a16:creationId xmlns:a16="http://schemas.microsoft.com/office/drawing/2014/main" id="{36B5F5BE-0505-4B0D-A37A-EF4311A89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1208649"/>
            <a:ext cx="7620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arte-France-Bleue – Unhj">
            <a:extLst>
              <a:ext uri="{FF2B5EF4-FFF2-40B4-BE49-F238E27FC236}">
                <a16:creationId xmlns:a16="http://schemas.microsoft.com/office/drawing/2014/main" id="{46F54D39-12B4-4824-B6A9-458CEC0C0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8866"/>
                    </a14:imgEffect>
                    <a14:imgEffect>
                      <a14:saturation sat="256000"/>
                    </a14:imgEffect>
                    <a14:imgEffect>
                      <a14:brightnessContrast bright="-34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24" y="990600"/>
            <a:ext cx="4772025" cy="487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43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AFB44D-F577-4366-8184-8678C1F37642}"/>
              </a:ext>
            </a:extLst>
          </p:cNvPr>
          <p:cNvSpPr txBox="1"/>
          <p:nvPr/>
        </p:nvSpPr>
        <p:spPr>
          <a:xfrm>
            <a:off x="0" y="702000"/>
            <a:ext cx="2785403" cy="615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E616CC-2335-42A0-9A17-B7E7810A5855}"/>
              </a:ext>
            </a:extLst>
          </p:cNvPr>
          <p:cNvSpPr txBox="1"/>
          <p:nvPr/>
        </p:nvSpPr>
        <p:spPr>
          <a:xfrm rot="16200000">
            <a:off x="5742000" y="-5742000"/>
            <a:ext cx="720000" cy="12204000"/>
          </a:xfrm>
          <a:prstGeom prst="rect">
            <a:avLst/>
          </a:prstGeom>
          <a:solidFill>
            <a:srgbClr val="E5DFC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1B9D58-1D35-4009-BBC9-703BDB271F5E}"/>
              </a:ext>
            </a:extLst>
          </p:cNvPr>
          <p:cNvSpPr txBox="1"/>
          <p:nvPr/>
        </p:nvSpPr>
        <p:spPr>
          <a:xfrm>
            <a:off x="-15038" y="1635476"/>
            <a:ext cx="2576327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66BD63"/>
                </a:solidFill>
              </a:rPr>
              <a:t>Guéris  </a:t>
            </a:r>
          </a:p>
          <a:p>
            <a:pPr algn="ctr"/>
            <a:r>
              <a:rPr lang="fr-FR" sz="2400" b="1" dirty="0">
                <a:solidFill>
                  <a:srgbClr val="66BD63"/>
                </a:solidFill>
              </a:rPr>
              <a:t>5000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755F70-6EC0-4423-81D3-867487DF0FCD}"/>
              </a:ext>
            </a:extLst>
          </p:cNvPr>
          <p:cNvSpPr txBox="1"/>
          <p:nvPr/>
        </p:nvSpPr>
        <p:spPr>
          <a:xfrm>
            <a:off x="0" y="844963"/>
            <a:ext cx="2576327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DAE61"/>
                </a:solidFill>
              </a:rPr>
              <a:t>Cas confirmés  </a:t>
            </a:r>
          </a:p>
          <a:p>
            <a:pPr algn="ctr"/>
            <a:r>
              <a:rPr lang="fr-FR" sz="2400" b="1" dirty="0">
                <a:solidFill>
                  <a:srgbClr val="FDAE61"/>
                </a:solidFill>
              </a:rPr>
              <a:t>5000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CB8568-3026-4421-9291-11B7DFA11B84}"/>
              </a:ext>
            </a:extLst>
          </p:cNvPr>
          <p:cNvSpPr txBox="1"/>
          <p:nvPr/>
        </p:nvSpPr>
        <p:spPr>
          <a:xfrm>
            <a:off x="0" y="2453549"/>
            <a:ext cx="2576327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46D43"/>
                </a:solidFill>
              </a:rPr>
              <a:t>Hospitalisés</a:t>
            </a:r>
          </a:p>
          <a:p>
            <a:pPr algn="ctr"/>
            <a:r>
              <a:rPr lang="fr-FR" sz="2400" b="1" dirty="0">
                <a:solidFill>
                  <a:srgbClr val="F46D43"/>
                </a:solidFill>
              </a:rPr>
              <a:t>5000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CE879B-D855-4BC2-A08B-52B01C73818F}"/>
              </a:ext>
            </a:extLst>
          </p:cNvPr>
          <p:cNvSpPr txBox="1"/>
          <p:nvPr/>
        </p:nvSpPr>
        <p:spPr>
          <a:xfrm>
            <a:off x="-15039" y="3256986"/>
            <a:ext cx="2576327" cy="83099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A50026"/>
                </a:solidFill>
              </a:rPr>
              <a:t>Décès</a:t>
            </a:r>
          </a:p>
          <a:p>
            <a:pPr algn="ctr"/>
            <a:r>
              <a:rPr lang="fr-FR" sz="2400" b="1" dirty="0">
                <a:solidFill>
                  <a:srgbClr val="A50026"/>
                </a:solidFill>
              </a:rPr>
              <a:t>5000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18296F-0F88-48EC-9C0C-DF2F414BBFA9}"/>
              </a:ext>
            </a:extLst>
          </p:cNvPr>
          <p:cNvSpPr txBox="1"/>
          <p:nvPr/>
        </p:nvSpPr>
        <p:spPr>
          <a:xfrm>
            <a:off x="0" y="4290646"/>
            <a:ext cx="313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Cas confirmés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Guéris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Hospitalisés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Décès</a:t>
            </a:r>
          </a:p>
        </p:txBody>
      </p:sp>
      <p:pic>
        <p:nvPicPr>
          <p:cNvPr id="1036" name="Picture 12" descr="dom tom france">
            <a:extLst>
              <a:ext uri="{FF2B5EF4-FFF2-40B4-BE49-F238E27FC236}">
                <a16:creationId xmlns:a16="http://schemas.microsoft.com/office/drawing/2014/main" id="{36B5F5BE-0505-4B0D-A37A-EF4311A89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441" y="788669"/>
            <a:ext cx="6216950" cy="54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légende d'une carte, un élément incontournable – Carnet (neo ...">
            <a:extLst>
              <a:ext uri="{FF2B5EF4-FFF2-40B4-BE49-F238E27FC236}">
                <a16:creationId xmlns:a16="http://schemas.microsoft.com/office/drawing/2014/main" id="{39A79D28-282D-4127-87A9-FE16A1768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8" r="43968"/>
          <a:stretch/>
        </p:blipFill>
        <p:spPr bwMode="auto">
          <a:xfrm rot="5400000">
            <a:off x="3558834" y="4904675"/>
            <a:ext cx="67524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D11396-9EE9-44E6-BCC6-6DED0CC2408F}"/>
              </a:ext>
            </a:extLst>
          </p:cNvPr>
          <p:cNvSpPr txBox="1"/>
          <p:nvPr/>
        </p:nvSpPr>
        <p:spPr>
          <a:xfrm>
            <a:off x="8862647" y="724576"/>
            <a:ext cx="3314316" cy="615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CE06F3-DA1F-453E-9746-506E8341D263}"/>
              </a:ext>
            </a:extLst>
          </p:cNvPr>
          <p:cNvSpPr txBox="1"/>
          <p:nvPr/>
        </p:nvSpPr>
        <p:spPr>
          <a:xfrm>
            <a:off x="2940701" y="792000"/>
            <a:ext cx="9108000" cy="597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Graphique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C01E27F-617D-43EA-BBB9-89164AA8C4E8}"/>
              </a:ext>
            </a:extLst>
          </p:cNvPr>
          <p:cNvSpPr txBox="1"/>
          <p:nvPr/>
        </p:nvSpPr>
        <p:spPr>
          <a:xfrm>
            <a:off x="11624950" y="891129"/>
            <a:ext cx="309489" cy="369332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457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AFB44D-F577-4366-8184-8678C1F37642}"/>
              </a:ext>
            </a:extLst>
          </p:cNvPr>
          <p:cNvSpPr txBox="1"/>
          <p:nvPr/>
        </p:nvSpPr>
        <p:spPr>
          <a:xfrm>
            <a:off x="0" y="702000"/>
            <a:ext cx="2785403" cy="615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E616CC-2335-42A0-9A17-B7E7810A5855}"/>
              </a:ext>
            </a:extLst>
          </p:cNvPr>
          <p:cNvSpPr txBox="1"/>
          <p:nvPr/>
        </p:nvSpPr>
        <p:spPr>
          <a:xfrm rot="16200000">
            <a:off x="5742000" y="-5742000"/>
            <a:ext cx="720000" cy="12204000"/>
          </a:xfrm>
          <a:prstGeom prst="rect">
            <a:avLst/>
          </a:prstGeom>
          <a:solidFill>
            <a:srgbClr val="E5DFC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1B9D58-1D35-4009-BBC9-703BDB271F5E}"/>
              </a:ext>
            </a:extLst>
          </p:cNvPr>
          <p:cNvSpPr txBox="1"/>
          <p:nvPr/>
        </p:nvSpPr>
        <p:spPr>
          <a:xfrm>
            <a:off x="48260" y="1927815"/>
            <a:ext cx="2576327" cy="830997"/>
          </a:xfrm>
          <a:prstGeom prst="rect">
            <a:avLst/>
          </a:prstGeom>
          <a:noFill/>
          <a:ln w="3175"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66BD63"/>
                </a:solidFill>
              </a:rPr>
              <a:t>Guéris  </a:t>
            </a:r>
          </a:p>
          <a:p>
            <a:pPr algn="ctr"/>
            <a:r>
              <a:rPr lang="fr-FR" sz="2400" b="1" dirty="0">
                <a:solidFill>
                  <a:srgbClr val="66BD63"/>
                </a:solidFill>
              </a:rPr>
              <a:t>5000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755F70-6EC0-4423-81D3-867487DF0FCD}"/>
              </a:ext>
            </a:extLst>
          </p:cNvPr>
          <p:cNvSpPr txBox="1"/>
          <p:nvPr/>
        </p:nvSpPr>
        <p:spPr>
          <a:xfrm>
            <a:off x="63298" y="1137302"/>
            <a:ext cx="257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DAE61"/>
                </a:solidFill>
              </a:rPr>
              <a:t>Cas confirmés  </a:t>
            </a:r>
          </a:p>
          <a:p>
            <a:pPr algn="ctr"/>
            <a:r>
              <a:rPr lang="fr-FR" sz="2400" b="1" dirty="0">
                <a:solidFill>
                  <a:srgbClr val="FDAE61"/>
                </a:solidFill>
              </a:rPr>
              <a:t>5000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8CB8568-3026-4421-9291-11B7DFA11B84}"/>
              </a:ext>
            </a:extLst>
          </p:cNvPr>
          <p:cNvSpPr txBox="1"/>
          <p:nvPr/>
        </p:nvSpPr>
        <p:spPr>
          <a:xfrm>
            <a:off x="63298" y="2745888"/>
            <a:ext cx="257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46D43"/>
                </a:solidFill>
              </a:rPr>
              <a:t>Hospitalisés</a:t>
            </a:r>
          </a:p>
          <a:p>
            <a:pPr algn="ctr"/>
            <a:r>
              <a:rPr lang="fr-FR" sz="2400" b="1" dirty="0">
                <a:solidFill>
                  <a:srgbClr val="F46D43"/>
                </a:solidFill>
              </a:rPr>
              <a:t>5000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CE879B-D855-4BC2-A08B-52B01C73818F}"/>
              </a:ext>
            </a:extLst>
          </p:cNvPr>
          <p:cNvSpPr txBox="1"/>
          <p:nvPr/>
        </p:nvSpPr>
        <p:spPr>
          <a:xfrm>
            <a:off x="48259" y="3549325"/>
            <a:ext cx="2576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A50026"/>
                </a:solidFill>
              </a:rPr>
              <a:t>Décès</a:t>
            </a:r>
          </a:p>
          <a:p>
            <a:pPr algn="ctr"/>
            <a:r>
              <a:rPr lang="fr-FR" sz="2400" b="1" dirty="0">
                <a:solidFill>
                  <a:srgbClr val="A50026"/>
                </a:solidFill>
              </a:rPr>
              <a:t>5000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18296F-0F88-48EC-9C0C-DF2F414BBFA9}"/>
              </a:ext>
            </a:extLst>
          </p:cNvPr>
          <p:cNvSpPr txBox="1"/>
          <p:nvPr/>
        </p:nvSpPr>
        <p:spPr>
          <a:xfrm>
            <a:off x="22477" y="4740103"/>
            <a:ext cx="3137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Cas confirmés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Guéris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Hospitalisés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Décès</a:t>
            </a:r>
          </a:p>
        </p:txBody>
      </p:sp>
      <p:pic>
        <p:nvPicPr>
          <p:cNvPr id="1036" name="Picture 12" descr="dom tom france">
            <a:extLst>
              <a:ext uri="{FF2B5EF4-FFF2-40B4-BE49-F238E27FC236}">
                <a16:creationId xmlns:a16="http://schemas.microsoft.com/office/drawing/2014/main" id="{36B5F5BE-0505-4B0D-A37A-EF4311A89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5" t="46628" r="21044" b="15812"/>
          <a:stretch/>
        </p:blipFill>
        <p:spPr bwMode="auto">
          <a:xfrm>
            <a:off x="2972533" y="844963"/>
            <a:ext cx="5138893" cy="431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légende d'une carte, un élément incontournable – Carnet (neo ...">
            <a:extLst>
              <a:ext uri="{FF2B5EF4-FFF2-40B4-BE49-F238E27FC236}">
                <a16:creationId xmlns:a16="http://schemas.microsoft.com/office/drawing/2014/main" id="{39A79D28-282D-4127-87A9-FE16A1768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8" r="43968"/>
          <a:stretch/>
        </p:blipFill>
        <p:spPr bwMode="auto">
          <a:xfrm rot="5400000">
            <a:off x="3558834" y="4904675"/>
            <a:ext cx="67524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2645836-0E2B-42BF-B7BC-28DBC7EE3247}"/>
              </a:ext>
            </a:extLst>
          </p:cNvPr>
          <p:cNvSpPr txBox="1"/>
          <p:nvPr/>
        </p:nvSpPr>
        <p:spPr>
          <a:xfrm>
            <a:off x="8700425" y="720001"/>
            <a:ext cx="3476538" cy="6156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679D29D-BD92-4108-A04C-9AFC22BC5BC6}"/>
              </a:ext>
            </a:extLst>
          </p:cNvPr>
          <p:cNvSpPr txBox="1"/>
          <p:nvPr/>
        </p:nvSpPr>
        <p:spPr>
          <a:xfrm>
            <a:off x="9219467" y="731079"/>
            <a:ext cx="257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Région PACA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A1C6597-F967-43CB-842B-0976FBB748D9}"/>
              </a:ext>
            </a:extLst>
          </p:cNvPr>
          <p:cNvSpPr txBox="1"/>
          <p:nvPr/>
        </p:nvSpPr>
        <p:spPr>
          <a:xfrm>
            <a:off x="48259" y="731079"/>
            <a:ext cx="257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/>
              <a:t>France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72E7639-6597-46E4-AB9E-B1B1ADBCFF64}"/>
              </a:ext>
            </a:extLst>
          </p:cNvPr>
          <p:cNvSpPr txBox="1"/>
          <p:nvPr/>
        </p:nvSpPr>
        <p:spPr>
          <a:xfrm>
            <a:off x="8850256" y="1144796"/>
            <a:ext cx="2576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DAE61"/>
                </a:solidFill>
              </a:rPr>
              <a:t>Cas confirmés : 5000</a:t>
            </a:r>
          </a:p>
          <a:p>
            <a:r>
              <a:rPr lang="fr-FR" sz="2000" b="1" dirty="0">
                <a:solidFill>
                  <a:srgbClr val="FDAE61"/>
                </a:solidFill>
              </a:rPr>
              <a:t>Guéris : 5000</a:t>
            </a:r>
          </a:p>
          <a:p>
            <a:r>
              <a:rPr lang="fr-FR" sz="2000" b="1" dirty="0">
                <a:solidFill>
                  <a:srgbClr val="FDAE61"/>
                </a:solidFill>
              </a:rPr>
              <a:t>Hospitalisés : 5000</a:t>
            </a:r>
          </a:p>
          <a:p>
            <a:r>
              <a:rPr lang="fr-FR" sz="2000" b="1" dirty="0">
                <a:solidFill>
                  <a:srgbClr val="FDAE61"/>
                </a:solidFill>
              </a:rPr>
              <a:t>Décès : 5000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816599A-1E4D-49D7-963E-888CC8CF4614}"/>
              </a:ext>
            </a:extLst>
          </p:cNvPr>
          <p:cNvSpPr txBox="1"/>
          <p:nvPr/>
        </p:nvSpPr>
        <p:spPr>
          <a:xfrm>
            <a:off x="63298" y="5003645"/>
            <a:ext cx="5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04875A-0A24-4779-B4F3-CB01DD69F8AC}"/>
              </a:ext>
            </a:extLst>
          </p:cNvPr>
          <p:cNvSpPr txBox="1"/>
          <p:nvPr/>
        </p:nvSpPr>
        <p:spPr>
          <a:xfrm>
            <a:off x="8900564" y="2469325"/>
            <a:ext cx="2772000" cy="2160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Graphique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40C8D31-EB7A-4955-8E97-2102137D2554}"/>
              </a:ext>
            </a:extLst>
          </p:cNvPr>
          <p:cNvSpPr txBox="1"/>
          <p:nvPr/>
        </p:nvSpPr>
        <p:spPr>
          <a:xfrm>
            <a:off x="11278670" y="2486473"/>
            <a:ext cx="393894" cy="338554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&lt;&gt;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9431FD5-AFF3-4DAF-B80A-C3FF4E66F63C}"/>
              </a:ext>
            </a:extLst>
          </p:cNvPr>
          <p:cNvSpPr txBox="1"/>
          <p:nvPr/>
        </p:nvSpPr>
        <p:spPr>
          <a:xfrm>
            <a:off x="8949369" y="4743716"/>
            <a:ext cx="2772000" cy="187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Graphique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029A893E-9A9D-4A93-B81B-66B1B23D5B7C}"/>
              </a:ext>
            </a:extLst>
          </p:cNvPr>
          <p:cNvSpPr txBox="1"/>
          <p:nvPr/>
        </p:nvSpPr>
        <p:spPr>
          <a:xfrm>
            <a:off x="11278670" y="4796121"/>
            <a:ext cx="393894" cy="338554"/>
          </a:xfrm>
          <a:prstGeom prst="rect">
            <a:avLst/>
          </a:prstGeom>
          <a:noFill/>
          <a:ln>
            <a:solidFill>
              <a:srgbClr val="DAD1B8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&lt;&gt;</a:t>
            </a:r>
          </a:p>
        </p:txBody>
      </p:sp>
      <p:pic>
        <p:nvPicPr>
          <p:cNvPr id="28" name="Picture 2" descr="Barre De Défilement Bar Gauche - Images vectorielles gratuites sur ...">
            <a:extLst>
              <a:ext uri="{FF2B5EF4-FFF2-40B4-BE49-F238E27FC236}">
                <a16:creationId xmlns:a16="http://schemas.microsoft.com/office/drawing/2014/main" id="{7267D5E2-C354-4C18-92AE-F13292F4B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4" t="32544" r="714" b="39993"/>
          <a:stretch/>
        </p:blipFill>
        <p:spPr bwMode="auto">
          <a:xfrm rot="5400000">
            <a:off x="9918919" y="4357675"/>
            <a:ext cx="4147483" cy="36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87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174</Words>
  <Application>Microsoft Office PowerPoint</Application>
  <PresentationFormat>Widescreen</PresentationFormat>
  <Paragraphs>136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Grazia Giulia Ribbeni</dc:creator>
  <cp:lastModifiedBy>Grazia Giulia Ribbeni</cp:lastModifiedBy>
  <cp:revision>14</cp:revision>
  <dcterms:created xsi:type="dcterms:W3CDTF">2020-04-15T14:17:32Z</dcterms:created>
  <dcterms:modified xsi:type="dcterms:W3CDTF">2020-04-15T16:23:20Z</dcterms:modified>
</cp:coreProperties>
</file>