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8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302" r:id="rId22"/>
    <p:sldId id="303" r:id="rId23"/>
    <p:sldId id="304" r:id="rId24"/>
    <p:sldId id="305" r:id="rId25"/>
    <p:sldId id="306" r:id="rId26"/>
    <p:sldId id="309" r:id="rId27"/>
    <p:sldId id="307" r:id="rId28"/>
    <p:sldId id="308" r:id="rId29"/>
    <p:sldId id="311" r:id="rId30"/>
    <p:sldId id="312" r:id="rId31"/>
    <p:sldId id="313" r:id="rId32"/>
    <p:sldId id="310" r:id="rId33"/>
    <p:sldId id="314" r:id="rId34"/>
    <p:sldId id="277" r:id="rId35"/>
    <p:sldId id="316" r:id="rId36"/>
    <p:sldId id="31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83" autoAdjust="0"/>
  </p:normalViewPr>
  <p:slideViewPr>
    <p:cSldViewPr>
      <p:cViewPr varScale="1">
        <p:scale>
          <a:sx n="90" d="100"/>
          <a:sy n="90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0CB8F-3759-4D82-8F44-A0A21536B0D2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6C66-00DF-482D-8EA3-3B81CC929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6C66-00DF-482D-8EA3-3B81CC9298A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一位，是位宽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8A33-D245-4285-826D-25C981E9A14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7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48563" y="121830"/>
            <a:ext cx="6282245" cy="460253"/>
          </a:xfrm>
        </p:spPr>
        <p:txBody>
          <a:bodyPr lIns="0" tIns="0" rIns="0" bIns="0">
            <a:noAutofit/>
          </a:bodyPr>
          <a:lstStyle>
            <a:lvl1pPr algn="l">
              <a:defRPr sz="2667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章节标题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63821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0" y="692099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297612" y="-1"/>
            <a:ext cx="144016" cy="596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 userDrawn="1"/>
        </p:nvSpPr>
        <p:spPr>
          <a:xfrm>
            <a:off x="498272" y="-1"/>
            <a:ext cx="144016" cy="59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 userDrawn="1"/>
        </p:nvSpPr>
        <p:spPr>
          <a:xfrm>
            <a:off x="698932" y="-1"/>
            <a:ext cx="144016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 userDrawn="1"/>
        </p:nvSpPr>
        <p:spPr>
          <a:xfrm>
            <a:off x="899592" y="-1"/>
            <a:ext cx="144016" cy="59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25"/>
          <p:cNvSpPr/>
          <p:nvPr userDrawn="1"/>
        </p:nvSpPr>
        <p:spPr>
          <a:xfrm>
            <a:off x="1" y="6783355"/>
            <a:ext cx="9143999" cy="6862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692151"/>
            <a:ext cx="9144000" cy="2832860"/>
          </a:xfrm>
        </p:spPr>
        <p:txBody>
          <a:bodyPr>
            <a:normAutofit/>
          </a:bodyPr>
          <a:lstStyle>
            <a:lvl1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03688" y="3840427"/>
            <a:ext cx="8492781" cy="548680"/>
          </a:xfrm>
        </p:spPr>
        <p:txBody>
          <a:bodyPr>
            <a:noAutofit/>
          </a:bodyPr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719982" indent="-380982">
              <a:spcBef>
                <a:spcPts val="800"/>
              </a:spcBef>
              <a:buFont typeface="Wingdings" panose="05000000000000000000" pitchFamily="2" charset="2"/>
              <a:buChar char="n"/>
              <a:defRPr lang="zh-CN" altLang="en-US" sz="24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959976">
              <a:defRPr lang="zh-CN" altLang="en-US" sz="2133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>
              <a:defRPr lang="zh-CN" altLang="en-US" sz="2133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>
              <a:defRPr lang="zh-CN" altLang="en-US" sz="2133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章节子一级标题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98451" y="4580468"/>
            <a:ext cx="8498416" cy="1919817"/>
          </a:xfrm>
        </p:spPr>
        <p:txBody>
          <a:bodyPr>
            <a:noAutofit/>
          </a:bodyPr>
          <a:lstStyle>
            <a:lvl1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239994" indent="-380982">
              <a:buFont typeface="Wingdings" panose="05000000000000000000" pitchFamily="2" charset="2"/>
              <a:buChar char="n"/>
              <a:defRPr lang="zh-CN" altLang="en-US" sz="2667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719982" indent="-304784">
              <a:buFont typeface="Wingdings" panose="05000000000000000000" pitchFamily="2" charset="2"/>
              <a:buChar char="n"/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>
              <a:defRPr lang="zh-CN" altLang="en-US" sz="2667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</a:lstStyle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470"/>
          <a:stretch/>
        </p:blipFill>
        <p:spPr>
          <a:xfrm>
            <a:off x="8514451" y="40855"/>
            <a:ext cx="564035" cy="5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4816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2025/1/2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计算机组成原理课程设计讲义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方淼</a:t>
            </a:r>
            <a:endParaRPr lang="en-US" altLang="zh-CN" dirty="0" smtClean="0"/>
          </a:p>
          <a:p>
            <a:r>
              <a:rPr lang="zh-CN" altLang="en-US" dirty="0" smtClean="0"/>
              <a:t>东北大学秦皇岛分校</a:t>
            </a:r>
            <a:endParaRPr lang="en-US" altLang="zh-CN" dirty="0" smtClean="0"/>
          </a:p>
          <a:p>
            <a:r>
              <a:rPr lang="zh-CN" altLang="en-US" dirty="0" smtClean="0"/>
              <a:t>计算机与通信工程学院</a:t>
            </a:r>
            <a:endParaRPr lang="en-US" altLang="zh-CN" dirty="0" smtClean="0"/>
          </a:p>
          <a:p>
            <a:r>
              <a:rPr lang="en-US" altLang="zh-CN" dirty="0" smtClean="0"/>
              <a:t>2025.1.2</a:t>
            </a:r>
            <a:endParaRPr lang="zh-CN" altLang="en-US" dirty="0"/>
          </a:p>
        </p:txBody>
      </p:sp>
      <p:pic>
        <p:nvPicPr>
          <p:cNvPr id="1026" name="Picture 2" descr="https://www.neuq.edu.cn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38525" cy="67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-blog.csdn.net/20140713135500952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88841"/>
            <a:ext cx="4355976" cy="486916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特殊寄存器</a:t>
            </a:r>
            <a:endParaRPr lang="en-US" altLang="zh-CN" dirty="0" smtClean="0"/>
          </a:p>
          <a:p>
            <a:pPr lvl="2"/>
            <a:r>
              <a:rPr lang="en-US" altLang="zh-CN" sz="1800" dirty="0" smtClean="0">
                <a:latin typeface="+mn-ea"/>
              </a:rPr>
              <a:t>PC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Program Counter</a:t>
            </a:r>
            <a:r>
              <a:rPr lang="zh-CN" altLang="en-US" sz="1800" dirty="0" smtClean="0">
                <a:latin typeface="+mn-ea"/>
              </a:rPr>
              <a:t>程序计数器）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HI</a:t>
            </a:r>
            <a:r>
              <a:rPr lang="zh-CN" altLang="en-US" sz="1800" dirty="0" smtClean="0">
                <a:latin typeface="+mn-ea"/>
              </a:rPr>
              <a:t>（乘除结果高位寄存器）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LO</a:t>
            </a:r>
            <a:r>
              <a:rPr lang="zh-CN" altLang="en-US" sz="1800" dirty="0" smtClean="0">
                <a:latin typeface="+mn-ea"/>
              </a:rPr>
              <a:t>（乘除结果低位寄存器）</a:t>
            </a:r>
            <a:endParaRPr lang="en-US" altLang="zh-CN" sz="18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字节次序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大端模式（</a:t>
            </a:r>
            <a:r>
              <a:rPr lang="en-US" altLang="zh-CN" sz="1800" dirty="0" smtClean="0"/>
              <a:t>Big-</a:t>
            </a:r>
            <a:r>
              <a:rPr lang="en-US" altLang="zh-CN" sz="1800" dirty="0" err="1" smtClean="0"/>
              <a:t>Endian</a:t>
            </a:r>
            <a:r>
              <a:rPr lang="zh-CN" altLang="en-US" sz="1800" dirty="0" smtClean="0"/>
              <a:t>），也称为</a:t>
            </a:r>
            <a:r>
              <a:rPr lang="en-US" altLang="zh-CN" sz="1800" dirty="0" smtClean="0"/>
              <a:t>MSB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Most Significant Byte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小端模式（</a:t>
            </a:r>
            <a:r>
              <a:rPr lang="en-US" altLang="zh-CN" sz="1800" dirty="0" smtClean="0"/>
              <a:t>Little-</a:t>
            </a:r>
            <a:r>
              <a:rPr lang="en-US" altLang="zh-CN" sz="1800" dirty="0" err="1" smtClean="0"/>
              <a:t>Endian</a:t>
            </a:r>
            <a:r>
              <a:rPr lang="zh-CN" altLang="en-US" sz="1800" dirty="0" smtClean="0"/>
              <a:t>），也称为</a:t>
            </a:r>
            <a:r>
              <a:rPr lang="en-US" altLang="zh-CN" sz="1800" dirty="0" smtClean="0"/>
              <a:t>LSB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Least Significant Byte</a:t>
            </a:r>
            <a:r>
              <a:rPr lang="zh-CN" altLang="en-US" sz="1800" dirty="0" smtClean="0"/>
              <a:t>）</a:t>
            </a:r>
          </a:p>
          <a:p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https://img-blog.csdn.net/20140713135619404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3360519" cy="1368151"/>
          </a:xfrm>
          <a:prstGeom prst="rect">
            <a:avLst/>
          </a:prstGeom>
          <a:noFill/>
        </p:spPr>
      </p:pic>
      <p:pic>
        <p:nvPicPr>
          <p:cNvPr id="5" name="Picture 2" descr="https://img-blog.csdn.net/2014071313542676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4421" y="3573016"/>
            <a:ext cx="5749579" cy="2552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R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func</a:t>
            </a:r>
            <a:r>
              <a:rPr lang="zh-CN" altLang="en-US" sz="1800" dirty="0" smtClean="0"/>
              <a:t>结合指定，</a:t>
            </a:r>
            <a:r>
              <a:rPr lang="en-US" altLang="zh-CN" sz="1800" dirty="0" err="1" smtClean="0"/>
              <a:t>rs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是源寄存器的编号，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是目的寄存器的编号，比如：假设目的寄存器是</a:t>
            </a:r>
            <a:r>
              <a:rPr lang="en-US" altLang="zh-CN" sz="1800" dirty="0" smtClean="0"/>
              <a:t>$3</a:t>
            </a:r>
            <a:r>
              <a:rPr lang="zh-CN" altLang="en-US" sz="1800" dirty="0" smtClean="0"/>
              <a:t>，那么对应的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就是</a:t>
            </a:r>
            <a:r>
              <a:rPr lang="en-US" altLang="zh-CN" sz="1800" dirty="0" smtClean="0"/>
              <a:t>00011</a:t>
            </a:r>
            <a:r>
              <a:rPr lang="zh-CN" altLang="en-US" sz="1800" dirty="0" smtClean="0"/>
              <a:t>（此处是二进制）。</a:t>
            </a:r>
            <a:r>
              <a:rPr lang="en-US" altLang="zh-CN" sz="1800" dirty="0" smtClean="0"/>
              <a:t>MIPS32</a:t>
            </a:r>
            <a:r>
              <a:rPr lang="zh-CN" altLang="en-US" sz="1800" dirty="0" smtClean="0"/>
              <a:t>架构中有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个通用寄存器，使用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位编码就可以全部表示，所以</a:t>
            </a:r>
            <a:r>
              <a:rPr lang="en-US" altLang="zh-CN" sz="1800" dirty="0" err="1" smtClean="0"/>
              <a:t>rs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rd</a:t>
            </a:r>
            <a:r>
              <a:rPr lang="zh-CN" altLang="en-US" sz="1800" dirty="0" smtClean="0"/>
              <a:t>的宽度都是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位。</a:t>
            </a:r>
            <a:r>
              <a:rPr lang="en-US" altLang="zh-CN" sz="1800" dirty="0" err="1" smtClean="0"/>
              <a:t>sa</a:t>
            </a:r>
            <a:r>
              <a:rPr lang="zh-CN" altLang="en-US" sz="1800" dirty="0" smtClean="0"/>
              <a:t>只有在移位指令中使用，用来指定移位位数。     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指定，指令的低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位是立即数，运算时要将其扩展至</a:t>
            </a:r>
            <a:r>
              <a:rPr lang="en-US" altLang="zh-CN" sz="1800" dirty="0" smtClean="0"/>
              <a:t>32</a:t>
            </a:r>
            <a:r>
              <a:rPr lang="zh-CN" altLang="en-US" sz="1800" dirty="0" smtClean="0"/>
              <a:t>位，然后作为其中一个源操作数参与运算。     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J</a:t>
            </a:r>
            <a:r>
              <a:rPr lang="zh-CN" altLang="en-US" sz="1800" dirty="0" smtClean="0"/>
              <a:t>类型：具体操作由</a:t>
            </a:r>
            <a:r>
              <a:rPr lang="en-US" altLang="zh-CN" sz="1800" dirty="0" smtClean="0"/>
              <a:t>op</a:t>
            </a:r>
            <a:r>
              <a:rPr lang="zh-CN" altLang="en-US" sz="1800" dirty="0" smtClean="0"/>
              <a:t>指定，一般是跳转指令，低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位是字地址，用于产生跳转的目标地址。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582295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8A3E3C02-A089-4FD3-B474-3D8DFFC190B7}" type="slidenum">
              <a:rPr lang="en-US" altLang="zh-CN" sz="1000" i="1">
                <a:solidFill>
                  <a:srgbClr val="000000"/>
                </a:solidFill>
                <a:ea typeface="宋体" panose="02010600030101010101" pitchFamily="2" charset="-122"/>
              </a:rPr>
              <a:pPr algn="r" eaLnBrk="1" hangingPunct="1"/>
              <a:t>13</a:t>
            </a:fld>
            <a:endParaRPr lang="en-US" altLang="zh-CN" sz="1000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AutoShape 6"/>
          <p:cNvSpPr>
            <a:spLocks noChangeArrowheads="1"/>
          </p:cNvSpPr>
          <p:nvPr/>
        </p:nvSpPr>
        <p:spPr bwMode="auto">
          <a:xfrm>
            <a:off x="541338" y="476250"/>
            <a:ext cx="2230437" cy="4429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基本指令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62063" y="706438"/>
          <a:ext cx="6135689" cy="5746746"/>
        </p:xfrm>
        <a:graphic>
          <a:graphicData uri="http://schemas.openxmlformats.org/drawingml/2006/table">
            <a:tbl>
              <a:tblPr firstRow="1" firstCol="1" bandRow="1"/>
              <a:tblGrid>
                <a:gridCol w="119223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154483"/>
                <a:gridCol w="51494"/>
                <a:gridCol w="102989"/>
                <a:gridCol w="154483"/>
                <a:gridCol w="154483"/>
                <a:gridCol w="154483"/>
                <a:gridCol w="154483"/>
                <a:gridCol w="102989"/>
                <a:gridCol w="51494"/>
                <a:gridCol w="154483"/>
                <a:gridCol w="154483"/>
                <a:gridCol w="154483"/>
                <a:gridCol w="154483"/>
                <a:gridCol w="154483"/>
              </a:tblGrid>
              <a:tr h="322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10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SLT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SLTU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100101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NOR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SRA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ADDIU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immediate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LUI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001111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immediate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LW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101011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000100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BNE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000101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JAL</a:t>
                      </a:r>
                      <a:endParaRPr lang="zh-CN" sz="1400" b="1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instr_index</a:t>
                      </a: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Lucida Sans" panose="020B0602030504020204" pitchFamily="34" charset="0"/>
                        <a:ea typeface="永中宋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168" name="圆角矩形 3"/>
          <p:cNvSpPr>
            <a:spLocks noChangeArrowheads="1"/>
          </p:cNvSpPr>
          <p:nvPr/>
        </p:nvSpPr>
        <p:spPr bwMode="auto">
          <a:xfrm>
            <a:off x="1241425" y="923925"/>
            <a:ext cx="6456363" cy="3827463"/>
          </a:xfrm>
          <a:prstGeom prst="roundRect">
            <a:avLst>
              <a:gd name="adj" fmla="val 647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69" name="圆角矩形 112"/>
          <p:cNvSpPr>
            <a:spLocks noChangeArrowheads="1"/>
          </p:cNvSpPr>
          <p:nvPr/>
        </p:nvSpPr>
        <p:spPr bwMode="auto">
          <a:xfrm>
            <a:off x="1238250" y="4768850"/>
            <a:ext cx="6454775" cy="514350"/>
          </a:xfrm>
          <a:prstGeom prst="roundRect">
            <a:avLst>
              <a:gd name="adj" fmla="val 31546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70" name="圆角矩形 113"/>
          <p:cNvSpPr>
            <a:spLocks noChangeArrowheads="1"/>
          </p:cNvSpPr>
          <p:nvPr/>
        </p:nvSpPr>
        <p:spPr bwMode="auto">
          <a:xfrm>
            <a:off x="1238250" y="5300663"/>
            <a:ext cx="6454775" cy="1144587"/>
          </a:xfrm>
          <a:prstGeom prst="roundRect">
            <a:avLst>
              <a:gd name="adj" fmla="val 1494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2171" name="文本框 4"/>
          <p:cNvSpPr txBox="1">
            <a:spLocks noChangeArrowheads="1"/>
          </p:cNvSpPr>
          <p:nvPr/>
        </p:nvSpPr>
        <p:spPr bwMode="auto">
          <a:xfrm>
            <a:off x="7693025" y="253682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kumimoji="1" lang="zh-CN" altLang="en-US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72" name="文本框 115"/>
          <p:cNvSpPr txBox="1">
            <a:spLocks noChangeArrowheads="1"/>
          </p:cNvSpPr>
          <p:nvPr/>
        </p:nvSpPr>
        <p:spPr bwMode="auto">
          <a:xfrm>
            <a:off x="7693025" y="476726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</a:t>
            </a:r>
          </a:p>
        </p:txBody>
      </p:sp>
      <p:sp>
        <p:nvSpPr>
          <p:cNvPr id="42173" name="文本框 116"/>
          <p:cNvSpPr txBox="1">
            <a:spLocks noChangeArrowheads="1"/>
          </p:cNvSpPr>
          <p:nvPr/>
        </p:nvSpPr>
        <p:spPr bwMode="auto">
          <a:xfrm>
            <a:off x="7693025" y="56118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b="1" dirty="0" smtClean="0"/>
              <a:t>三、可编程逻辑器件与</a:t>
            </a:r>
            <a:r>
              <a:rPr lang="en-US" altLang="zh-CN" b="1" dirty="0" err="1" smtClean="0"/>
              <a:t>verilog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五、基本逻辑器件设计及要求</a:t>
            </a:r>
            <a:endParaRPr lang="en-US" altLang="zh-CN" dirty="0" smtClean="0"/>
          </a:p>
          <a:p>
            <a:r>
              <a:rPr lang="zh-CN" altLang="en-US" dirty="0" smtClean="0"/>
              <a:t>六、参考资料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硬件设计流程</a:t>
            </a:r>
            <a:endParaRPr lang="en-US" altLang="zh-CN" b="1" dirty="0" smtClean="0"/>
          </a:p>
          <a:p>
            <a:r>
              <a:rPr lang="zh-CN" altLang="en-US" b="1" dirty="0" smtClean="0"/>
              <a:t>硬件描述语言</a:t>
            </a:r>
            <a:endParaRPr lang="en-US" altLang="zh-CN" b="1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模块结构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基本要素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行为语句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5058" name="Picture 2" descr="https://img-blog.csdn.net/2014071413231887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348880"/>
            <a:ext cx="3819525" cy="3390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39552" y="593467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  <a:buFont typeface="Wingdings" pitchFamily="2" charset="2"/>
              <a:buChar char="u"/>
            </a:pPr>
            <a:r>
              <a:rPr lang="zh-CN" altLang="en-US" dirty="0" smtClean="0"/>
              <a:t>硬件描述语言</a:t>
            </a:r>
            <a:r>
              <a:rPr lang="en-US" altLang="zh-CN" dirty="0" smtClean="0"/>
              <a:t>(Hardware Description Language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HDL)</a:t>
            </a:r>
            <a:r>
              <a:rPr lang="zh-CN" altLang="en-US" dirty="0" smtClean="0"/>
              <a:t>是进行电子系统</a:t>
            </a:r>
            <a:r>
              <a:rPr lang="zh-CN" altLang="en-US" dirty="0" smtClean="0">
                <a:solidFill>
                  <a:srgbClr val="C00000"/>
                </a:solidFill>
              </a:rPr>
              <a:t>硬件行为描述、结构描述、数据流描述</a:t>
            </a:r>
            <a:r>
              <a:rPr lang="zh-CN" altLang="en-US" dirty="0" smtClean="0"/>
              <a:t>的一种语言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53819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由</a:t>
            </a:r>
            <a:r>
              <a:rPr lang="en-US" altLang="zh-CN" dirty="0" smtClean="0"/>
              <a:t>GDA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Gateway Design Automation</a:t>
            </a:r>
            <a:r>
              <a:rPr lang="zh-CN" altLang="en-US" dirty="0" smtClean="0"/>
              <a:t>）公司的</a:t>
            </a:r>
            <a:r>
              <a:rPr lang="en-US" altLang="zh-CN" dirty="0" smtClean="0"/>
              <a:t>Phil </a:t>
            </a:r>
            <a:r>
              <a:rPr lang="en-US" altLang="zh-CN" dirty="0" err="1" smtClean="0"/>
              <a:t>Moorby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年首创，之后，</a:t>
            </a:r>
            <a:r>
              <a:rPr lang="en-US" altLang="zh-CN" dirty="0" err="1" smtClean="0"/>
              <a:t>Moorby</a:t>
            </a:r>
            <a:r>
              <a:rPr lang="zh-CN" altLang="en-US" dirty="0" smtClean="0"/>
              <a:t>又设计了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-XL</a:t>
            </a:r>
            <a:r>
              <a:rPr lang="zh-CN" altLang="en-US" dirty="0" smtClean="0"/>
              <a:t>仿真器，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-XL</a:t>
            </a:r>
            <a:r>
              <a:rPr lang="zh-CN" altLang="en-US" dirty="0" smtClean="0"/>
              <a:t>仿真器大获成功，也使得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得到推广使用。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收购了</a:t>
            </a:r>
            <a:r>
              <a:rPr lang="en-US" altLang="zh-CN" dirty="0" smtClean="0"/>
              <a:t>GDA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Cadence</a:t>
            </a:r>
            <a:r>
              <a:rPr lang="zh-CN" altLang="en-US" dirty="0" smtClean="0"/>
              <a:t>公开发布了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，并成立了</a:t>
            </a:r>
            <a:r>
              <a:rPr lang="en-US" altLang="zh-CN" dirty="0" smtClean="0"/>
              <a:t>OVI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International</a:t>
            </a:r>
            <a:r>
              <a:rPr lang="zh-CN" altLang="en-US" dirty="0" smtClean="0"/>
              <a:t>）组织，专门负责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的发展。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具有简洁、高效、易用、功能强等优点，逐渐为众多设计者所接受和喜爱。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 fontAlgn="base"/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语言的基础上发展而来的，就语法结构而言，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继承了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语言的很多语法结构，两者有许多相似之处。</a:t>
            </a:r>
          </a:p>
          <a:p>
            <a:pPr lvl="1" fontAlgn="base"/>
            <a:r>
              <a:rPr lang="zh-CN" altLang="en-US" dirty="0" smtClean="0"/>
              <a:t>既适于可综合的电路设计，也可胜任电路与系统的仿真。</a:t>
            </a:r>
          </a:p>
          <a:p>
            <a:pPr lvl="1" fontAlgn="base"/>
            <a:r>
              <a:rPr lang="zh-CN" altLang="en-US" dirty="0" smtClean="0"/>
              <a:t>能在多个层次上对所设计的系统加以描述，从开关级、门级、寄存器传输级（</a:t>
            </a:r>
            <a:r>
              <a:rPr lang="en-US" altLang="zh-CN" dirty="0" smtClean="0"/>
              <a:t>RTL</a:t>
            </a:r>
            <a:r>
              <a:rPr lang="zh-CN" altLang="en-US" dirty="0" smtClean="0"/>
              <a:t>）到行为级，都可以胜任，同时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不对设计规模施加任何限制。</a:t>
            </a:r>
          </a:p>
          <a:p>
            <a:pPr lvl="1" fontAlgn="base"/>
            <a:r>
              <a:rPr lang="zh-CN" altLang="en-US" dirty="0" smtClean="0"/>
              <a:t>灵活多样的电路描述风格，可进行行为描述，也可进行结构描述；支持混合建模，一个设计中的各个模块可以在不同的设计层次上建模和描述。</a:t>
            </a:r>
          </a:p>
          <a:p>
            <a:pPr lvl="1" fontAlgn="base"/>
            <a:r>
              <a:rPr lang="zh-CN" altLang="en-US" dirty="0" smtClean="0"/>
              <a:t>内置多种基本逻辑门，如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nand</a:t>
            </a:r>
            <a:r>
              <a:rPr lang="zh-CN" altLang="en-US" dirty="0" smtClean="0"/>
              <a:t>等，可方便的进行门级结构描述；内置多种开关级元件，如</a:t>
            </a:r>
            <a:r>
              <a:rPr lang="en-US" altLang="zh-CN" dirty="0" err="1" smtClean="0"/>
              <a:t>pmos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nmos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cmos</a:t>
            </a:r>
            <a:r>
              <a:rPr lang="zh-CN" altLang="en-US" dirty="0" smtClean="0"/>
              <a:t>等，可进行开关级的建模。</a:t>
            </a:r>
          </a:p>
          <a:p>
            <a:pPr lvl="1" fontAlgn="base"/>
            <a:r>
              <a:rPr lang="zh-CN" altLang="en-US" dirty="0" smtClean="0"/>
              <a:t>用户定义原语（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）创建的灵活性。用户定义的原语既可以是组合逻辑，也可以是时序逻辑；通过编程语言接口（</a:t>
            </a:r>
            <a:r>
              <a:rPr lang="en-US" altLang="zh-CN" dirty="0" smtClean="0"/>
              <a:t>PLI</a:t>
            </a:r>
            <a:r>
              <a:rPr lang="zh-CN" altLang="en-US" dirty="0" smtClean="0"/>
              <a:t>）机制可进一步扩展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HDL</a:t>
            </a:r>
            <a:r>
              <a:rPr lang="zh-CN" altLang="en-US" dirty="0" smtClean="0"/>
              <a:t>语言的描述能力。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端口定义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逻辑功能描述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基本要素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变量声明与数据类型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</a:t>
            </a:r>
            <a:endParaRPr lang="zh-CN" altLang="en-US" dirty="0"/>
          </a:p>
        </p:txBody>
      </p:sp>
      <p:pic>
        <p:nvPicPr>
          <p:cNvPr id="55298" name="Picture 2" descr="http://imgtec.eetrend.com/sites/imgtec.eetrend.com/files/201408/blog/3177-6304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988840"/>
            <a:ext cx="3810000" cy="3590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 txBox="1">
            <a:spLocks/>
          </p:cNvSpPr>
          <p:nvPr/>
        </p:nvSpPr>
        <p:spPr>
          <a:xfrm>
            <a:off x="298451" y="1604797"/>
            <a:ext cx="8113976" cy="3840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180000" indent="-28574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540000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n"/>
            </a:pPr>
            <a:r>
              <a:rPr lang="en-US" altLang="zh-CN" sz="2133" dirty="0">
                <a:solidFill>
                  <a:srgbClr val="C00000"/>
                </a:solidFill>
              </a:rPr>
              <a:t>1</a:t>
            </a:r>
            <a:r>
              <a:rPr lang="zh-CN" altLang="en-US" sz="2133" dirty="0">
                <a:solidFill>
                  <a:srgbClr val="C00000"/>
                </a:solidFill>
              </a:rPr>
              <a:t>位比较器</a:t>
            </a:r>
            <a:r>
              <a:rPr lang="en-US" altLang="zh-CN" sz="2133" dirty="0">
                <a:solidFill>
                  <a:srgbClr val="C00000"/>
                </a:solidFill>
              </a:rPr>
              <a:t>——comparator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34" y="2468893"/>
            <a:ext cx="8002889" cy="3307656"/>
          </a:xfrm>
          <a:prstGeom prst="rect">
            <a:avLst/>
          </a:prstGeom>
        </p:spPr>
      </p:pic>
      <p:sp>
        <p:nvSpPr>
          <p:cNvPr id="9" name="文本占位符 4"/>
          <p:cNvSpPr txBox="1">
            <a:spLocks/>
          </p:cNvSpPr>
          <p:nvPr/>
        </p:nvSpPr>
        <p:spPr>
          <a:xfrm>
            <a:off x="890928" y="2112235"/>
            <a:ext cx="8253072" cy="3840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1pPr>
            <a:lvl2pPr marL="180000" indent="-28574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rgbClr val="C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2pPr>
            <a:lvl3pPr marL="540000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对输入信号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B 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的比较，把比较的结果反映到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133" dirty="0">
                <a:solidFill>
                  <a:schemeClr val="bg2">
                    <a:lumMod val="50000"/>
                  </a:schemeClr>
                </a:solidFill>
              </a:rPr>
              <a:t>e </a:t>
            </a:r>
            <a:r>
              <a:rPr lang="zh-CN" altLang="en-US" sz="2133" dirty="0">
                <a:solidFill>
                  <a:schemeClr val="bg2">
                    <a:lumMod val="50000"/>
                  </a:schemeClr>
                </a:solidFill>
              </a:rPr>
              <a:t>端口</a:t>
            </a:r>
            <a:endParaRPr lang="en-US" altLang="zh-CN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80093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563" y="2112235"/>
            <a:ext cx="7633923" cy="4331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8'b11000101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位的二进制数，数值为</a:t>
            </a:r>
            <a:r>
              <a:rPr lang="en-US" altLang="zh-CN" sz="1800" dirty="0" smtClean="0"/>
              <a:t>11000101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197</a:t>
            </a:r>
          </a:p>
          <a:p>
            <a:pPr lvl="1"/>
            <a:r>
              <a:rPr lang="en-US" altLang="zh-CN" sz="1800" dirty="0" smtClean="0"/>
              <a:t>8'h8a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位的十六进制数，数值为</a:t>
            </a:r>
            <a:r>
              <a:rPr lang="en-US" altLang="zh-CN" sz="1800" dirty="0" smtClean="0"/>
              <a:t>8a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138</a:t>
            </a:r>
          </a:p>
          <a:p>
            <a:pPr lvl="1"/>
            <a:r>
              <a:rPr lang="en-US" altLang="zh-CN" sz="1800" dirty="0" smtClean="0"/>
              <a:t>5'o27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位的八进制数，数值为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，等于十进制的</a:t>
            </a:r>
            <a:r>
              <a:rPr lang="en-US" altLang="zh-CN" sz="1800" dirty="0" smtClean="0"/>
              <a:t>23</a:t>
            </a:r>
          </a:p>
          <a:p>
            <a:pPr lvl="1"/>
            <a:r>
              <a:rPr lang="en-US" altLang="zh-CN" sz="1800" dirty="0" smtClean="0"/>
              <a:t>4'd10 // </a:t>
            </a:r>
            <a:r>
              <a:rPr lang="zh-CN" altLang="en-US" sz="1800" dirty="0" smtClean="0"/>
              <a:t>宽度为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位的十进制数，数值为</a:t>
            </a:r>
            <a:r>
              <a:rPr lang="en-US" altLang="zh-CN" sz="1800" dirty="0" smtClean="0"/>
              <a:t>10</a:t>
            </a:r>
          </a:p>
          <a:p>
            <a:r>
              <a:rPr lang="zh-CN" altLang="en-US" dirty="0" smtClean="0"/>
              <a:t>变量声明与数据类型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Net</a:t>
            </a:r>
            <a:r>
              <a:rPr lang="zh-CN" altLang="en-US" sz="1800" dirty="0" smtClean="0"/>
              <a:t>型：</a:t>
            </a:r>
            <a:r>
              <a:rPr lang="en-US" altLang="zh-CN" sz="1800" dirty="0" smtClean="0"/>
              <a:t>wire</a:t>
            </a:r>
          </a:p>
          <a:p>
            <a:pPr lvl="1"/>
            <a:r>
              <a:rPr lang="en-US" altLang="zh-CN" sz="1800" dirty="0" smtClean="0"/>
              <a:t>Variable</a:t>
            </a:r>
            <a:r>
              <a:rPr lang="zh-CN" altLang="en-US" sz="1800" dirty="0" smtClean="0"/>
              <a:t>型：</a:t>
            </a:r>
            <a:r>
              <a:rPr lang="en-US" altLang="zh-CN" sz="1800" dirty="0" err="1" smtClean="0"/>
              <a:t>reg</a:t>
            </a:r>
            <a:endParaRPr lang="zh-CN" altLang="en-US" sz="1800" dirty="0"/>
          </a:p>
        </p:txBody>
      </p:sp>
      <p:pic>
        <p:nvPicPr>
          <p:cNvPr id="61442" name="Picture 2" descr="http://imgtec.eetrend.com/sites/imgtec.eetrend.com/files/201408/blog/3177-6305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3728" y="4032360"/>
            <a:ext cx="3744416" cy="1183236"/>
          </a:xfrm>
          <a:prstGeom prst="rect">
            <a:avLst/>
          </a:prstGeom>
          <a:noFill/>
        </p:spPr>
      </p:pic>
      <p:pic>
        <p:nvPicPr>
          <p:cNvPr id="61444" name="Picture 4" descr="http://imgtec.eetrend.com/sites/imgtec.eetrend.com/files/201408/blog/3177-6306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565312"/>
            <a:ext cx="3672408" cy="12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wire [3:0]  bus; // 4</a:t>
            </a:r>
            <a:r>
              <a:rPr lang="zh-CN" altLang="en-US" sz="1800" dirty="0" smtClean="0"/>
              <a:t>位的</a:t>
            </a:r>
            <a:r>
              <a:rPr lang="en-US" altLang="zh-CN" sz="1800" dirty="0" smtClean="0"/>
              <a:t>wire</a:t>
            </a:r>
            <a:r>
              <a:rPr lang="zh-CN" altLang="en-US" sz="1800" dirty="0" smtClean="0"/>
              <a:t>型向量</a:t>
            </a:r>
            <a:r>
              <a:rPr lang="en-US" altLang="zh-CN" sz="1800" dirty="0" smtClean="0"/>
              <a:t>bus</a:t>
            </a:r>
            <a:r>
              <a:rPr lang="zh-CN" altLang="en-US" sz="1800" dirty="0" smtClean="0"/>
              <a:t>，其中</a:t>
            </a:r>
            <a:r>
              <a:rPr lang="en-US" altLang="zh-CN" sz="1800" dirty="0" smtClean="0"/>
              <a:t>bus[3]</a:t>
            </a:r>
            <a:r>
              <a:rPr lang="zh-CN" altLang="en-US" sz="1800" dirty="0" smtClean="0"/>
              <a:t>是最高位，</a:t>
            </a:r>
            <a:r>
              <a:rPr lang="en-US" altLang="zh-CN" sz="1800" dirty="0" smtClean="0"/>
              <a:t>bus[0]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reg</a:t>
            </a:r>
            <a:r>
              <a:rPr lang="en-US" altLang="zh-CN" sz="1800" dirty="0" smtClean="0"/>
              <a:t> [31:5]  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; // 27</a:t>
            </a:r>
            <a:r>
              <a:rPr lang="zh-CN" altLang="en-US" sz="1800" dirty="0" smtClean="0"/>
              <a:t>位的</a:t>
            </a:r>
            <a:r>
              <a:rPr lang="en-US" altLang="zh-CN" sz="1800" dirty="0" err="1" smtClean="0"/>
              <a:t>reg</a:t>
            </a:r>
            <a:r>
              <a:rPr lang="zh-CN" altLang="en-US" sz="1800" dirty="0" smtClean="0"/>
              <a:t>型向量</a:t>
            </a:r>
            <a:r>
              <a:rPr lang="en-US" altLang="zh-CN" sz="1800" dirty="0" err="1" smtClean="0"/>
              <a:t>ra</a:t>
            </a:r>
            <a:r>
              <a:rPr lang="zh-CN" altLang="en-US" sz="1800" dirty="0" smtClean="0"/>
              <a:t>，其中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[31]</a:t>
            </a:r>
            <a:r>
              <a:rPr lang="zh-CN" altLang="en-US" sz="1800" dirty="0" smtClean="0"/>
              <a:t>是最高位，</a:t>
            </a:r>
            <a:r>
              <a:rPr lang="en-US" altLang="zh-CN" sz="1800" dirty="0" err="1" smtClean="0"/>
              <a:t>ra</a:t>
            </a:r>
            <a:r>
              <a:rPr lang="en-US" altLang="zh-CN" sz="1800" dirty="0" smtClean="0"/>
              <a:t>[5]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reg</a:t>
            </a:r>
            <a:r>
              <a:rPr lang="en-US" altLang="zh-CN" sz="1800" dirty="0" smtClean="0"/>
              <a:t> [0:7]  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; // 8</a:t>
            </a:r>
            <a:r>
              <a:rPr lang="zh-CN" altLang="en-US" sz="1800" dirty="0" smtClean="0"/>
              <a:t>位的</a:t>
            </a:r>
            <a:r>
              <a:rPr lang="en-US" altLang="zh-CN" sz="1800" dirty="0" err="1" smtClean="0"/>
              <a:t>reg</a:t>
            </a:r>
            <a:r>
              <a:rPr lang="zh-CN" altLang="en-US" sz="1800" dirty="0" smtClean="0"/>
              <a:t>型向量</a:t>
            </a:r>
            <a:r>
              <a:rPr lang="en-US" altLang="zh-CN" sz="1800" dirty="0" err="1" smtClean="0"/>
              <a:t>rc</a:t>
            </a:r>
            <a:r>
              <a:rPr lang="zh-CN" altLang="en-US" sz="1800" dirty="0" smtClean="0"/>
              <a:t>，其中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[0]</a:t>
            </a:r>
            <a:r>
              <a:rPr lang="zh-CN" altLang="en-US" sz="1800" dirty="0" smtClean="0"/>
              <a:t>是最高位，</a:t>
            </a:r>
            <a:r>
              <a:rPr lang="en-US" altLang="zh-CN" sz="1800" dirty="0" err="1" smtClean="0"/>
              <a:t>rc</a:t>
            </a:r>
            <a:r>
              <a:rPr lang="en-US" altLang="zh-CN" sz="1800" dirty="0" smtClean="0"/>
              <a:t>[7]</a:t>
            </a:r>
            <a:r>
              <a:rPr lang="zh-CN" altLang="en-US" sz="1800" dirty="0" smtClean="0"/>
              <a:t>是最低位</a:t>
            </a:r>
            <a:endParaRPr lang="en-US" altLang="zh-CN" sz="1800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7704" y="3789040"/>
            <a:ext cx="7194694" cy="3068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Verilog</a:t>
            </a:r>
            <a:r>
              <a:rPr lang="zh-CN" altLang="en-US" dirty="0" smtClean="0"/>
              <a:t>行为语句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</a:t>
            </a:r>
          </a:p>
          <a:p>
            <a:pPr lvl="2"/>
            <a:r>
              <a:rPr lang="en-US" altLang="zh-CN" dirty="0" smtClean="0"/>
              <a:t>initial</a:t>
            </a:r>
          </a:p>
          <a:p>
            <a:pPr lvl="1"/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持续赋值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Assign</a:t>
            </a:r>
          </a:p>
          <a:p>
            <a:pPr lvl="2"/>
            <a:r>
              <a:rPr lang="zh-CN" altLang="en-US" dirty="0" smtClean="0"/>
              <a:t>过程赋值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非阻塞：</a:t>
            </a:r>
            <a:r>
              <a:rPr lang="en-US" altLang="zh-CN" dirty="0" smtClean="0"/>
              <a:t>&lt;=</a:t>
            </a:r>
          </a:p>
          <a:p>
            <a:pPr lvl="3"/>
            <a:r>
              <a:rPr lang="zh-CN" altLang="en-US" dirty="0" smtClean="0"/>
              <a:t>阻塞：</a:t>
            </a:r>
            <a:r>
              <a:rPr lang="en-US" altLang="zh-CN" dirty="0" smtClean="0"/>
              <a:t>=</a:t>
            </a:r>
          </a:p>
          <a:p>
            <a:pPr lvl="1"/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编译指示语句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Pc</a:t>
            </a:r>
            <a:r>
              <a:rPr lang="zh-CN" altLang="en-US" b="1" dirty="0" smtClean="0"/>
              <a:t>模块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接口设计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接口描述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代码编写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pic>
        <p:nvPicPr>
          <p:cNvPr id="62466" name="Picture 2" descr="https://img-blog.csdn.net/20140721133851151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916832"/>
            <a:ext cx="2047875" cy="1381126"/>
          </a:xfrm>
          <a:prstGeom prst="rect">
            <a:avLst/>
          </a:prstGeom>
          <a:noFill/>
        </p:spPr>
      </p:pic>
      <p:pic>
        <p:nvPicPr>
          <p:cNvPr id="62468" name="Picture 4" descr="https://img-blog.csdn.net/20140721133924363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4058464" cy="86409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131840" y="3789040"/>
            <a:ext cx="4896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module </a:t>
            </a:r>
            <a:r>
              <a:rPr lang="en-US" altLang="zh-CN" sz="1200" dirty="0" err="1" smtClean="0"/>
              <a:t>pc_reg</a:t>
            </a:r>
            <a:r>
              <a:rPr lang="en-US" altLang="zh-CN" sz="1200" dirty="0" smtClean="0"/>
              <a:t>( 	</a:t>
            </a:r>
          </a:p>
          <a:p>
            <a:r>
              <a:rPr lang="en-US" altLang="zh-CN" sz="1200" dirty="0" smtClean="0"/>
              <a:t>input	wire	     </a:t>
            </a:r>
            <a:r>
              <a:rPr lang="en-US" altLang="zh-CN" sz="1200" dirty="0" err="1" smtClean="0"/>
              <a:t>clk</a:t>
            </a:r>
            <a:r>
              <a:rPr lang="en-US" altLang="zh-CN" sz="1200" dirty="0" smtClean="0"/>
              <a:t>,	</a:t>
            </a:r>
          </a:p>
          <a:p>
            <a:r>
              <a:rPr lang="en-US" altLang="zh-CN" sz="1200" dirty="0" smtClean="0"/>
              <a:t>input  wire	     </a:t>
            </a:r>
            <a:r>
              <a:rPr lang="en-US" altLang="zh-CN" sz="1200" dirty="0" err="1" smtClean="0"/>
              <a:t>rst</a:t>
            </a:r>
            <a:r>
              <a:rPr lang="en-US" altLang="zh-CN" sz="1200" dirty="0" smtClean="0"/>
              <a:t>,		</a:t>
            </a:r>
          </a:p>
          <a:p>
            <a:r>
              <a:rPr lang="en-US" altLang="zh-CN" sz="1200" dirty="0" smtClean="0"/>
              <a:t>output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[5:0]    pc,	</a:t>
            </a:r>
          </a:p>
          <a:p>
            <a:r>
              <a:rPr lang="en-US" altLang="zh-CN" sz="1200" dirty="0" smtClean="0"/>
              <a:t>output </a:t>
            </a:r>
            <a:r>
              <a:rPr lang="en-US" altLang="zh-CN" sz="1200" dirty="0" err="1" smtClean="0"/>
              <a:t>reg</a:t>
            </a:r>
            <a:r>
              <a:rPr lang="en-US" altLang="zh-CN" sz="1200" dirty="0" smtClean="0"/>
              <a:t>         </a:t>
            </a:r>
            <a:r>
              <a:rPr lang="en-US" altLang="zh-CN" sz="1200" dirty="0" err="1" smtClean="0"/>
              <a:t>ce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); 	</a:t>
            </a:r>
          </a:p>
          <a:p>
            <a:r>
              <a:rPr lang="en-US" altLang="zh-CN" sz="1200" dirty="0" smtClean="0"/>
              <a:t>always @ (</a:t>
            </a:r>
            <a:r>
              <a:rPr lang="en-US" altLang="zh-CN" sz="1200" dirty="0" err="1" smtClean="0"/>
              <a:t>posedge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clk</a:t>
            </a:r>
            <a:r>
              <a:rPr lang="en-US" altLang="zh-CN" sz="1200" dirty="0" smtClean="0"/>
              <a:t>) begin  //</a:t>
            </a:r>
            <a:r>
              <a:rPr lang="zh-CN" altLang="en-US" sz="1200" dirty="0" smtClean="0"/>
              <a:t>在时钟信号上升沿触发	   </a:t>
            </a:r>
            <a:endParaRPr lang="en-US" altLang="zh-CN" sz="1200" dirty="0" smtClean="0"/>
          </a:p>
          <a:p>
            <a:r>
              <a:rPr lang="en-US" altLang="zh-CN" sz="1200" dirty="0" smtClean="0"/>
              <a:t>… …</a:t>
            </a:r>
          </a:p>
          <a:p>
            <a:r>
              <a:rPr lang="en-US" altLang="zh-CN" sz="1200" dirty="0" smtClean="0"/>
              <a:t>end</a:t>
            </a:r>
          </a:p>
          <a:p>
            <a:r>
              <a:rPr lang="en-US" altLang="zh-CN" sz="1200" dirty="0" err="1" smtClean="0"/>
              <a:t>endmodule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Rom</a:t>
            </a:r>
            <a:r>
              <a:rPr lang="zh-CN" altLang="en-US" b="1" dirty="0" smtClean="0"/>
              <a:t>模块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顶层模块</a:t>
            </a:r>
            <a:endParaRPr lang="en-US" altLang="zh-CN" b="1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pic>
        <p:nvPicPr>
          <p:cNvPr id="65538" name="Picture 2" descr="https://img-blog.csdn.net/20140721133751062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88840"/>
            <a:ext cx="4572000" cy="2106342"/>
          </a:xfrm>
          <a:prstGeom prst="rect">
            <a:avLst/>
          </a:prstGeom>
          <a:noFill/>
        </p:spPr>
      </p:pic>
      <p:pic>
        <p:nvPicPr>
          <p:cNvPr id="65540" name="Picture 4" descr="https://img-blog.csdn.net/20140721134200598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437112"/>
            <a:ext cx="4642743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img-blog.csdn.net/20140722134000449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56824"/>
            <a:ext cx="4104456" cy="250481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编写测试模块</a:t>
            </a:r>
            <a:r>
              <a:rPr lang="en-US" altLang="zh-CN" b="1" dirty="0" smtClean="0"/>
              <a:t>,</a:t>
            </a:r>
            <a:r>
              <a:rPr lang="en-US" altLang="zh-CN" b="1" dirty="0" err="1" smtClean="0"/>
              <a:t>testbench</a:t>
            </a:r>
            <a:r>
              <a:rPr lang="zh-CN" altLang="en-US" b="1" dirty="0" smtClean="0"/>
              <a:t>文件</a:t>
            </a:r>
            <a:endParaRPr lang="zh-CN" altLang="en-US" b="1" dirty="0"/>
          </a:p>
        </p:txBody>
      </p:sp>
      <p:pic>
        <p:nvPicPr>
          <p:cNvPr id="66566" name="Picture 6" descr="https://img-blog.csdn.net/20140722133819218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5275" y="4591049"/>
            <a:ext cx="5038725" cy="2266951"/>
          </a:xfrm>
          <a:prstGeom prst="rect">
            <a:avLst/>
          </a:prstGeom>
          <a:noFill/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581127"/>
            <a:ext cx="4139952" cy="217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三、可编程逻辑器件与</a:t>
            </a:r>
            <a:r>
              <a:rPr lang="en-US" altLang="zh-CN" sz="4400" dirty="0" err="1" smtClean="0"/>
              <a:t>verilog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HDL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顶层模块</a:t>
            </a:r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编写测试模块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仿真结果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6732239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b="1" dirty="0" smtClean="0"/>
              <a:t>四、五级流水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及设计要求</a:t>
            </a:r>
            <a:endParaRPr lang="en-US" altLang="zh-CN" b="1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设计目标</a:t>
            </a:r>
            <a:r>
              <a:rPr lang="en-US" altLang="zh-CN" dirty="0" smtClean="0">
                <a:sym typeface="Wingdings" pitchFamily="2" charset="2"/>
              </a:rPr>
              <a:t>: (</a:t>
            </a:r>
            <a:r>
              <a:rPr lang="zh-CN" altLang="en-US" dirty="0" smtClean="0">
                <a:sym typeface="Wingdings" pitchFamily="2" charset="2"/>
              </a:rPr>
              <a:t>本次要求完成</a:t>
            </a:r>
            <a:r>
              <a:rPr lang="en-US" altLang="zh-CN" dirty="0" smtClean="0">
                <a:sym typeface="Wingdings" pitchFamily="2" charset="2"/>
              </a:rPr>
              <a:t>38</a:t>
            </a:r>
            <a:r>
              <a:rPr lang="zh-CN" altLang="en-US" dirty="0" smtClean="0">
                <a:sym typeface="Wingdings" pitchFamily="2" charset="2"/>
              </a:rPr>
              <a:t>条基础指令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sz="1300" dirty="0" smtClean="0"/>
              <a:t>五级整数流水线，分别是：取指、译码、执行、访存、回写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哈佛结构，分开的指令、数据接口 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32</a:t>
            </a:r>
            <a:r>
              <a:rPr lang="zh-CN" altLang="en-US" sz="1300" dirty="0" smtClean="0"/>
              <a:t>个</a:t>
            </a:r>
            <a:r>
              <a:rPr lang="en-US" altLang="zh-CN" sz="1300" dirty="0" smtClean="0"/>
              <a:t>32</a:t>
            </a:r>
            <a:r>
              <a:rPr lang="zh-CN" altLang="en-US" sz="1300" dirty="0" smtClean="0"/>
              <a:t>位整数寄存器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大端模式 （小端模式亦可）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向量化异常处理，支持精确异常处理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支持</a:t>
            </a:r>
            <a:r>
              <a:rPr lang="en-US" altLang="zh-CN" sz="1300" dirty="0" smtClean="0"/>
              <a:t>6</a:t>
            </a:r>
            <a:r>
              <a:rPr lang="zh-CN" altLang="en-US" sz="1300" dirty="0" smtClean="0"/>
              <a:t>个外部中断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具有</a:t>
            </a:r>
            <a:r>
              <a:rPr lang="en-US" altLang="zh-CN" sz="1300" dirty="0" smtClean="0"/>
              <a:t>32bit</a:t>
            </a:r>
            <a:r>
              <a:rPr lang="zh-CN" altLang="en-US" sz="1300" dirty="0" smtClean="0"/>
              <a:t>数据、地址总线宽度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能实现单周期乘法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支持延迟转移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兼容</a:t>
            </a:r>
            <a:r>
              <a:rPr lang="en-US" altLang="zh-CN" sz="1300" dirty="0" smtClean="0"/>
              <a:t>MIPS32</a:t>
            </a:r>
            <a:r>
              <a:rPr lang="zh-CN" altLang="en-US" sz="1300" dirty="0" smtClean="0"/>
              <a:t>指令集架构，支持</a:t>
            </a:r>
            <a:r>
              <a:rPr lang="en-US" altLang="zh-CN" sz="1300" dirty="0" smtClean="0"/>
              <a:t>MIPS32</a:t>
            </a:r>
            <a:r>
              <a:rPr lang="zh-CN" altLang="en-US" sz="1300" dirty="0" smtClean="0"/>
              <a:t>指令集中的所有整数指令 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大多数指令可以在一个时钟周期内完成</a:t>
            </a:r>
            <a:endParaRPr lang="en-US" altLang="zh-CN" sz="1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i="1" dirty="0" smtClean="0"/>
              <a:t>取指阶段：从指令存储器读出指令，同时确定下一条指令地址。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译码阶段：对指令进行译码，从通用寄存器中读出要使用的寄存器的值，如果指令中含有立即数，那么还要将立即数进行符号扩展或无符号扩展。如果是转移指令，并且满足转移条件，那么给出转移目标，作为新的指令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执行阶段：按照译码阶段给出的操作数、运算类型，进行运算，给出运算结果。如果是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指令，那么还会计算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的目标地址。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访存阶段：如果是</a:t>
            </a:r>
            <a:r>
              <a:rPr lang="en-US" altLang="zh-CN" sz="1600" b="1" i="1" dirty="0" smtClean="0"/>
              <a:t>Load/Store</a:t>
            </a:r>
            <a:r>
              <a:rPr lang="zh-CN" altLang="en-US" sz="1600" b="1" i="1" dirty="0" smtClean="0"/>
              <a:t>指令，那么在此阶段会访问数据存储器，反之，只是将执行阶段的结果向下传递到回写阶段。同时，在此阶段还要判断是否有异常需要处理，如果有，那么会清除流水线，然后转移到异常处理例程入口地址处继续执行。 </a:t>
            </a:r>
            <a:endParaRPr lang="en-US" altLang="zh-CN" sz="1600" b="1" i="1" dirty="0" smtClean="0"/>
          </a:p>
          <a:p>
            <a:r>
              <a:rPr lang="zh-CN" altLang="en-US" sz="1600" b="1" i="1" dirty="0" smtClean="0"/>
              <a:t>回写阶段：将运算结果保存到目标寄存器。</a:t>
            </a:r>
          </a:p>
          <a:p>
            <a:endParaRPr lang="zh-CN" altLang="en-US" sz="1600" b="1" i="1" dirty="0"/>
          </a:p>
        </p:txBody>
      </p:sp>
      <p:pic>
        <p:nvPicPr>
          <p:cNvPr id="4" name="Picture 2" descr="https://img-blog.csdn.net/20140723130421735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8218079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硬件 </a:t>
            </a:r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机 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</a:p>
          <a:p>
            <a:pPr lvl="1"/>
            <a:r>
              <a:rPr lang="en-US" altLang="zh-CN" b="1" dirty="0" err="1" smtClean="0"/>
              <a:t>Vivado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（建议采用，</a:t>
            </a:r>
            <a:r>
              <a:rPr lang="en-US" altLang="zh-CN" b="1" dirty="0" err="1" smtClean="0"/>
              <a:t>ver</a:t>
            </a:r>
            <a:r>
              <a:rPr lang="en-US" altLang="zh-CN" b="1" dirty="0" smtClean="0"/>
              <a:t> .2024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Xilinx ISE + </a:t>
            </a:r>
            <a:r>
              <a:rPr lang="en-US" altLang="zh-CN" dirty="0" err="1" smtClean="0"/>
              <a:t>ModelSim</a:t>
            </a:r>
            <a:endParaRPr lang="en-US" altLang="zh-CN" dirty="0" smtClean="0"/>
          </a:p>
          <a:p>
            <a:r>
              <a:rPr lang="zh-CN" altLang="en-US" dirty="0" smtClean="0"/>
              <a:t>编程语言</a:t>
            </a:r>
          </a:p>
          <a:p>
            <a:pPr lvl="1"/>
            <a:r>
              <a:rPr lang="en-US" altLang="zh-CN" b="1" dirty="0" err="1" smtClean="0"/>
              <a:t>Verilog</a:t>
            </a:r>
            <a:r>
              <a:rPr lang="zh-CN" altLang="en-US" b="1" dirty="0" smtClean="0"/>
              <a:t>（建议采用）</a:t>
            </a:r>
          </a:p>
          <a:p>
            <a:pPr lvl="1"/>
            <a:r>
              <a:rPr lang="en-US" altLang="zh-CN" dirty="0" smtClean="0"/>
              <a:t>VHDL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可供参考的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4" name="Picture 2" descr="https://img-blog.csdn.net/20140723130720309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2880320" cy="2353076"/>
          </a:xfrm>
          <a:prstGeom prst="rect">
            <a:avLst/>
          </a:prstGeom>
          <a:noFill/>
        </p:spPr>
      </p:pic>
      <p:pic>
        <p:nvPicPr>
          <p:cNvPr id="5" name="Picture 2" descr="https://img-blog.csdn.net/20140723130826921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276872"/>
            <a:ext cx="4947004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可供参考的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</a:p>
          <a:p>
            <a:endParaRPr lang="zh-CN" altLang="en-US" dirty="0"/>
          </a:p>
        </p:txBody>
      </p:sp>
      <p:pic>
        <p:nvPicPr>
          <p:cNvPr id="4" name="Picture 2" descr="https://img-blog.csdn.net/20140723130933190?watermark/2/text/aHR0cDovL2Jsb2cuY3Nkbi5uZXQvbGVpc2hhbmd3ZW4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38724"/>
            <a:ext cx="7382436" cy="431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四、五级流水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及设计要求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完成规定的指令（见任务书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Func_test1</a:t>
            </a:r>
            <a:r>
              <a:rPr lang="zh-CN" altLang="en-US" dirty="0" smtClean="0"/>
              <a:t>包能测试约</a:t>
            </a:r>
            <a:r>
              <a:rPr lang="en-US" altLang="zh-CN" dirty="0" smtClean="0"/>
              <a:t>19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Function_test2</a:t>
            </a:r>
            <a:r>
              <a:rPr lang="zh-CN" altLang="en-US" dirty="0" smtClean="0"/>
              <a:t>包能测试约</a:t>
            </a:r>
            <a:r>
              <a:rPr lang="en-US" altLang="zh-CN" dirty="0" smtClean="0"/>
              <a:t>38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撰写设计报告（见组成原理课程设计模板）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能演示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正确回答问题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b="1" dirty="0" smtClean="0"/>
              <a:t>五、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按题目要求进行设计，不许私自更改题目及内容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独立完成，内容不许雷同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设计报告内容要完整，格式正确。 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验收与答辩：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准时验收、准时交设计报告，否则按不及格处 理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验收时间由各班指导教师安排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b="1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六、参考资料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组成原理课程设计任务书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组成原理课程设计报告模板</a:t>
            </a:r>
            <a:endParaRPr lang="en-US" altLang="zh-CN" dirty="0" smtClean="0"/>
          </a:p>
          <a:p>
            <a:r>
              <a:rPr lang="en-US" altLang="zh-CN" dirty="0" smtClean="0"/>
              <a:t>3.Vivado</a:t>
            </a:r>
            <a:r>
              <a:rPr lang="zh-CN" altLang="en-US" dirty="0" smtClean="0"/>
              <a:t>安装说明</a:t>
            </a:r>
            <a:endParaRPr lang="en-US" altLang="zh-CN" dirty="0" smtClean="0"/>
          </a:p>
          <a:p>
            <a:r>
              <a:rPr lang="en-US" altLang="zh-CN" dirty="0" smtClean="0"/>
              <a:t>4.Vivado</a:t>
            </a:r>
            <a:r>
              <a:rPr lang="zh-CN" altLang="en-US" dirty="0" smtClean="0"/>
              <a:t>使用说明</a:t>
            </a:r>
            <a:endParaRPr lang="en-US" altLang="zh-CN" dirty="0" smtClean="0"/>
          </a:p>
          <a:p>
            <a:r>
              <a:rPr lang="en-US" altLang="zh-CN" dirty="0" smtClean="0"/>
              <a:t>5.Vivado</a:t>
            </a:r>
            <a:r>
              <a:rPr lang="zh-CN" altLang="en-US" dirty="0" smtClean="0"/>
              <a:t>实现纯逻辑开发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从最简单的开始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夏宇闻数字逻辑设计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自己动手写</a:t>
            </a:r>
            <a:r>
              <a:rPr lang="en-US" altLang="zh-CN" dirty="0" smtClean="0"/>
              <a:t>CPU</a:t>
            </a:r>
          </a:p>
          <a:p>
            <a:r>
              <a:rPr lang="en-US" altLang="zh-CN" dirty="0" smtClean="0"/>
              <a:t>8.MIPS</a:t>
            </a:r>
            <a:r>
              <a:rPr lang="zh-CN" altLang="en-US" dirty="0" smtClean="0"/>
              <a:t>指令集体系结构规范</a:t>
            </a:r>
            <a:endParaRPr lang="en-US" altLang="zh-CN" dirty="0" smtClean="0"/>
          </a:p>
          <a:p>
            <a:r>
              <a:rPr lang="en-US" altLang="zh-CN" dirty="0" smtClean="0"/>
              <a:t>9.FPGA</a:t>
            </a:r>
            <a:r>
              <a:rPr lang="zh-CN" altLang="en-US" dirty="0" smtClean="0"/>
              <a:t>入门教程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一、实验环境</a:t>
            </a:r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r>
              <a:rPr lang="zh-CN" altLang="en-US" dirty="0" smtClean="0"/>
              <a:t>三、可编程逻辑器件与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四、五级流水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及设计要求</a:t>
            </a:r>
            <a:endParaRPr lang="en-US" altLang="zh-CN" dirty="0" smtClean="0"/>
          </a:p>
          <a:p>
            <a:r>
              <a:rPr lang="zh-CN" altLang="en-US" dirty="0" smtClean="0"/>
              <a:t>五、参考资料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 处理器最主要的功能是负责解释和执行指令，假设处理器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支持的指令不同，为处理器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编写的程序不能直接在处理器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上使用，需要重新编写，然后再次编译、汇编后才可使用，减低了软件的移植性，且极为不便。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为了让自己的一系列计算机能使用相同的软件，免去重复编写软件的痛苦，在它的</a:t>
            </a:r>
            <a:r>
              <a:rPr lang="en-US" altLang="zh-CN" dirty="0" smtClean="0"/>
              <a:t>System/360</a:t>
            </a:r>
            <a:r>
              <a:rPr lang="zh-CN" altLang="en-US" dirty="0" smtClean="0"/>
              <a:t>计算机中引入了指令集架构（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Instruction Set Architecture</a:t>
            </a:r>
            <a:r>
              <a:rPr lang="zh-CN" altLang="en-US" dirty="0" smtClean="0"/>
              <a:t>）的概念。</a:t>
            </a:r>
            <a:endParaRPr lang="en-US" altLang="zh-CN" dirty="0" smtClean="0"/>
          </a:p>
          <a:p>
            <a:r>
              <a:rPr lang="zh-CN" altLang="en-US" dirty="0" smtClean="0"/>
              <a:t>将编程所需要了解的硬件信息从硬件系统中抽象出来，这样软件人员就可以面向</a:t>
            </a:r>
            <a:r>
              <a:rPr lang="en-US" altLang="zh-CN" dirty="0" smtClean="0"/>
              <a:t>ISA</a:t>
            </a:r>
            <a:r>
              <a:rPr lang="zh-CN" altLang="en-US" dirty="0" smtClean="0"/>
              <a:t>进行编程，开发出来的软件不经过修改就可以应用在符合该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的所有计算机上。</a:t>
            </a:r>
            <a:endParaRPr lang="en-US" altLang="zh-CN" dirty="0" smtClean="0"/>
          </a:p>
          <a:p>
            <a:r>
              <a:rPr lang="en-US" altLang="zh-CN" dirty="0" smtClean="0"/>
              <a:t>ISA</a:t>
            </a:r>
            <a:r>
              <a:rPr lang="zh-CN" altLang="en-US" dirty="0" smtClean="0"/>
              <a:t>用来描述编程时用到的抽象机器，而非这种机器的具体实现，从软件人员的角度来看，</a:t>
            </a:r>
            <a:r>
              <a:rPr lang="en-US" altLang="zh-CN" dirty="0" smtClean="0"/>
              <a:t>ISA</a:t>
            </a:r>
            <a:r>
              <a:rPr lang="zh-CN" altLang="en-US" dirty="0" smtClean="0"/>
              <a:t>包括一套指令集和一些寄存器，知道它们就可以编写程序了。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目前并没有一种统一的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为各个处理器厂商所接受，而是存在多种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，就像这个世界存在多种语言一样，但是主要的语言只有几种：汉语、英语、法语、俄语等。主要的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也只有几种：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，除了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CISC ISA</a:t>
            </a:r>
            <a:r>
              <a:rPr lang="zh-CN" altLang="en-US" dirty="0" smtClean="0"/>
              <a:t>外，其余都是</a:t>
            </a:r>
            <a:r>
              <a:rPr lang="en-US" altLang="zh-CN" dirty="0" smtClean="0"/>
              <a:t>RISC ISA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MIPS</a:t>
            </a:r>
            <a:r>
              <a:rPr lang="zh-CN" altLang="en-US" dirty="0" smtClean="0"/>
              <a:t>的含义是无内锁流水线微处理器（</a:t>
            </a:r>
            <a:r>
              <a:rPr lang="en-US" altLang="zh-CN" dirty="0" smtClean="0"/>
              <a:t>Microprocessor without Interlocked Piped Stages</a:t>
            </a:r>
            <a:r>
              <a:rPr lang="zh-CN" altLang="en-US" dirty="0" smtClean="0"/>
              <a:t>），是上世纪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年代诞生的</a:t>
            </a:r>
            <a:r>
              <a:rPr lang="en-US" altLang="zh-CN" dirty="0" smtClean="0"/>
              <a:t>RISC CPU</a:t>
            </a:r>
            <a:r>
              <a:rPr lang="zh-CN" altLang="en-US" dirty="0" smtClean="0"/>
              <a:t>的重要代表，其设计者</a:t>
            </a:r>
            <a:r>
              <a:rPr lang="en-US" altLang="zh-CN" dirty="0" smtClean="0"/>
              <a:t>John Hennessy</a:t>
            </a:r>
            <a:r>
              <a:rPr lang="zh-CN" altLang="en-US" dirty="0" smtClean="0"/>
              <a:t>时任斯坦福大学的教授。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指令集架构演变</a:t>
            </a:r>
            <a:endParaRPr lang="zh-CN" altLang="en-US" dirty="0"/>
          </a:p>
        </p:txBody>
      </p:sp>
      <p:pic>
        <p:nvPicPr>
          <p:cNvPr id="1026" name="Picture 2" descr="https://img-blog.csdn.net/20140708132426968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67402"/>
            <a:ext cx="5686425" cy="4591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指令集架构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字节次序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协处理器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</a:t>
            </a:r>
            <a:r>
              <a:rPr lang="en-US" altLang="zh-CN" b="1" dirty="0" smtClean="0"/>
              <a:t>MIPS32</a:t>
            </a:r>
            <a:r>
              <a:rPr lang="zh-CN" altLang="en-US" b="1" dirty="0" smtClean="0"/>
              <a:t>指令集架构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位（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1bit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半字（</a:t>
            </a:r>
            <a:r>
              <a:rPr lang="en-US" altLang="zh-CN" dirty="0" smtClean="0"/>
              <a:t>Half 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字（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双字（</a:t>
            </a:r>
            <a:r>
              <a:rPr lang="en-US" altLang="zh-CN" dirty="0" smtClean="0"/>
              <a:t>Double Word</a:t>
            </a:r>
            <a:r>
              <a:rPr lang="zh-CN" altLang="en-US" dirty="0" smtClean="0"/>
              <a:t>）：长度是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 </a:t>
            </a:r>
            <a:r>
              <a:rPr lang="zh-CN" altLang="en-US" dirty="0" smtClean="0"/>
              <a:t>此外，还有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位单精度浮点数、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位双精度浮点数等。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914</TotalTime>
  <Words>1879</Words>
  <Application>Microsoft Office PowerPoint</Application>
  <PresentationFormat>全屏显示(4:3)</PresentationFormat>
  <Paragraphs>439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都市</vt:lpstr>
      <vt:lpstr>计算机组成原理课程设计讲义</vt:lpstr>
      <vt:lpstr>Content</vt:lpstr>
      <vt:lpstr>一、实验环境</vt:lpstr>
      <vt:lpstr>Content</vt:lpstr>
      <vt:lpstr>二、MIPS指令集架构</vt:lpstr>
      <vt:lpstr>二、MIPS指令集架构</vt:lpstr>
      <vt:lpstr>二、MIPS指令集架构演变</vt:lpstr>
      <vt:lpstr>二、MIPS32指令集架构</vt:lpstr>
      <vt:lpstr>二、MIPS32指令集架构</vt:lpstr>
      <vt:lpstr>二、MIPS32指令集架构</vt:lpstr>
      <vt:lpstr>二、MIPS32指令集架构</vt:lpstr>
      <vt:lpstr>二、MIPS32指令集架构</vt:lpstr>
      <vt:lpstr>幻灯片 13</vt:lpstr>
      <vt:lpstr>Content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三、可编程逻辑器件与verilog HDL</vt:lpstr>
      <vt:lpstr>Content</vt:lpstr>
      <vt:lpstr>四、五级流水CPU</vt:lpstr>
      <vt:lpstr>四、五级流水CPU</vt:lpstr>
      <vt:lpstr>四、五级流水CPU</vt:lpstr>
      <vt:lpstr>四、五级流水CPU</vt:lpstr>
      <vt:lpstr>四、五级流水CPU及设计要求</vt:lpstr>
      <vt:lpstr>Content</vt:lpstr>
      <vt:lpstr>注意事项</vt:lpstr>
      <vt:lpstr>Content</vt:lpstr>
      <vt:lpstr>六、参考资料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计算机组成原理课程设计讲义</dc:title>
  <dc:creator>qimiao</dc:creator>
  <cp:lastModifiedBy>miao</cp:lastModifiedBy>
  <cp:revision>45</cp:revision>
  <dcterms:created xsi:type="dcterms:W3CDTF">2018-12-21T02:08:17Z</dcterms:created>
  <dcterms:modified xsi:type="dcterms:W3CDTF">2025-01-02T08:12:55Z</dcterms:modified>
</cp:coreProperties>
</file>