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5" r:id="rId6"/>
    <p:sldId id="267" r:id="rId7"/>
    <p:sldId id="268" r:id="rId8"/>
    <p:sldId id="263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D211C77-F2BD-4551-A6D4-320A11EC61BF}">
          <p14:sldIdLst>
            <p14:sldId id="256"/>
            <p14:sldId id="257"/>
          </p14:sldIdLst>
        </p14:section>
        <p14:section name="Application" id="{4B66FF1D-2F2A-4354-9FE1-F59C0466C57F}">
          <p14:sldIdLst>
            <p14:sldId id="264"/>
            <p14:sldId id="266"/>
            <p14:sldId id="265"/>
            <p14:sldId id="267"/>
            <p14:sldId id="268"/>
          </p14:sldIdLst>
        </p14:section>
        <p14:section name="Theory" id="{428D1624-69F3-4D39-8CD0-19D114F41350}">
          <p14:sldIdLst>
            <p14:sldId id="263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 autoAdjust="0"/>
    <p:restoredTop sz="94660"/>
  </p:normalViewPr>
  <p:slideViewPr>
    <p:cSldViewPr>
      <p:cViewPr varScale="1">
        <p:scale>
          <a:sx n="108" d="100"/>
          <a:sy n="108" d="100"/>
        </p:scale>
        <p:origin x="-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2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1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6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4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4E11-72BF-4274-835B-DAB68EAC8F4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0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&amp; GIT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</a:t>
            </a:r>
          </a:p>
        </p:txBody>
      </p:sp>
    </p:spTree>
    <p:extLst>
      <p:ext uri="{BB962C8B-B14F-4D97-AF65-F5344CB8AC3E}">
        <p14:creationId xmlns:p14="http://schemas.microsoft.com/office/powerpoint/2010/main" val="287062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667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Branch</a:t>
            </a:r>
            <a:endParaRPr lang="en-US" dirty="0" smtClean="0"/>
          </a:p>
          <a:p>
            <a:pPr lvl="1"/>
            <a:r>
              <a:rPr lang="en-US" sz="2400" dirty="0" smtClean="0"/>
              <a:t>A branch is a distinct variant of the project base.</a:t>
            </a:r>
          </a:p>
          <a:p>
            <a:pPr lvl="1"/>
            <a:r>
              <a:rPr lang="en-US" sz="2400" dirty="0" smtClean="0"/>
              <a:t>Branches allow isolated environments for working on new features and fixes without disrupting the project.</a:t>
            </a:r>
          </a:p>
          <a:p>
            <a:pPr lvl="1"/>
            <a:r>
              <a:rPr lang="en-US" sz="2400" dirty="0" smtClean="0"/>
              <a:t>Branches are created by “</a:t>
            </a:r>
            <a:r>
              <a:rPr lang="en-US" sz="2400" b="1" dirty="0" smtClean="0"/>
              <a:t>forking</a:t>
            </a:r>
            <a:r>
              <a:rPr lang="en-US" sz="2400" dirty="0" smtClean="0"/>
              <a:t>” from either the main branch (Trunk) or another branch.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3159369"/>
            <a:ext cx="8382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Feature A: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2411348"/>
            <a:ext cx="83820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Development: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600200"/>
            <a:ext cx="8382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(Trunk):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098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42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09800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600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84985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73462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273669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46785" y="3273669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>
            <a:off x="2514600" y="18669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0" idx="2"/>
          </p:cNvCxnSpPr>
          <p:nvPr/>
        </p:nvCxnSpPr>
        <p:spPr>
          <a:xfrm>
            <a:off x="5410200" y="18669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2514600" y="2678723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6"/>
            <a:endCxn id="13" idx="2"/>
          </p:cNvCxnSpPr>
          <p:nvPr/>
        </p:nvCxnSpPr>
        <p:spPr>
          <a:xfrm>
            <a:off x="4724400" y="2678723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14" idx="2"/>
          </p:cNvCxnSpPr>
          <p:nvPr/>
        </p:nvCxnSpPr>
        <p:spPr>
          <a:xfrm>
            <a:off x="6189785" y="2678723"/>
            <a:ext cx="1283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6" idx="2"/>
          </p:cNvCxnSpPr>
          <p:nvPr/>
        </p:nvCxnSpPr>
        <p:spPr>
          <a:xfrm>
            <a:off x="3886200" y="3426069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69963" y="2786486"/>
            <a:ext cx="1156074" cy="5318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62200" y="2019300"/>
            <a:ext cx="0" cy="5070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6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Merge</a:t>
            </a:r>
            <a:endParaRPr lang="en-US" dirty="0" smtClean="0"/>
          </a:p>
          <a:p>
            <a:pPr lvl="1"/>
            <a:r>
              <a:rPr lang="en-US" sz="2600" dirty="0" smtClean="0"/>
              <a:t>A branch may be merged into another.</a:t>
            </a:r>
          </a:p>
          <a:p>
            <a:pPr lvl="1"/>
            <a:r>
              <a:rPr lang="en-US" sz="2600" dirty="0" smtClean="0"/>
              <a:t>The branch creates a “</a:t>
            </a:r>
            <a:r>
              <a:rPr lang="en-US" sz="2600" b="1" dirty="0" smtClean="0"/>
              <a:t>pull request</a:t>
            </a:r>
            <a:r>
              <a:rPr lang="en-US" sz="2600" dirty="0" smtClean="0"/>
              <a:t>” requesting that its present version be merged into another. The requestor details how to make the changes.</a:t>
            </a:r>
          </a:p>
          <a:p>
            <a:pPr lvl="1"/>
            <a:r>
              <a:rPr lang="en-US" sz="2600" dirty="0" smtClean="0"/>
              <a:t>An authority from the branch being merged into then is expected to review the request.</a:t>
            </a:r>
            <a:endParaRPr lang="en-US" sz="2600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3159369"/>
            <a:ext cx="8382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Feature A: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2411348"/>
            <a:ext cx="83820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Development: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600200"/>
            <a:ext cx="8382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(Trunk):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098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42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09800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600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84985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73462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273669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46785" y="3273669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>
            <a:off x="2514600" y="18669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0" idx="2"/>
          </p:cNvCxnSpPr>
          <p:nvPr/>
        </p:nvCxnSpPr>
        <p:spPr>
          <a:xfrm>
            <a:off x="5410200" y="18669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2514600" y="2678723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6"/>
            <a:endCxn id="13" idx="2"/>
          </p:cNvCxnSpPr>
          <p:nvPr/>
        </p:nvCxnSpPr>
        <p:spPr>
          <a:xfrm>
            <a:off x="4724400" y="2678723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14" idx="2"/>
          </p:cNvCxnSpPr>
          <p:nvPr/>
        </p:nvCxnSpPr>
        <p:spPr>
          <a:xfrm>
            <a:off x="6189785" y="2678723"/>
            <a:ext cx="1283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6" idx="2"/>
          </p:cNvCxnSpPr>
          <p:nvPr/>
        </p:nvCxnSpPr>
        <p:spPr>
          <a:xfrm>
            <a:off x="3886200" y="3426069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69963" y="2786486"/>
            <a:ext cx="1156074" cy="5318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62200" y="2019300"/>
            <a:ext cx="0" cy="5070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79763" y="1974663"/>
            <a:ext cx="470274" cy="5962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145148" y="1974663"/>
            <a:ext cx="833689" cy="5962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06948" y="2786486"/>
            <a:ext cx="622674" cy="5318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3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$man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NAME</a:t>
            </a:r>
            <a:endParaRPr lang="en-US" sz="2800" b="1" dirty="0"/>
          </a:p>
          <a:p>
            <a:pPr marL="0" indent="0">
              <a:buNone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- the stupid content </a:t>
            </a:r>
            <a:r>
              <a:rPr lang="en-US" sz="2400" dirty="0" smtClean="0"/>
              <a:t>tracker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DESCRIPTION</a:t>
            </a:r>
          </a:p>
          <a:p>
            <a:pPr marL="0" indent="0">
              <a:buNone/>
            </a:pPr>
            <a:r>
              <a:rPr lang="en-US" sz="2400" dirty="0" smtClean="0"/>
              <a:t>GIT </a:t>
            </a:r>
            <a:r>
              <a:rPr lang="en-US" sz="2400" dirty="0"/>
              <a:t>is a fast, scalable, distributed revision control system with </a:t>
            </a:r>
            <a:r>
              <a:rPr lang="en-US" sz="2400" dirty="0" smtClean="0"/>
              <a:t>an unusually </a:t>
            </a:r>
            <a:r>
              <a:rPr lang="en-US" sz="2400" dirty="0"/>
              <a:t>rich command set that provides both high-level operations </a:t>
            </a:r>
            <a:r>
              <a:rPr lang="en-US" sz="2400" dirty="0" smtClean="0"/>
              <a:t>and full </a:t>
            </a:r>
            <a:r>
              <a:rPr lang="en-US" sz="2400" dirty="0"/>
              <a:t>access to internals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552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6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1: The New Breaks The Old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Fixing a smaller problem breaks a significant feature.</a:t>
            </a:r>
          </a:p>
          <a:p>
            <a:pPr lvl="1"/>
            <a:r>
              <a:rPr lang="en-US" dirty="0" smtClean="0"/>
              <a:t>Is there a backup of an older version?</a:t>
            </a:r>
          </a:p>
          <a:p>
            <a:pPr lvl="2"/>
            <a:r>
              <a:rPr lang="en-US" dirty="0" smtClean="0"/>
              <a:t>Is the older version the most recent?</a:t>
            </a:r>
          </a:p>
          <a:p>
            <a:pPr lvl="2"/>
            <a:r>
              <a:rPr lang="en-US" dirty="0" smtClean="0"/>
              <a:t>What work, if any, must be redone (lost productivity)?</a:t>
            </a:r>
          </a:p>
          <a:p>
            <a:pPr lvl="1"/>
            <a:r>
              <a:rPr lang="en-US" dirty="0" smtClean="0"/>
              <a:t>What changed?</a:t>
            </a:r>
          </a:p>
          <a:p>
            <a:pPr lvl="2"/>
            <a:r>
              <a:rPr lang="en-US" dirty="0" smtClean="0"/>
              <a:t>It follows that the incompatibility is a result of an interaction between the broken feature, and what changed.</a:t>
            </a:r>
          </a:p>
          <a:p>
            <a:r>
              <a:rPr lang="en-US" dirty="0" smtClean="0"/>
              <a:t>This is why version control is 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5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Multiple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individuals need to work on the same file.</a:t>
            </a:r>
          </a:p>
          <a:p>
            <a:pPr lvl="1"/>
            <a:r>
              <a:rPr lang="en-US" dirty="0" smtClean="0"/>
              <a:t>Option A: Only one may work on the file at a time (Checkout Model).</a:t>
            </a:r>
          </a:p>
          <a:p>
            <a:pPr lvl="1"/>
            <a:r>
              <a:rPr lang="en-US" dirty="0" smtClean="0"/>
              <a:t>Option B: Everyone gets a copy, but you must reconcile the differences.</a:t>
            </a:r>
          </a:p>
          <a:p>
            <a:r>
              <a:rPr lang="en-US" dirty="0" smtClean="0"/>
              <a:t>GIT follows Option B.</a:t>
            </a:r>
          </a:p>
          <a:p>
            <a:pPr lvl="1"/>
            <a:r>
              <a:rPr lang="en-US" dirty="0" smtClean="0"/>
              <a:t>Some overhead reconciling differences is created.</a:t>
            </a:r>
          </a:p>
          <a:p>
            <a:pPr lvl="1"/>
            <a:r>
              <a:rPr lang="en-US" dirty="0" smtClean="0"/>
              <a:t>GIT’s model requires changes be made with respect the current version.</a:t>
            </a:r>
          </a:p>
          <a:p>
            <a:pPr lvl="2"/>
            <a:r>
              <a:rPr lang="en-US" dirty="0" smtClean="0"/>
              <a:t>NOTE: This can be a problem if the version changes will submitting a commit. The process must be restarted.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8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Everything is Broke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changes are made without regard to their adverse impacts on the project.</a:t>
            </a:r>
          </a:p>
          <a:p>
            <a:pPr lvl="1"/>
            <a:r>
              <a:rPr lang="en-US" dirty="0" smtClean="0"/>
              <a:t>Commits track whom made the change.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Diff</a:t>
            </a:r>
            <a:r>
              <a:rPr lang="en-US" dirty="0" smtClean="0"/>
              <a:t>” allows side-by-side comparison of versions logging additions, changes, and removals.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Blame</a:t>
            </a:r>
            <a:r>
              <a:rPr lang="en-US" dirty="0" smtClean="0"/>
              <a:t>” allows a more extensive change log to be explored allowing identification of whom was last to edit each segment. This is not limited to just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1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4: The Internet SUX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</a:p>
          <a:p>
            <a:pPr lvl="1"/>
            <a:r>
              <a:rPr lang="en-US" dirty="0" smtClean="0"/>
              <a:t>The user has copies of selected files.</a:t>
            </a:r>
          </a:p>
          <a:p>
            <a:pPr lvl="1"/>
            <a:r>
              <a:rPr lang="en-US" dirty="0" smtClean="0"/>
              <a:t>The repository only exists on the server</a:t>
            </a:r>
          </a:p>
          <a:p>
            <a:pPr lvl="1"/>
            <a:r>
              <a:rPr lang="en-US" dirty="0" smtClean="0"/>
              <a:t>Apache Subversion (SVN) uses this model.</a:t>
            </a:r>
          </a:p>
          <a:p>
            <a:r>
              <a:rPr lang="en-US" dirty="0" smtClean="0"/>
              <a:t>Distributed Version Control</a:t>
            </a:r>
          </a:p>
          <a:p>
            <a:pPr lvl="1"/>
            <a:r>
              <a:rPr lang="en-US" dirty="0" smtClean="0"/>
              <a:t>The user may “</a:t>
            </a:r>
            <a:r>
              <a:rPr lang="en-US" b="1" dirty="0" smtClean="0"/>
              <a:t>clone</a:t>
            </a:r>
            <a:r>
              <a:rPr lang="en-US" dirty="0" smtClean="0"/>
              <a:t>” a repository.</a:t>
            </a:r>
          </a:p>
          <a:p>
            <a:pPr lvl="1"/>
            <a:r>
              <a:rPr lang="en-US" dirty="0" smtClean="0"/>
              <a:t>The user’s local copy is a version complete copy.</a:t>
            </a:r>
          </a:p>
          <a:p>
            <a:pPr lvl="1"/>
            <a:r>
              <a:rPr lang="en-US" dirty="0" smtClean="0"/>
              <a:t>GIT uses this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8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 (Simplified)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Simplified Summary of Commit, Branches, and 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2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7" y="3200400"/>
            <a:ext cx="8229599" cy="3352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Commits</a:t>
            </a:r>
          </a:p>
          <a:p>
            <a:pPr lvl="1"/>
            <a:r>
              <a:rPr lang="en-US" sz="2400" dirty="0" smtClean="0"/>
              <a:t>Represented as circles on a tree graph.</a:t>
            </a:r>
          </a:p>
          <a:p>
            <a:pPr lvl="1"/>
            <a:r>
              <a:rPr lang="en-US" sz="2400" dirty="0" smtClean="0"/>
              <a:t>Symbolize an instance (version) of a project’s files.</a:t>
            </a:r>
          </a:p>
          <a:p>
            <a:pPr lvl="1"/>
            <a:r>
              <a:rPr lang="en-US" sz="2400" dirty="0" smtClean="0"/>
              <a:t>Can add, remove, or modify a file (or multiple files).</a:t>
            </a:r>
          </a:p>
          <a:p>
            <a:r>
              <a:rPr lang="en-US" sz="2800" dirty="0" smtClean="0"/>
              <a:t>Desirable Features:</a:t>
            </a:r>
          </a:p>
          <a:p>
            <a:pPr lvl="1"/>
            <a:r>
              <a:rPr lang="en-US" sz="2400" dirty="0" smtClean="0"/>
              <a:t>Copy on Write- Only save the changes. Unmodified content is implicitly imported from the previous commit. </a:t>
            </a:r>
          </a:p>
          <a:p>
            <a:pPr lvl="1"/>
            <a:endParaRPr lang="en-US" dirty="0" smtClean="0"/>
          </a:p>
          <a:p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2000" y="1600200"/>
            <a:ext cx="7244127" cy="1351240"/>
            <a:chOff x="762000" y="5029200"/>
            <a:chExt cx="7244127" cy="1351240"/>
          </a:xfrm>
        </p:grpSpPr>
        <p:sp>
          <p:nvSpPr>
            <p:cNvPr id="4" name="Oval 3"/>
            <p:cNvSpPr/>
            <p:nvPr/>
          </p:nvSpPr>
          <p:spPr>
            <a:xfrm>
              <a:off x="5168465" y="555242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22277" y="555242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728657" y="555242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5457" y="5857220"/>
              <a:ext cx="15584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Version A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" y="5029200"/>
              <a:ext cx="22381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Initial Commit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48057" y="5029200"/>
              <a:ext cx="15456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Version B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6786" y="5857220"/>
              <a:ext cx="2039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Final Version</a:t>
              </a:r>
              <a:endParaRPr lang="en-US" sz="2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834057" y="555242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6" idx="6"/>
              <a:endCxn id="5" idx="2"/>
            </p:cNvCxnSpPr>
            <p:nvPr/>
          </p:nvCxnSpPr>
          <p:spPr>
            <a:xfrm>
              <a:off x="2033457" y="5704820"/>
              <a:ext cx="13888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4" idx="2"/>
            </p:cNvCxnSpPr>
            <p:nvPr/>
          </p:nvCxnSpPr>
          <p:spPr>
            <a:xfrm>
              <a:off x="3727077" y="5704820"/>
              <a:ext cx="14413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11" idx="2"/>
            </p:cNvCxnSpPr>
            <p:nvPr/>
          </p:nvCxnSpPr>
          <p:spPr>
            <a:xfrm>
              <a:off x="5473265" y="5704820"/>
              <a:ext cx="13607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00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556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Version Control &amp; GIT </vt:lpstr>
      <vt:lpstr>$man git</vt:lpstr>
      <vt:lpstr>Applications</vt:lpstr>
      <vt:lpstr>CASE 1: The New Breaks The Old </vt:lpstr>
      <vt:lpstr>CASE 2: Multiple Team Members</vt:lpstr>
      <vt:lpstr>CASE 3: Everything is Broke</vt:lpstr>
      <vt:lpstr>CASE 4: The Internet SUX</vt:lpstr>
      <vt:lpstr>Theory (Simplified)</vt:lpstr>
      <vt:lpstr>Commits</vt:lpstr>
      <vt:lpstr>Branches</vt:lpstr>
      <vt:lpstr>Merging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2018-02-16T22:58:56Z</dcterms:created>
  <dcterms:modified xsi:type="dcterms:W3CDTF">2018-02-17T04:20:39Z</dcterms:modified>
</cp:coreProperties>
</file>