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59" r:id="rId5"/>
    <p:sldId id="260" r:id="rId6"/>
    <p:sldId id="261" r:id="rId7"/>
    <p:sldId id="278" r:id="rId8"/>
    <p:sldId id="266" r:id="rId9"/>
    <p:sldId id="279" r:id="rId10"/>
    <p:sldId id="276" r:id="rId11"/>
    <p:sldId id="280" r:id="rId12"/>
    <p:sldId id="277" r:id="rId13"/>
    <p:sldId id="281" r:id="rId14"/>
    <p:sldId id="264" r:id="rId15"/>
    <p:sldId id="265" r:id="rId16"/>
    <p:sldId id="270" r:id="rId17"/>
    <p:sldId id="267" r:id="rId18"/>
    <p:sldId id="271" r:id="rId19"/>
    <p:sldId id="268" r:id="rId20"/>
    <p:sldId id="282" r:id="rId21"/>
    <p:sldId id="283" r:id="rId22"/>
    <p:sldId id="284" r:id="rId23"/>
    <p:sldId id="285" r:id="rId24"/>
    <p:sldId id="288" r:id="rId25"/>
    <p:sldId id="286" r:id="rId26"/>
    <p:sldId id="287" r:id="rId27"/>
    <p:sldId id="289" r:id="rId28"/>
    <p:sldId id="290" r:id="rId29"/>
    <p:sldId id="291" r:id="rId30"/>
    <p:sldId id="274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D211C77-F2BD-4551-A6D4-320A11EC61BF}">
          <p14:sldIdLst>
            <p14:sldId id="256"/>
            <p14:sldId id="257"/>
          </p14:sldIdLst>
        </p14:section>
        <p14:section name="Theory" id="{A7C8017F-E134-4F74-B0E4-15A223939495}">
          <p14:sldIdLst>
            <p14:sldId id="263"/>
            <p14:sldId id="259"/>
            <p14:sldId id="260"/>
            <p14:sldId id="261"/>
          </p14:sldIdLst>
        </p14:section>
        <p14:section name="Version Control (Single User)" id="{DD026FA4-90AB-49A9-BAB0-30F638C2D0FD}">
          <p14:sldIdLst>
            <p14:sldId id="278"/>
            <p14:sldId id="266"/>
            <p14:sldId id="279"/>
            <p14:sldId id="276"/>
            <p14:sldId id="280"/>
            <p14:sldId id="277"/>
            <p14:sldId id="281"/>
          </p14:sldIdLst>
        </p14:section>
        <p14:section name="Version Control (Multi- User)" id="{4B66FF1D-2F2A-4354-9FE1-F59C0466C57F}">
          <p14:sldIdLst>
            <p14:sldId id="264"/>
            <p14:sldId id="265"/>
            <p14:sldId id="270"/>
            <p14:sldId id="267"/>
            <p14:sldId id="271"/>
            <p14:sldId id="268"/>
          </p14:sldIdLst>
        </p14:section>
        <p14:section name="Usage" id="{8098B989-D156-4E18-85E5-D6F3C73AE305}">
          <p14:sldIdLst>
            <p14:sldId id="282"/>
          </p14:sldIdLst>
        </p14:section>
        <p14:section name="GitHub.com" id="{C609E2E7-DF38-42F3-9F20-6E129E184B1A}">
          <p14:sldIdLst>
            <p14:sldId id="283"/>
            <p14:sldId id="284"/>
            <p14:sldId id="285"/>
            <p14:sldId id="288"/>
            <p14:sldId id="286"/>
            <p14:sldId id="287"/>
            <p14:sldId id="289"/>
            <p14:sldId id="290"/>
            <p14:sldId id="291"/>
          </p14:sldIdLst>
        </p14:section>
        <p14:section name="References" id="{AEC9AF84-8009-4CB2-8732-84BD9D4FA0AE}">
          <p14:sldIdLst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82971" autoAdjust="0"/>
  </p:normalViewPr>
  <p:slideViewPr>
    <p:cSldViewPr>
      <p:cViewPr>
        <p:scale>
          <a:sx n="70" d="100"/>
          <a:sy n="70" d="100"/>
        </p:scale>
        <p:origin x="-1632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1E4FC-39BD-4E8D-9075-F774E12906B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B73D5-9694-40E7-9568-F8BB02FD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Fork</a:t>
            </a:r>
            <a:r>
              <a:rPr lang="en-US" baseline="0" dirty="0" smtClean="0"/>
              <a:t> A branch for development</a:t>
            </a:r>
          </a:p>
          <a:p>
            <a:r>
              <a:rPr lang="en-US" baseline="0" dirty="0" smtClean="0"/>
              <a:t>2) </a:t>
            </a:r>
            <a:r>
              <a:rPr lang="en-US" dirty="0" smtClean="0"/>
              <a:t>Commit, and commit often.</a:t>
            </a:r>
          </a:p>
          <a:p>
            <a:r>
              <a:rPr lang="en-US" dirty="0" smtClean="0"/>
              <a:t>3) Merge the polished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 previous copies, you HAVE previous copies.</a:t>
            </a:r>
          </a:p>
          <a:p>
            <a:r>
              <a:rPr lang="en-US" dirty="0" smtClean="0"/>
              <a:t>Undo is only as useful</a:t>
            </a:r>
            <a:r>
              <a:rPr lang="en-US" baseline="0" dirty="0" smtClean="0"/>
              <a:t> as your commit habits.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REVERT to any previous</a:t>
            </a:r>
            <a:r>
              <a:rPr lang="en-US" baseline="0" dirty="0" smtClean="0"/>
              <a:t> COMMIT.</a:t>
            </a:r>
          </a:p>
          <a:p>
            <a:r>
              <a:rPr lang="en-US" baseline="0" dirty="0" smtClean="0"/>
              <a:t>Warning COMMIT your existing CHANGES FIRST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 re-use</a:t>
            </a:r>
            <a:r>
              <a:rPr lang="en-US" baseline="0" dirty="0" smtClean="0"/>
              <a:t> is acceptable, but forking for incremental development is ENCOURAGED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recommended workflow.</a:t>
            </a:r>
          </a:p>
          <a:p>
            <a:r>
              <a:rPr lang="en-US" baseline="0" dirty="0" smtClean="0"/>
              <a:t>The KEY Mistake is NOT testing MERGE before COMMIT</a:t>
            </a:r>
          </a:p>
          <a:p>
            <a:r>
              <a:rPr lang="en-US" baseline="0" dirty="0" smtClean="0"/>
              <a:t>Reverting the change ASAP minimizes the number of issues to be fixed by the MASTER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a story about how to end up here…</a:t>
            </a:r>
          </a:p>
          <a:p>
            <a:endParaRPr lang="en-US" dirty="0" smtClean="0"/>
          </a:p>
          <a:p>
            <a:r>
              <a:rPr lang="en-US" dirty="0" smtClean="0"/>
              <a:t># Sequence</a:t>
            </a:r>
            <a:r>
              <a:rPr lang="en-US" baseline="0" dirty="0" smtClean="0"/>
              <a:t> of Events</a:t>
            </a:r>
          </a:p>
          <a:p>
            <a:r>
              <a:rPr lang="en-US" baseline="0" dirty="0" smtClean="0"/>
              <a:t>Blue – Revisions</a:t>
            </a:r>
          </a:p>
          <a:p>
            <a:r>
              <a:rPr lang="en-US" baseline="0" dirty="0" smtClean="0"/>
              <a:t>Green –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r>
              <a:rPr lang="en-US" baseline="0" dirty="0" smtClean="0"/>
              <a:t> – Changes the branch starting point to the (NEW) point, then applies the recorded changes to the new start.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out.gitlab.com/pricing/" TargetMode="External"/><Relationship Id="rId5" Type="http://schemas.openxmlformats.org/officeDocument/2006/relationships/hyperlink" Target="https://education.github.com/pack" TargetMode="External"/><Relationship Id="rId4" Type="http://schemas.openxmlformats.org/officeDocument/2006/relationships/hyperlink" Target="https://www.gitignore.i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s.github.com/on-demand/downloads/github-git-cheat-sheet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&amp; 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</a:p>
        </p:txBody>
      </p:sp>
    </p:spTree>
    <p:extLst>
      <p:ext uri="{BB962C8B-B14F-4D97-AF65-F5344CB8AC3E}">
        <p14:creationId xmlns:p14="http://schemas.microsoft.com/office/powerpoint/2010/main" val="28706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B: The New Breaks The 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a smaller problem breaks a significant feature.</a:t>
            </a:r>
          </a:p>
          <a:p>
            <a:pPr lvl="1"/>
            <a:r>
              <a:rPr lang="en-US" dirty="0" smtClean="0"/>
              <a:t>What changed?</a:t>
            </a:r>
          </a:p>
          <a:p>
            <a:pPr lvl="2"/>
            <a:r>
              <a:rPr lang="en-US" dirty="0" smtClean="0"/>
              <a:t>First step in fixing the problem.</a:t>
            </a:r>
          </a:p>
          <a:p>
            <a:pPr lvl="2"/>
            <a:r>
              <a:rPr lang="en-US" dirty="0" smtClean="0"/>
              <a:t>Humans </a:t>
            </a:r>
            <a:r>
              <a:rPr lang="en-US" b="1" dirty="0" smtClean="0"/>
              <a:t>SUCK</a:t>
            </a:r>
            <a:r>
              <a:rPr lang="en-US" dirty="0" smtClean="0"/>
              <a:t> at answering this question.</a:t>
            </a:r>
          </a:p>
          <a:p>
            <a:pPr lvl="1"/>
            <a:r>
              <a:rPr lang="en-US" b="1" dirty="0" smtClean="0"/>
              <a:t>Can I </a:t>
            </a:r>
            <a:r>
              <a:rPr lang="en-US" b="1" dirty="0"/>
              <a:t>r</a:t>
            </a:r>
            <a:r>
              <a:rPr lang="en-US" b="1" dirty="0" smtClean="0"/>
              <a:t>evert the changes?</a:t>
            </a:r>
          </a:p>
          <a:p>
            <a:pPr lvl="2"/>
            <a:r>
              <a:rPr lang="en-US" dirty="0" smtClean="0"/>
              <a:t>This is why version control is important.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B: Something Broke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0221" y="1275694"/>
            <a:ext cx="7783774" cy="5366128"/>
            <a:chOff x="619389" y="1301313"/>
            <a:chExt cx="7783774" cy="5366128"/>
          </a:xfrm>
        </p:grpSpPr>
        <p:sp>
          <p:nvSpPr>
            <p:cNvPr id="35" name="Rectangle 34"/>
            <p:cNvSpPr/>
            <p:nvPr/>
          </p:nvSpPr>
          <p:spPr>
            <a:xfrm>
              <a:off x="637587" y="476244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7587" y="5511304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7587" y="1834713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939" y="2520514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664" y="3210295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3939" y="3958758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389" y="626733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201" y="1301313"/>
              <a:ext cx="92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Master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3739" y="1301313"/>
              <a:ext cx="98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Feature</a:t>
              </a:r>
              <a:endParaRPr lang="en-US" sz="2000" dirty="0"/>
            </a:p>
          </p:txBody>
        </p:sp>
        <p:cxnSp>
          <p:nvCxnSpPr>
            <p:cNvPr id="7" name="Straight Connector 6"/>
            <p:cNvCxnSpPr>
              <a:stCxn id="4" idx="2"/>
            </p:cNvCxnSpPr>
            <p:nvPr/>
          </p:nvCxnSpPr>
          <p:spPr>
            <a:xfrm flipH="1">
              <a:off x="1258144" y="1701423"/>
              <a:ext cx="32870" cy="4966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>
              <a:off x="2315557" y="1701423"/>
              <a:ext cx="30497" cy="4966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833815" y="1834713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62838" y="2520513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Fork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65113" y="3210294"/>
              <a:ext cx="9144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0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62838" y="5520858"/>
              <a:ext cx="9144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1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0944" y="626733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stCxn id="10" idx="2"/>
              <a:endCxn id="11" idx="1"/>
            </p:cNvCxnSpPr>
            <p:nvPr/>
          </p:nvCxnSpPr>
          <p:spPr>
            <a:xfrm rot="16200000" flipH="1">
              <a:off x="1329276" y="2177451"/>
              <a:ext cx="495300" cy="57182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2" idx="0"/>
            </p:cNvCxnSpPr>
            <p:nvPr/>
          </p:nvCxnSpPr>
          <p:spPr>
            <a:xfrm>
              <a:off x="2320038" y="2901513"/>
              <a:ext cx="2275" cy="3087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23587" y="1848584"/>
              <a:ext cx="487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Start a project or work from pre-existing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3587" y="2510958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Fork a branch (They are Cheap): Contain Changes.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3587" y="3200739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 Something,</a:t>
              </a:r>
              <a:r>
                <a:rPr lang="en-US" sz="2000" b="1" dirty="0" smtClean="0"/>
                <a:t> and COMMIT.</a:t>
              </a:r>
              <a:endParaRPr 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37235" y="5501748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Fix the Change,</a:t>
              </a:r>
              <a:r>
                <a:rPr lang="en-US" sz="2000" b="1" dirty="0" smtClean="0"/>
                <a:t> </a:t>
              </a:r>
              <a:r>
                <a:rPr lang="en-US" sz="2000" b="1" dirty="0"/>
                <a:t>then </a:t>
              </a:r>
              <a:r>
                <a:rPr lang="en-US" sz="2000" b="1" dirty="0" smtClean="0"/>
                <a:t>COMMIT.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1312" y="6257776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Merge Into the project branch.</a:t>
              </a:r>
              <a:endParaRPr lang="en-US" sz="2000" b="1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27201" y="3958758"/>
              <a:ext cx="9144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Broke</a:t>
              </a:r>
              <a:endParaRPr lang="en-US" dirty="0"/>
            </a:p>
          </p:txBody>
        </p:sp>
        <p:cxnSp>
          <p:nvCxnSpPr>
            <p:cNvPr id="6" name="Elbow Connector 5"/>
            <p:cNvCxnSpPr>
              <a:stCxn id="12" idx="1"/>
              <a:endCxn id="31" idx="0"/>
            </p:cNvCxnSpPr>
            <p:nvPr/>
          </p:nvCxnSpPr>
          <p:spPr>
            <a:xfrm rot="10800000" flipV="1">
              <a:off x="1284401" y="3400794"/>
              <a:ext cx="580712" cy="55796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38368" y="3958759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Merge (</a:t>
              </a:r>
              <a:r>
                <a:rPr lang="en-US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LESSON 2: TEST YOUR MERGES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27201" y="4755335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3587" y="4734751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Revert the Change (Backups are Amazing)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>
              <a:stCxn id="12" idx="2"/>
              <a:endCxn id="13" idx="0"/>
            </p:cNvCxnSpPr>
            <p:nvPr/>
          </p:nvCxnSpPr>
          <p:spPr>
            <a:xfrm flipH="1">
              <a:off x="2320038" y="3591294"/>
              <a:ext cx="2275" cy="19295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3" idx="1"/>
              <a:endCxn id="15" idx="0"/>
            </p:cNvCxnSpPr>
            <p:nvPr/>
          </p:nvCxnSpPr>
          <p:spPr>
            <a:xfrm rot="10800000" flipV="1">
              <a:off x="1258144" y="5711358"/>
              <a:ext cx="604694" cy="555974"/>
            </a:xfrm>
            <a:prstGeom prst="bentConnector2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" idx="1"/>
              <a:endCxn id="39" idx="1"/>
            </p:cNvCxnSpPr>
            <p:nvPr/>
          </p:nvCxnSpPr>
          <p:spPr>
            <a:xfrm rot="10800000" flipV="1">
              <a:off x="827201" y="2025213"/>
              <a:ext cx="6614" cy="2920622"/>
            </a:xfrm>
            <a:prstGeom prst="bentConnector3">
              <a:avLst>
                <a:gd name="adj1" fmla="val 582611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C: Multiple Copies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4478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 Implementation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549555" y="26670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Copy of Implementation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51830" y="3940790"/>
            <a:ext cx="2433851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Copy of Copy of Implementation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05051" y="5370394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 Copy2 of Implementation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1524000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r>
              <a:rPr lang="en-US" sz="2400" dirty="0" smtClean="0"/>
              <a:t> Feature: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24934" y="2743200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r>
              <a:rPr lang="en-US" sz="2400" dirty="0" smtClean="0"/>
              <a:t> Feature: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87252" y="5450006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 Feature: 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1" idx="1"/>
          </p:cNvCxnSpPr>
          <p:nvPr/>
        </p:nvCxnSpPr>
        <p:spPr>
          <a:xfrm>
            <a:off x="3048000" y="182880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2" idx="1"/>
          </p:cNvCxnSpPr>
          <p:nvPr/>
        </p:nvCxnSpPr>
        <p:spPr>
          <a:xfrm>
            <a:off x="5987955" y="3048000"/>
            <a:ext cx="736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4768755" y="3429000"/>
            <a:ext cx="1" cy="5117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6" idx="1"/>
          </p:cNvCxnSpPr>
          <p:nvPr/>
        </p:nvCxnSpPr>
        <p:spPr>
          <a:xfrm rot="16200000" flipH="1">
            <a:off x="2270077" y="1768522"/>
            <a:ext cx="838200" cy="172075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8" idx="0"/>
          </p:cNvCxnSpPr>
          <p:nvPr/>
        </p:nvCxnSpPr>
        <p:spPr>
          <a:xfrm flipH="1">
            <a:off x="1824251" y="2209800"/>
            <a:ext cx="4549" cy="3160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3" idx="1"/>
          </p:cNvCxnSpPr>
          <p:nvPr/>
        </p:nvCxnSpPr>
        <p:spPr>
          <a:xfrm>
            <a:off x="3043451" y="5751394"/>
            <a:ext cx="743801" cy="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05600" y="4016990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 Feature: C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7" idx="3"/>
            <a:endCxn id="32" idx="1"/>
          </p:cNvCxnSpPr>
          <p:nvPr/>
        </p:nvCxnSpPr>
        <p:spPr>
          <a:xfrm>
            <a:off x="5985681" y="4321790"/>
            <a:ext cx="719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6111069" y="4913194"/>
            <a:ext cx="2941661" cy="16764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 Solution?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4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49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(Tautological) Solution C: Version Control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357707" y="838200"/>
            <a:ext cx="8253637" cy="5948065"/>
            <a:chOff x="161500" y="838200"/>
            <a:chExt cx="8253637" cy="5948065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417662" y="842665"/>
              <a:ext cx="0" cy="586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326074" y="842665"/>
              <a:ext cx="0" cy="586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08411" y="842665"/>
              <a:ext cx="0" cy="4991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231608" y="842665"/>
              <a:ext cx="0" cy="5897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617562" y="1299865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1. Base</a:t>
              </a:r>
              <a:endParaRPr lang="en-US" sz="20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25974" y="2148442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. Copy</a:t>
              </a:r>
              <a:endParaRPr lang="en-US" sz="2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03762" y="4130424"/>
              <a:ext cx="16002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4. Copy of Copy</a:t>
              </a:r>
              <a:endParaRPr lang="en-US" sz="2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31508" y="2142755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. Copy2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7562" y="2154840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. Feature A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25974" y="3052465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6. Feature B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03762" y="5044824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. Feature C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4" idx="2"/>
              <a:endCxn id="8" idx="0"/>
            </p:cNvCxnSpPr>
            <p:nvPr/>
          </p:nvCxnSpPr>
          <p:spPr>
            <a:xfrm>
              <a:off x="1417662" y="1833265"/>
              <a:ext cx="0" cy="321575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3"/>
              <a:endCxn id="5" idx="0"/>
            </p:cNvCxnSpPr>
            <p:nvPr/>
          </p:nvCxnSpPr>
          <p:spPr>
            <a:xfrm>
              <a:off x="2217762" y="1566565"/>
              <a:ext cx="1108312" cy="58187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3"/>
              <a:endCxn id="6" idx="0"/>
            </p:cNvCxnSpPr>
            <p:nvPr/>
          </p:nvCxnSpPr>
          <p:spPr>
            <a:xfrm>
              <a:off x="4126174" y="2415142"/>
              <a:ext cx="1177688" cy="171528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4" idx="3"/>
              <a:endCxn id="7" idx="0"/>
            </p:cNvCxnSpPr>
            <p:nvPr/>
          </p:nvCxnSpPr>
          <p:spPr>
            <a:xfrm>
              <a:off x="2217762" y="1566565"/>
              <a:ext cx="5013846" cy="57619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455392" y="3343403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8. Feature D</a:t>
              </a:r>
              <a:endParaRPr lang="en-US" sz="2000" dirty="0"/>
            </a:p>
          </p:txBody>
        </p:sp>
        <p:cxnSp>
          <p:nvCxnSpPr>
            <p:cNvPr id="29" name="Straight Arrow Connector 28"/>
            <p:cNvCxnSpPr>
              <a:stCxn id="5" idx="2"/>
              <a:endCxn id="9" idx="0"/>
            </p:cNvCxnSpPr>
            <p:nvPr/>
          </p:nvCxnSpPr>
          <p:spPr>
            <a:xfrm>
              <a:off x="3326074" y="2681842"/>
              <a:ext cx="0" cy="37062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  <a:endCxn id="23" idx="0"/>
            </p:cNvCxnSpPr>
            <p:nvPr/>
          </p:nvCxnSpPr>
          <p:spPr>
            <a:xfrm>
              <a:off x="7231608" y="2676155"/>
              <a:ext cx="23884" cy="66724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2"/>
              <a:endCxn id="10" idx="0"/>
            </p:cNvCxnSpPr>
            <p:nvPr/>
          </p:nvCxnSpPr>
          <p:spPr>
            <a:xfrm>
              <a:off x="5303862" y="4816224"/>
              <a:ext cx="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609601" y="3749424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9. Feat. A+B</a:t>
              </a:r>
              <a:endParaRPr lang="en-US" sz="2000" dirty="0"/>
            </a:p>
          </p:txBody>
        </p:sp>
        <p:cxnSp>
          <p:nvCxnSpPr>
            <p:cNvPr id="38" name="Elbow Connector 37"/>
            <p:cNvCxnSpPr>
              <a:stCxn id="8" idx="2"/>
              <a:endCxn id="9" idx="0"/>
            </p:cNvCxnSpPr>
            <p:nvPr/>
          </p:nvCxnSpPr>
          <p:spPr>
            <a:xfrm rot="16200000" flipH="1">
              <a:off x="2189756" y="1916146"/>
              <a:ext cx="364225" cy="1908412"/>
            </a:xfrm>
            <a:prstGeom prst="bentConnector3">
              <a:avLst>
                <a:gd name="adj1" fmla="val 31265"/>
              </a:avLst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9" idx="1"/>
              <a:endCxn id="36" idx="0"/>
            </p:cNvCxnSpPr>
            <p:nvPr/>
          </p:nvCxnSpPr>
          <p:spPr>
            <a:xfrm rot="10800000" flipV="1">
              <a:off x="1409702" y="3319164"/>
              <a:ext cx="1116273" cy="430259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6" idx="2"/>
              <a:endCxn id="6" idx="1"/>
            </p:cNvCxnSpPr>
            <p:nvPr/>
          </p:nvCxnSpPr>
          <p:spPr>
            <a:xfrm rot="16200000" flipH="1">
              <a:off x="2861481" y="2831043"/>
              <a:ext cx="190500" cy="3094061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617562" y="5567065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10. A,B,C</a:t>
              </a:r>
              <a:endParaRPr lang="en-US" sz="2000" dirty="0"/>
            </a:p>
          </p:txBody>
        </p:sp>
        <p:cxnSp>
          <p:nvCxnSpPr>
            <p:cNvPr id="45" name="Elbow Connector 44"/>
            <p:cNvCxnSpPr>
              <a:stCxn id="10" idx="1"/>
              <a:endCxn id="43" idx="0"/>
            </p:cNvCxnSpPr>
            <p:nvPr/>
          </p:nvCxnSpPr>
          <p:spPr>
            <a:xfrm rot="10800000" flipV="1">
              <a:off x="1417662" y="5311523"/>
              <a:ext cx="3086100" cy="25554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3" idx="3"/>
              <a:endCxn id="7" idx="1"/>
            </p:cNvCxnSpPr>
            <p:nvPr/>
          </p:nvCxnSpPr>
          <p:spPr>
            <a:xfrm flipV="1">
              <a:off x="2217762" y="2409455"/>
              <a:ext cx="4213746" cy="34243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609600" y="6252865"/>
              <a:ext cx="16002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11. A,B,C,D</a:t>
              </a:r>
              <a:endParaRPr lang="en-US" sz="2000" dirty="0"/>
            </a:p>
          </p:txBody>
        </p:sp>
        <p:cxnSp>
          <p:nvCxnSpPr>
            <p:cNvPr id="51" name="Elbow Connector 50"/>
            <p:cNvCxnSpPr>
              <a:endCxn id="49" idx="3"/>
            </p:cNvCxnSpPr>
            <p:nvPr/>
          </p:nvCxnSpPr>
          <p:spPr>
            <a:xfrm rot="5400000">
              <a:off x="3438915" y="2702988"/>
              <a:ext cx="2587462" cy="504569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382489" y="838200"/>
              <a:ext cx="663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Just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02479" y="870431"/>
              <a:ext cx="655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03862" y="870817"/>
              <a:ext cx="1114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Version</a:t>
              </a:r>
              <a:endParaRPr lang="en-US" sz="2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31608" y="884851"/>
              <a:ext cx="1183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Control.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2489" y="2825113"/>
              <a:ext cx="1229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REBASE (2)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75611" y="3328300"/>
              <a:ext cx="886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MERGE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99817" y="4103992"/>
              <a:ext cx="1229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REBASE (4)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418799" y="4919230"/>
              <a:ext cx="886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MERGE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9817" y="5498068"/>
              <a:ext cx="1229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REBASE (3)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05366" y="6150233"/>
              <a:ext cx="886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MERGE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Left Brace 78"/>
            <p:cNvSpPr/>
            <p:nvPr/>
          </p:nvSpPr>
          <p:spPr>
            <a:xfrm>
              <a:off x="1133901" y="2740202"/>
              <a:ext cx="152400" cy="921863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7699" y="2766057"/>
              <a:ext cx="981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changes in B to A</a:t>
              </a:r>
              <a:endParaRPr lang="en-US" dirty="0"/>
            </a:p>
          </p:txBody>
        </p:sp>
        <p:sp>
          <p:nvSpPr>
            <p:cNvPr id="81" name="Left Brace 80"/>
            <p:cNvSpPr/>
            <p:nvPr/>
          </p:nvSpPr>
          <p:spPr>
            <a:xfrm>
              <a:off x="1133900" y="4431710"/>
              <a:ext cx="152400" cy="921863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500" y="4457565"/>
              <a:ext cx="1133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changes in C to AB</a:t>
              </a:r>
              <a:endParaRPr lang="en-US" dirty="0"/>
            </a:p>
          </p:txBody>
        </p:sp>
        <p:sp>
          <p:nvSpPr>
            <p:cNvPr id="83" name="Right Brace 82"/>
            <p:cNvSpPr/>
            <p:nvPr/>
          </p:nvSpPr>
          <p:spPr>
            <a:xfrm>
              <a:off x="4360744" y="5682734"/>
              <a:ext cx="211256" cy="110353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20823" y="5889157"/>
              <a:ext cx="1716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changes in D to ABC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4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Engineering: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b="1" dirty="0" smtClean="0"/>
              <a:t>I</a:t>
            </a:r>
            <a:r>
              <a:rPr lang="en-US" dirty="0" smtClean="0"/>
              <a:t>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Multiple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individuals need to work on the same file.</a:t>
            </a:r>
          </a:p>
          <a:p>
            <a:pPr lvl="1"/>
            <a:r>
              <a:rPr lang="en-US" dirty="0" smtClean="0"/>
              <a:t>Option A: Only one may work on the file at a time (Checkout Model).</a:t>
            </a:r>
          </a:p>
          <a:p>
            <a:pPr lvl="1"/>
            <a:r>
              <a:rPr lang="en-US" dirty="0" smtClean="0"/>
              <a:t>Option B: Everyone gets a copy, but you must reconcile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81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581650" y="3657600"/>
            <a:ext cx="1181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15200" y="3657600"/>
            <a:ext cx="1181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B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72200" y="5181600"/>
            <a:ext cx="17335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Merged</a:t>
            </a:r>
            <a:endParaRPr lang="en-US" sz="2400" dirty="0"/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16200000" flipH="1">
            <a:off x="6943725" y="2695575"/>
            <a:ext cx="990600" cy="9334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6076950" y="2762250"/>
            <a:ext cx="990600" cy="800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0"/>
          </p:cNvCxnSpPr>
          <p:nvPr/>
        </p:nvCxnSpPr>
        <p:spPr>
          <a:xfrm rot="16200000" flipH="1">
            <a:off x="6186487" y="4329112"/>
            <a:ext cx="838200" cy="8667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0"/>
          </p:cNvCxnSpPr>
          <p:nvPr/>
        </p:nvCxnSpPr>
        <p:spPr>
          <a:xfrm rot="5400000">
            <a:off x="7053263" y="4329113"/>
            <a:ext cx="838200" cy="8667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1: User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/>
              <a:t>GIT follows Option B.</a:t>
            </a:r>
          </a:p>
          <a:p>
            <a:pPr lvl="1"/>
            <a:r>
              <a:rPr lang="en-US" dirty="0"/>
              <a:t>Some overhead reconciling differences is created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GIT’s model requires changes be made with respect the current version.</a:t>
            </a:r>
          </a:p>
          <a:p>
            <a:pPr lvl="2"/>
            <a:r>
              <a:rPr lang="en-US" dirty="0" smtClean="0"/>
              <a:t>Remember REBASE.</a:t>
            </a:r>
            <a:endParaRPr lang="en-US" dirty="0"/>
          </a:p>
        </p:txBody>
      </p:sp>
      <p:pic>
        <p:nvPicPr>
          <p:cNvPr id="3074" name="Picture 2" descr="C:\Users\User\Downloads\progit2-master\progit2-master\images\small-team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11753"/>
            <a:ext cx="4443900" cy="5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Everything is Broke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are made irresponsibly.</a:t>
            </a:r>
          </a:p>
          <a:p>
            <a:pPr lvl="1"/>
            <a:r>
              <a:rPr lang="en-US" dirty="0" smtClean="0"/>
              <a:t>Commits track whom made the change.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BLAME</a:t>
            </a:r>
            <a:r>
              <a:rPr lang="en-US" dirty="0" smtClean="0"/>
              <a:t>” Cites whom made the previous change(s)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DIFF</a:t>
            </a:r>
            <a:r>
              <a:rPr lang="en-US" dirty="0" smtClean="0"/>
              <a:t>” allows side-by-side comparison of versions logging additions, changes, and removals.</a:t>
            </a:r>
          </a:p>
        </p:txBody>
      </p:sp>
    </p:spTree>
    <p:extLst>
      <p:ext uri="{BB962C8B-B14F-4D97-AF65-F5344CB8AC3E}">
        <p14:creationId xmlns:p14="http://schemas.microsoft.com/office/powerpoint/2010/main" val="32056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85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2: Diff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163309"/>
            <a:ext cx="8686800" cy="5389891"/>
            <a:chOff x="228600" y="1398733"/>
            <a:chExt cx="8686800" cy="538989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1" t="9453" r="47995" b="13333"/>
            <a:stretch/>
          </p:blipFill>
          <p:spPr bwMode="auto">
            <a:xfrm>
              <a:off x="228600" y="1398733"/>
              <a:ext cx="8686800" cy="5389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121107" y="3086100"/>
              <a:ext cx="403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-{Removed}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66800" y="2895600"/>
              <a:ext cx="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3705" y="4078247"/>
              <a:ext cx="1994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3"/>
                  </a:solidFill>
                </a:rPr>
                <a:t>+{Added}</a:t>
              </a:r>
              <a:endParaRPr lang="en-US" sz="28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905000" y="4339857"/>
              <a:ext cx="246228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5957627"/>
              <a:ext cx="4218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Note: Plain text files work best.</a:t>
              </a:r>
            </a:p>
            <a:p>
              <a:r>
                <a:rPr lang="en-US" sz="2400" dirty="0" smtClean="0"/>
                <a:t>Binary files are not supported.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1152" y="813311"/>
            <a:ext cx="85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 (3</a:t>
            </a:r>
            <a:r>
              <a:rPr lang="en-US" baseline="30000" dirty="0"/>
              <a:t>rd</a:t>
            </a:r>
            <a:r>
              <a:rPr lang="en-US" dirty="0"/>
              <a:t> Party)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770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</a:t>
            </a:r>
            <a:r>
              <a:rPr lang="en-US" dirty="0"/>
              <a:t>(</a:t>
            </a:r>
            <a:r>
              <a:rPr lang="en-US" dirty="0" smtClean="0"/>
              <a:t>Internet</a:t>
            </a:r>
            <a:r>
              <a:rPr lang="en-US" smtClean="0"/>
              <a:t>) </a:t>
            </a:r>
            <a:r>
              <a:rPr lang="en-US" smtClean="0"/>
              <a:t>Connection?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394618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Centralized Version Control</a:t>
            </a:r>
          </a:p>
          <a:p>
            <a:pPr lvl="1"/>
            <a:r>
              <a:rPr lang="en-US" sz="2000" dirty="0" smtClean="0"/>
              <a:t>The user has copies of files.</a:t>
            </a:r>
          </a:p>
          <a:p>
            <a:pPr lvl="1"/>
            <a:r>
              <a:rPr lang="en-US" sz="2000" dirty="0" smtClean="0"/>
              <a:t>The repository only on the server</a:t>
            </a:r>
          </a:p>
          <a:p>
            <a:pPr lvl="1"/>
            <a:r>
              <a:rPr lang="en-US" sz="2000" dirty="0" smtClean="0"/>
              <a:t>Subversion (SVN) uses this model.</a:t>
            </a:r>
          </a:p>
        </p:txBody>
      </p:sp>
      <p:pic>
        <p:nvPicPr>
          <p:cNvPr id="1026" name="Picture 2" descr="C:\Users\User\Downloads\progit2-master\progit2-master\images\centr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34" y="3657600"/>
            <a:ext cx="4023799" cy="27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ownloads\progit2-master\progit2-master\images\distribu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77613"/>
            <a:ext cx="2819400" cy="33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394618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Distributed Version Control</a:t>
            </a:r>
          </a:p>
          <a:p>
            <a:pPr lvl="1"/>
            <a:r>
              <a:rPr lang="en-US" sz="2000" dirty="0" smtClean="0"/>
              <a:t>The user  “</a:t>
            </a:r>
            <a:r>
              <a:rPr lang="en-US" sz="2000" b="1" dirty="0" smtClean="0"/>
              <a:t>clone</a:t>
            </a:r>
            <a:r>
              <a:rPr lang="en-US" sz="2000" dirty="0" smtClean="0"/>
              <a:t>” a repository.</a:t>
            </a:r>
          </a:p>
          <a:p>
            <a:pPr lvl="1"/>
            <a:r>
              <a:rPr lang="en-US" sz="2000" dirty="0" smtClean="0"/>
              <a:t>The copy is a complete version</a:t>
            </a:r>
          </a:p>
          <a:p>
            <a:pPr lvl="1"/>
            <a:r>
              <a:rPr lang="en-US" sz="2000" dirty="0" smtClean="0"/>
              <a:t>GIT uses this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85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$man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NAME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- the stupid content </a:t>
            </a:r>
            <a:r>
              <a:rPr lang="en-US" sz="2400" dirty="0" smtClean="0"/>
              <a:t>tracker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DESCRIPTION</a:t>
            </a:r>
          </a:p>
          <a:p>
            <a:pPr marL="0" indent="0">
              <a:buNone/>
            </a:pPr>
            <a:r>
              <a:rPr lang="en-US" sz="2400" dirty="0" smtClean="0"/>
              <a:t>GIT </a:t>
            </a:r>
            <a:r>
              <a:rPr lang="en-US" sz="2400" dirty="0"/>
              <a:t>is a fast, scalable, distributed revision control system with </a:t>
            </a:r>
            <a:r>
              <a:rPr lang="en-US" sz="2400" dirty="0" smtClean="0"/>
              <a:t>an unusually </a:t>
            </a:r>
            <a:r>
              <a:rPr lang="en-US" sz="2400" dirty="0"/>
              <a:t>rich command set that provides both high-level operations </a:t>
            </a:r>
            <a:r>
              <a:rPr lang="en-US" sz="2400" dirty="0" smtClean="0"/>
              <a:t>and full </a:t>
            </a:r>
            <a:r>
              <a:rPr lang="en-US" sz="2400" dirty="0"/>
              <a:t>access to internals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Choose a license</a:t>
            </a:r>
          </a:p>
          <a:p>
            <a:pPr lvl="1"/>
            <a:r>
              <a:rPr lang="en-US" dirty="0">
                <a:hlinkClick r:id="rId3"/>
              </a:rPr>
              <a:t>https://choosealicense.com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Configure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https://www.gitignore.io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Consider a Web Front-End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education.github.com/pack</a:t>
            </a:r>
            <a:r>
              <a:rPr lang="en-US" dirty="0" smtClean="0"/>
              <a:t> (Recommended)</a:t>
            </a:r>
          </a:p>
          <a:p>
            <a:pPr lvl="1"/>
            <a:r>
              <a:rPr lang="en-US" dirty="0">
                <a:hlinkClick r:id="rId6"/>
              </a:rPr>
              <a:t>https://about.gitlab.com/pricing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GitHub Usage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Repository</a:t>
            </a:r>
            <a:endParaRPr lang="en-US" dirty="0"/>
          </a:p>
        </p:txBody>
      </p:sp>
      <p:pic>
        <p:nvPicPr>
          <p:cNvPr id="1026" name="Picture 2" descr="C:\Users\User\Desktop\New_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002507" cy="25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Create_Rep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3988"/>
            <a:ext cx="583953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90800" y="49530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491" y="4724399"/>
            <a:ext cx="270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student, </a:t>
            </a:r>
            <a:r>
              <a:rPr lang="en-US" sz="2400" b="1" dirty="0" smtClean="0"/>
              <a:t>Private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repositories</a:t>
            </a:r>
            <a:r>
              <a:rPr lang="en-US" sz="2400" dirty="0" smtClean="0"/>
              <a:t> are free. </a:t>
            </a:r>
            <a:r>
              <a:rPr lang="en-US" sz="2400" b="1" dirty="0" smtClean="0"/>
              <a:t>USE</a:t>
            </a:r>
            <a:r>
              <a:rPr lang="en-US" sz="2400" dirty="0" smtClean="0"/>
              <a:t>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2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Experimental Branch</a:t>
            </a:r>
            <a:endParaRPr lang="en-US" dirty="0"/>
          </a:p>
        </p:txBody>
      </p:sp>
      <p:pic>
        <p:nvPicPr>
          <p:cNvPr id="2050" name="Picture 2" descr="C:\Users\User\Desktop\New_Bra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09215"/>
            <a:ext cx="48060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7154" y="3482398"/>
            <a:ext cx="199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Click Here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7154" y="4648200"/>
            <a:ext cx="2672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Give it a Name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7154" y="5943600"/>
            <a:ext cx="315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Create the Branch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700072" y="3744008"/>
            <a:ext cx="1165254" cy="0"/>
          </a:xfrm>
          <a:prstGeom prst="straightConnector1">
            <a:avLst/>
          </a:prstGeom>
          <a:ln w="349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9360" y="4909810"/>
            <a:ext cx="659240" cy="0"/>
          </a:xfrm>
          <a:prstGeom prst="straightConnector1">
            <a:avLst/>
          </a:prstGeom>
          <a:ln w="349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865326" y="6205210"/>
            <a:ext cx="401874" cy="0"/>
          </a:xfrm>
          <a:prstGeom prst="straightConnector1">
            <a:avLst/>
          </a:prstGeom>
          <a:ln w="349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Collaborators (Optional)</a:t>
            </a:r>
            <a:endParaRPr lang="en-US" dirty="0"/>
          </a:p>
        </p:txBody>
      </p:sp>
      <p:pic>
        <p:nvPicPr>
          <p:cNvPr id="5122" name="Picture 2" descr="C:\Users\User\Desktop\Collabora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2" y="2209800"/>
            <a:ext cx="816716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1199" y="19481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(1)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99679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(2)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8087" y="432520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(3)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Merging Branches (Pull Request) 1/3</a:t>
            </a:r>
            <a:endParaRPr lang="en-US" dirty="0"/>
          </a:p>
        </p:txBody>
      </p:sp>
      <p:pic>
        <p:nvPicPr>
          <p:cNvPr id="3074" name="Picture 2" descr="C:\Users\User\Desktop\Branch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787736" cy="38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17957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1. Click Here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319010"/>
            <a:ext cx="2590800" cy="164339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2667000" y="2319010"/>
            <a:ext cx="1905000" cy="194819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Merging Branches (Pull Request) </a:t>
            </a:r>
            <a:r>
              <a:rPr lang="en-US" dirty="0" smtClean="0"/>
              <a:t>2/3</a:t>
            </a:r>
            <a:endParaRPr lang="en-US" dirty="0"/>
          </a:p>
        </p:txBody>
      </p:sp>
      <p:pic>
        <p:nvPicPr>
          <p:cNvPr id="4098" name="Picture 2" descr="C:\Users\User\Desktop\Merge_Pu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24"/>
          <a:stretch/>
        </p:blipFill>
        <p:spPr bwMode="auto">
          <a:xfrm>
            <a:off x="242602" y="2438400"/>
            <a:ext cx="862730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24056"/>
            <a:ext cx="372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Annotate the Request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1600200" y="2147276"/>
            <a:ext cx="720138" cy="325723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4360" y="1624056"/>
            <a:ext cx="316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Open the Request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219200" y="2147276"/>
            <a:ext cx="6067934" cy="162861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Merging Branches (Pull Request) </a:t>
            </a:r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6146" name="Picture 2" descr="C:\Users\User\Desktop\Merge_P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8000"/>
            <a:ext cx="6518626" cy="540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76400" y="2209800"/>
            <a:ext cx="1600200" cy="3962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Graphs</a:t>
            </a:r>
            <a:endParaRPr lang="en-US" dirty="0"/>
          </a:p>
        </p:txBody>
      </p:sp>
      <p:pic>
        <p:nvPicPr>
          <p:cNvPr id="7170" name="Picture 2" descr="C:\Users\User\Desktop\Development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1" y="1905000"/>
            <a:ext cx="8526341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3751" y="140680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(1)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56388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(2)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GitHub’s Desktop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https://desktop.github.com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 descr="Screenshot of GitHub Desktop running on Wind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0797"/>
            <a:ext cx="7162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(Simplified)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Simplified Summary of Commit, Branches, and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SCM (Official Site)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- the simple guide</a:t>
            </a:r>
          </a:p>
          <a:p>
            <a:pPr lvl="1"/>
            <a:r>
              <a:rPr lang="en-US" dirty="0">
                <a:hlinkClick r:id="rId3"/>
              </a:rPr>
              <a:t>https://rogerdudler.github.io/git-guide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 GIT CHEAT SHEET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services.github.com/on-demand/downloads/github-git-cheat-sheet.pdf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Figures from the CASE section: </a:t>
            </a:r>
            <a:r>
              <a:rPr lang="en-US" dirty="0" err="1" smtClean="0"/>
              <a:t>ProGit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Edition (2014) by Scott Chacon and Ben Straub released under a CC NC SA license.</a:t>
            </a:r>
          </a:p>
          <a:p>
            <a:r>
              <a:rPr lang="en-US" dirty="0" smtClean="0"/>
              <a:t>GitHub Diff from GitHub.com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7" y="3200400"/>
            <a:ext cx="8229599" cy="3352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Commits</a:t>
            </a:r>
          </a:p>
          <a:p>
            <a:pPr lvl="1"/>
            <a:r>
              <a:rPr lang="en-US" sz="2400" dirty="0" smtClean="0"/>
              <a:t>Represented as nodes on a graph.</a:t>
            </a:r>
          </a:p>
          <a:p>
            <a:pPr lvl="1"/>
            <a:r>
              <a:rPr lang="en-US" sz="2400" dirty="0" smtClean="0"/>
              <a:t>Symbolize an instance (version) of a project’s files.</a:t>
            </a:r>
          </a:p>
          <a:p>
            <a:pPr lvl="1"/>
            <a:r>
              <a:rPr lang="en-US" sz="2400" dirty="0" smtClean="0"/>
              <a:t>Can add, remove, or modify a file (or multiple files).</a:t>
            </a:r>
          </a:p>
          <a:p>
            <a:r>
              <a:rPr lang="en-US" sz="2800" dirty="0" smtClean="0"/>
              <a:t>(Implementation) Features:</a:t>
            </a:r>
          </a:p>
          <a:p>
            <a:pPr lvl="1"/>
            <a:r>
              <a:rPr lang="en-US" sz="2400" dirty="0" smtClean="0"/>
              <a:t>Copy on Write- Only save the changes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0" y="1600200"/>
            <a:ext cx="7244127" cy="1351240"/>
            <a:chOff x="762000" y="5029200"/>
            <a:chExt cx="7244127" cy="1351240"/>
          </a:xfrm>
        </p:grpSpPr>
        <p:sp>
          <p:nvSpPr>
            <p:cNvPr id="4" name="Oval 3"/>
            <p:cNvSpPr/>
            <p:nvPr/>
          </p:nvSpPr>
          <p:spPr>
            <a:xfrm>
              <a:off x="5168465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2227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286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5457" y="5857220"/>
              <a:ext cx="1558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A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5029200"/>
              <a:ext cx="2238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Initial Commit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8057" y="5029200"/>
              <a:ext cx="1545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B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6786" y="5857220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Final Version</a:t>
              </a:r>
              <a:endParaRPr lang="en-US" sz="2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8340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6" idx="6"/>
              <a:endCxn id="5" idx="2"/>
            </p:cNvCxnSpPr>
            <p:nvPr/>
          </p:nvCxnSpPr>
          <p:spPr>
            <a:xfrm>
              <a:off x="2033457" y="5704820"/>
              <a:ext cx="13888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4" idx="2"/>
            </p:cNvCxnSpPr>
            <p:nvPr/>
          </p:nvCxnSpPr>
          <p:spPr>
            <a:xfrm>
              <a:off x="3727077" y="5704820"/>
              <a:ext cx="14413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11" idx="2"/>
            </p:cNvCxnSpPr>
            <p:nvPr/>
          </p:nvCxnSpPr>
          <p:spPr>
            <a:xfrm>
              <a:off x="5473265" y="5704820"/>
              <a:ext cx="1360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0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86200"/>
            <a:ext cx="8229600" cy="2667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Branch</a:t>
            </a:r>
            <a:endParaRPr lang="en-US" dirty="0" smtClean="0"/>
          </a:p>
          <a:p>
            <a:pPr lvl="1"/>
            <a:r>
              <a:rPr lang="en-US" sz="2400" dirty="0" smtClean="0"/>
              <a:t>A branch is a distinct variant of the project base.</a:t>
            </a:r>
          </a:p>
          <a:p>
            <a:pPr lvl="1"/>
            <a:r>
              <a:rPr lang="en-US" sz="2400" dirty="0" smtClean="0"/>
              <a:t>Branches allow isolated environments for working on new features and fixes without disrupting the project.</a:t>
            </a:r>
          </a:p>
          <a:p>
            <a:pPr lvl="1"/>
            <a:r>
              <a:rPr lang="en-US" sz="2400" dirty="0" smtClean="0"/>
              <a:t>Branches are created by “</a:t>
            </a:r>
            <a:r>
              <a:rPr lang="en-US" sz="2400" b="1" dirty="0" smtClean="0"/>
              <a:t>forking</a:t>
            </a:r>
            <a:r>
              <a:rPr lang="en-US" sz="2400" dirty="0" smtClean="0"/>
              <a:t>” from either the main branch (Trunk) or another branch.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Merge</a:t>
            </a:r>
            <a:endParaRPr lang="en-US" dirty="0" smtClean="0"/>
          </a:p>
          <a:p>
            <a:pPr lvl="1"/>
            <a:r>
              <a:rPr lang="en-US" sz="2600" dirty="0" smtClean="0"/>
              <a:t>A branch may be merged into another.</a:t>
            </a:r>
          </a:p>
          <a:p>
            <a:pPr lvl="1"/>
            <a:r>
              <a:rPr lang="en-US" sz="2600" dirty="0" smtClean="0"/>
              <a:t>The branch creates a “</a:t>
            </a:r>
            <a:r>
              <a:rPr lang="en-US" sz="2600" b="1" dirty="0" smtClean="0"/>
              <a:t>pull request</a:t>
            </a:r>
            <a:r>
              <a:rPr lang="en-US" sz="2600" dirty="0" smtClean="0"/>
              <a:t>” requesting that its present version be merged into another. The requestor details how to make the changes.</a:t>
            </a:r>
          </a:p>
          <a:p>
            <a:pPr lvl="1"/>
            <a:r>
              <a:rPr lang="en-US" sz="2600" dirty="0" smtClean="0"/>
              <a:t>An authority from the branch being merged into then is expected to review the request.</a:t>
            </a:r>
            <a:endParaRPr lang="en-US" sz="26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79763" y="1974663"/>
            <a:ext cx="470274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45148" y="1974663"/>
            <a:ext cx="833689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06948" y="2786486"/>
            <a:ext cx="622674" cy="531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Case for Version Control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(Or How You Have Already Made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A: Giant Undo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a solution, doubt, and delete.</a:t>
            </a:r>
          </a:p>
          <a:p>
            <a:pPr lvl="1"/>
            <a:r>
              <a:rPr lang="en-US" dirty="0" smtClean="0"/>
              <a:t>Is there a backup of an older version?</a:t>
            </a:r>
          </a:p>
          <a:p>
            <a:pPr lvl="2"/>
            <a:r>
              <a:rPr lang="en-US" dirty="0" smtClean="0"/>
              <a:t>Is the older version the most recent?</a:t>
            </a:r>
          </a:p>
          <a:p>
            <a:pPr lvl="2"/>
            <a:r>
              <a:rPr lang="en-US" dirty="0" smtClean="0"/>
              <a:t>What work, if any, must be redone (lost productivity)?</a:t>
            </a:r>
          </a:p>
          <a:p>
            <a:r>
              <a:rPr lang="en-US" dirty="0" smtClean="0"/>
              <a:t>This is why </a:t>
            </a:r>
            <a:r>
              <a:rPr lang="en-US" b="1" dirty="0" smtClean="0"/>
              <a:t>backups are important</a:t>
            </a:r>
          </a:p>
          <a:p>
            <a:pPr lvl="1"/>
            <a:r>
              <a:rPr lang="en-US" dirty="0" smtClean="0"/>
              <a:t>This is a fundamental tenant of version control.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1: VERSION CONTROL AS BACKUP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6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A: Save Incremental Changes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69351" y="1491872"/>
            <a:ext cx="7781499" cy="4505354"/>
            <a:chOff x="669351" y="1491872"/>
            <a:chExt cx="7781499" cy="4505354"/>
          </a:xfrm>
        </p:grpSpPr>
        <p:sp>
          <p:nvSpPr>
            <p:cNvPr id="41" name="Rectangle 40"/>
            <p:cNvSpPr/>
            <p:nvPr/>
          </p:nvSpPr>
          <p:spPr>
            <a:xfrm>
              <a:off x="685274" y="202527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1626" y="2711073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9351" y="3400854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626" y="4149317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5274" y="4917237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9351" y="560667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74888" y="1491872"/>
              <a:ext cx="92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Master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1426" y="1491872"/>
              <a:ext cx="98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Feature</a:t>
              </a:r>
              <a:endParaRPr lang="en-US" sz="2000" dirty="0"/>
            </a:p>
          </p:txBody>
        </p:sp>
        <p:cxnSp>
          <p:nvCxnSpPr>
            <p:cNvPr id="7" name="Straight Connector 6"/>
            <p:cNvCxnSpPr>
              <a:stCxn id="4" idx="2"/>
            </p:cNvCxnSpPr>
            <p:nvPr/>
          </p:nvCxnSpPr>
          <p:spPr>
            <a:xfrm flipH="1">
              <a:off x="1305831" y="1891982"/>
              <a:ext cx="32870" cy="4095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>
              <a:off x="2359032" y="1891982"/>
              <a:ext cx="34709" cy="4095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881502" y="20252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10525" y="27110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Fork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12800" y="3400853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0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910525" y="41588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1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01426" y="4898126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</a:t>
              </a:r>
              <a:r>
                <a:rPr lang="en-US" b="1" dirty="0" smtClean="0"/>
                <a:t>?</a:t>
              </a:r>
              <a:endParaRPr lang="en-US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81502" y="56066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stCxn id="10" idx="2"/>
              <a:endCxn id="11" idx="1"/>
            </p:cNvCxnSpPr>
            <p:nvPr/>
          </p:nvCxnSpPr>
          <p:spPr>
            <a:xfrm rot="16200000" flipH="1">
              <a:off x="1376963" y="2368010"/>
              <a:ext cx="495300" cy="57182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4" idx="2"/>
              <a:endCxn id="15" idx="3"/>
            </p:cNvCxnSpPr>
            <p:nvPr/>
          </p:nvCxnSpPr>
          <p:spPr>
            <a:xfrm rot="5400000">
              <a:off x="1818241" y="5256787"/>
              <a:ext cx="518046" cy="56272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2" idx="0"/>
            </p:cNvCxnSpPr>
            <p:nvPr/>
          </p:nvCxnSpPr>
          <p:spPr>
            <a:xfrm>
              <a:off x="2367725" y="3092072"/>
              <a:ext cx="2275" cy="3087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 flipH="1">
              <a:off x="2367725" y="3781853"/>
              <a:ext cx="2275" cy="3770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  <a:endCxn id="14" idx="0"/>
            </p:cNvCxnSpPr>
            <p:nvPr/>
          </p:nvCxnSpPr>
          <p:spPr>
            <a:xfrm flipH="1">
              <a:off x="2358626" y="4539872"/>
              <a:ext cx="9099" cy="3582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71274" y="2039143"/>
              <a:ext cx="487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Start a project or work from pre-existing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71274" y="2701517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Fork a branch (They are Cheap): Contain Changes.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274" y="3391298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Make some </a:t>
              </a:r>
              <a:r>
                <a:rPr lang="en-US" sz="2000" dirty="0"/>
                <a:t>c</a:t>
              </a:r>
              <a:r>
                <a:rPr lang="en-US" sz="2000" dirty="0" smtClean="0"/>
                <a:t>hanges,</a:t>
              </a:r>
              <a:r>
                <a:rPr lang="en-US" sz="2000" b="1" dirty="0" smtClean="0"/>
                <a:t> then COMMIT THEM.</a:t>
              </a:r>
              <a:endParaRPr 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4922" y="4139762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Make </a:t>
              </a:r>
              <a:r>
                <a:rPr lang="en-US" sz="2000" dirty="0" smtClean="0"/>
                <a:t>more </a:t>
              </a:r>
              <a:r>
                <a:rPr lang="en-US" sz="2000" dirty="0"/>
                <a:t>changes,</a:t>
              </a:r>
              <a:r>
                <a:rPr lang="en-US" sz="2000" b="1" dirty="0"/>
                <a:t> then COMMIT </a:t>
              </a:r>
              <a:r>
                <a:rPr lang="en-US" sz="2000" b="1" dirty="0" smtClean="0"/>
                <a:t>THEM.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71274" y="4898126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Make </a:t>
              </a:r>
              <a:r>
                <a:rPr lang="en-US" sz="2000" dirty="0" smtClean="0"/>
                <a:t>more </a:t>
              </a:r>
              <a:r>
                <a:rPr lang="en-US" sz="2000" dirty="0"/>
                <a:t>changes,</a:t>
              </a:r>
              <a:r>
                <a:rPr lang="en-US" sz="2000" b="1" dirty="0"/>
                <a:t> then COMMIT </a:t>
              </a:r>
              <a:r>
                <a:rPr lang="en-US" sz="2000" b="1" dirty="0" smtClean="0"/>
                <a:t>THEM.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1274" y="5597116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Merge Into the project branch.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1193</Words>
  <Application>Microsoft Office PowerPoint</Application>
  <PresentationFormat>On-screen Show (4:3)</PresentationFormat>
  <Paragraphs>224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Version Control &amp; GIT </vt:lpstr>
      <vt:lpstr>$man git</vt:lpstr>
      <vt:lpstr>Theory (Simplified)</vt:lpstr>
      <vt:lpstr>Commits</vt:lpstr>
      <vt:lpstr>Branches</vt:lpstr>
      <vt:lpstr>Merging</vt:lpstr>
      <vt:lpstr>The Case for Version Control</vt:lpstr>
      <vt:lpstr>CASE A: Giant Undo Button</vt:lpstr>
      <vt:lpstr>Solution A: Save Incremental Changes</vt:lpstr>
      <vt:lpstr>CASE B: The New Breaks The Old </vt:lpstr>
      <vt:lpstr>Scenario B: Something Broke</vt:lpstr>
      <vt:lpstr>CASE C: Multiple Copies</vt:lpstr>
      <vt:lpstr>(Tautological) Solution C: Version Control</vt:lpstr>
      <vt:lpstr>Engineering: Applications</vt:lpstr>
      <vt:lpstr>CASE 1: Multiple Team Members</vt:lpstr>
      <vt:lpstr>Solution 1: User Branches</vt:lpstr>
      <vt:lpstr>CASE 2: Everything is Broke</vt:lpstr>
      <vt:lpstr>Solution 2: Diff</vt:lpstr>
      <vt:lpstr>No (Internet) Connection?</vt:lpstr>
      <vt:lpstr>Getting Started</vt:lpstr>
      <vt:lpstr>Simple GitHub Usage</vt:lpstr>
      <vt:lpstr>Create a New Repository</vt:lpstr>
      <vt:lpstr>Create an Experimental Branch</vt:lpstr>
      <vt:lpstr>Add Collaborators (Optional)</vt:lpstr>
      <vt:lpstr>Merging Branches (Pull Request) 1/3</vt:lpstr>
      <vt:lpstr>Merging Branches (Pull Request) 2/3</vt:lpstr>
      <vt:lpstr>Merging Branches (Pull Request) 3/3</vt:lpstr>
      <vt:lpstr>Neat Graphs</vt:lpstr>
      <vt:lpstr>Try GitHub’s Desktop Client</vt:lpstr>
      <vt:lpstr>Additional References</vt:lpstr>
      <vt:lpstr>Citations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57</cp:revision>
  <dcterms:created xsi:type="dcterms:W3CDTF">2018-02-16T22:58:56Z</dcterms:created>
  <dcterms:modified xsi:type="dcterms:W3CDTF">2018-09-16T22:27:04Z</dcterms:modified>
</cp:coreProperties>
</file>