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hu-HU" b="1" dirty="0">
                <a:effectLst/>
              </a:rPr>
              <a:t>Egy főre jutó bruttó és nettó jövedelem jövedelmi </a:t>
            </a:r>
            <a:r>
              <a:rPr lang="hu-HU" b="1" dirty="0" err="1">
                <a:effectLst/>
              </a:rPr>
              <a:t>ötödök</a:t>
            </a:r>
            <a:endParaRPr lang="hu-HU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Munka1!$A$2:$A$13</c:f>
              <c:strCache>
                <c:ptCount val="12"/>
                <c:pt idx="0">
                  <c:v> bruttó (összes)</c:v>
                </c:pt>
                <c:pt idx="1">
                  <c:v>1. jövedelmi ötöd</c:v>
                </c:pt>
                <c:pt idx="2">
                  <c:v>2. jövedelmi ötöd</c:v>
                </c:pt>
                <c:pt idx="3">
                  <c:v>3.  jövedelmi ötöd</c:v>
                </c:pt>
                <c:pt idx="4">
                  <c:v>4.  jövedelmi ötöd</c:v>
                </c:pt>
                <c:pt idx="5">
                  <c:v>5.  jövedelmi ötöd</c:v>
                </c:pt>
                <c:pt idx="6">
                  <c:v>nettó (összes)</c:v>
                </c:pt>
                <c:pt idx="7">
                  <c:v>1.  jövedelmi ötöd</c:v>
                </c:pt>
                <c:pt idx="8">
                  <c:v>2.  jövedelmi ötöd</c:v>
                </c:pt>
                <c:pt idx="9">
                  <c:v>3.  jövedelmi ötöd</c:v>
                </c:pt>
                <c:pt idx="10">
                  <c:v>4.  jövedelmi ötöd</c:v>
                </c:pt>
                <c:pt idx="11">
                  <c:v>5.  jövedelmi ötöd</c:v>
                </c:pt>
              </c:strCache>
            </c:strRef>
          </c:cat>
          <c:val>
            <c:numRef>
              <c:f>Munka1!$B$2:$B$13</c:f>
              <c:numCache>
                <c:formatCode>#,##0</c:formatCode>
                <c:ptCount val="12"/>
                <c:pt idx="0">
                  <c:v>2622150</c:v>
                </c:pt>
                <c:pt idx="1">
                  <c:v>1143556</c:v>
                </c:pt>
                <c:pt idx="2">
                  <c:v>1780889</c:v>
                </c:pt>
                <c:pt idx="3">
                  <c:v>2283809</c:v>
                </c:pt>
                <c:pt idx="4">
                  <c:v>2796946</c:v>
                </c:pt>
                <c:pt idx="5">
                  <c:v>5104929</c:v>
                </c:pt>
                <c:pt idx="6">
                  <c:v>1921306</c:v>
                </c:pt>
                <c:pt idx="7">
                  <c:v>852853</c:v>
                </c:pt>
                <c:pt idx="8">
                  <c:v>1271319</c:v>
                </c:pt>
                <c:pt idx="9">
                  <c:v>1697922</c:v>
                </c:pt>
                <c:pt idx="10">
                  <c:v>2117960</c:v>
                </c:pt>
                <c:pt idx="11">
                  <c:v>3665975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C-4B55-86E1-893001428CAF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Munka1!$A$2:$A$13</c:f>
              <c:strCache>
                <c:ptCount val="12"/>
                <c:pt idx="0">
                  <c:v> bruttó (összes)</c:v>
                </c:pt>
                <c:pt idx="1">
                  <c:v>1. jövedelmi ötöd</c:v>
                </c:pt>
                <c:pt idx="2">
                  <c:v>2. jövedelmi ötöd</c:v>
                </c:pt>
                <c:pt idx="3">
                  <c:v>3.  jövedelmi ötöd</c:v>
                </c:pt>
                <c:pt idx="4">
                  <c:v>4.  jövedelmi ötöd</c:v>
                </c:pt>
                <c:pt idx="5">
                  <c:v>5.  jövedelmi ötöd</c:v>
                </c:pt>
                <c:pt idx="6">
                  <c:v>nettó (összes)</c:v>
                </c:pt>
                <c:pt idx="7">
                  <c:v>1.  jövedelmi ötöd</c:v>
                </c:pt>
                <c:pt idx="8">
                  <c:v>2.  jövedelmi ötöd</c:v>
                </c:pt>
                <c:pt idx="9">
                  <c:v>3.  jövedelmi ötöd</c:v>
                </c:pt>
                <c:pt idx="10">
                  <c:v>4.  jövedelmi ötöd</c:v>
                </c:pt>
                <c:pt idx="11">
                  <c:v>5.  jövedelmi ötöd</c:v>
                </c:pt>
              </c:strCache>
            </c:strRef>
          </c:cat>
          <c:val>
            <c:numRef>
              <c:f>Munka1!$C$2:$C$13</c:f>
              <c:numCache>
                <c:formatCode>#,##0</c:formatCode>
                <c:ptCount val="12"/>
                <c:pt idx="0">
                  <c:v>3084472</c:v>
                </c:pt>
                <c:pt idx="1">
                  <c:v>1245951</c:v>
                </c:pt>
                <c:pt idx="2">
                  <c:v>2075456</c:v>
                </c:pt>
                <c:pt idx="3">
                  <c:v>2731287</c:v>
                </c:pt>
                <c:pt idx="4">
                  <c:v>3340107</c:v>
                </c:pt>
                <c:pt idx="5">
                  <c:v>6026815</c:v>
                </c:pt>
                <c:pt idx="6">
                  <c:v>2244806</c:v>
                </c:pt>
                <c:pt idx="7">
                  <c:v>925667</c:v>
                </c:pt>
                <c:pt idx="8">
                  <c:v>1475880</c:v>
                </c:pt>
                <c:pt idx="9">
                  <c:v>2015348</c:v>
                </c:pt>
                <c:pt idx="10">
                  <c:v>2507107</c:v>
                </c:pt>
                <c:pt idx="11">
                  <c:v>4298100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C-4B55-86E1-893001428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894448"/>
        <c:axId val="1859899248"/>
      </c:barChart>
      <c:catAx>
        <c:axId val="179189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859899248"/>
        <c:crosses val="autoZero"/>
        <c:auto val="1"/>
        <c:lblAlgn val="ctr"/>
        <c:lblOffset val="100"/>
        <c:noMultiLvlLbl val="0"/>
      </c:catAx>
      <c:valAx>
        <c:axId val="185989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79189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AA200-4309-449A-97CE-5F913343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ED5F07-89B0-4258-BD8F-7F028052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FC5EBB-A954-4E7F-9650-4EA0EC7E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E7C32A-F10D-4A7F-A0D9-7DF82291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B86AA-372B-486A-93AF-2D019C24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2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D2B8BC-9B78-4C66-A9E5-24AEAC85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8F7074-3CFA-4E2C-8655-9E423141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2D4937-A95D-47E4-BE48-F9739EB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0D10-10A2-4743-80AA-98CE72D4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C969FA-1D24-43D4-AFBD-4955211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2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0DFCD20-4A52-47C9-8E61-2F43EB71A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0D50E-A2F9-49E7-9A51-74C0E6C9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005ED9-4F49-46FF-8E05-B47D48B5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1E88E6-7F51-4693-BCBC-0994807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16E344-4C03-4DCB-A29E-9F068430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9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F6E3E4-9EA7-48ED-B701-64CD9A1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2AA6CD-EFAF-43F0-B75B-8A9F1D1B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35444F-7617-4570-819D-537B6A93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377D03-DD44-4008-8676-ED90428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0C90F9-7D45-4B30-9CF6-86F8AEAF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9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EB33E-111B-4B99-88FF-C527D94B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3A43A-BF02-46B9-8A29-CB554417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8015F5-568B-44BF-84F3-8253562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57FD0A-1589-4A37-A4D9-3E9327D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C1A489-0D9F-46D8-908B-81B9BFC5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E6870-13A1-4690-9BE4-7CAC53D4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AF5AA4-D960-4EBE-BB37-D021919E5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50E3DE-CBE9-4ABD-A903-0728CF9A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30A998-DB4E-47E2-895F-43532DB4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C0AA2B-4362-4D3D-A022-326D49A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82D85F-387D-4599-ADAE-EEC14468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4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8979D-F345-4461-ABD0-CA06DA10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BE203D-50D9-4FF5-99E5-EB01F86A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2F638F9-641E-4340-B322-1C027C11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37A7BD6-0BB2-4BF1-A673-E27D9E86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0002D29-5678-415F-B4FA-7EE67D26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3A34544-A007-4734-83FF-9928FD68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7A5AC1-EE1C-4A7B-BB38-7C87EEF5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7F745F9-7DC7-406C-828D-E5C789B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8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3EA69-6F52-47A1-B77E-4638F323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DA558BB-E71B-4F10-9451-CCC8A7F4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8390C1-C7F7-48E0-9833-8A982570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A81270B-DCDF-47CA-B52D-C3226104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5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A75117C-4386-4633-AD64-3D3217F9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FA8247-CE2E-4D2C-AC37-51CF3D68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BADF67-CADE-4230-84F5-640D365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73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5C164-7454-4BFA-8C11-E82215AC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179DD7-FF57-4A68-9681-78E5C8003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43117B-1278-4175-BB01-5C0DB4EE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CC0002-6FF8-47C9-98D4-FFE7F91A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CC66F1-0EC5-4247-BDE6-72F68DDE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92C5ED2-A3C3-4E1B-B003-E987338E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1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26AE5-7A57-4B69-AD94-C44533A7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C85D22-8F6D-4B30-961F-297B0A15D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EB01F5-C05E-46EC-8031-D752080F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6EECAB-E1B1-4609-9513-44FD8AEF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C54D31-3872-4467-947A-D1B9BF20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C68BAE-4E83-4EF9-8406-0AA2EC34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57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A5F834-3CEC-4CEA-AA07-1BE64AD0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871D96-4BB0-4A13-AA99-8BCF7F98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7A51F-A223-4C7B-9F8F-1E8DA0F7C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F720-280A-4C4C-A5B4-AAF40BE188D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C0EBDB-C27F-48CD-8EAE-7D6214D1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25694D-56D6-4E02-A27A-D66BCE7C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BA0-209E-480C-B2CD-71E5778AC3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52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4C733-BD1F-42FE-8914-9316B0278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Prezentáció dolgozat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3C87A4-2B5B-428C-A825-DE3EBE503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Huszár Zalán</a:t>
            </a:r>
          </a:p>
        </p:txBody>
      </p:sp>
    </p:spTree>
    <p:extLst>
      <p:ext uri="{BB962C8B-B14F-4D97-AF65-F5344CB8AC3E}">
        <p14:creationId xmlns:p14="http://schemas.microsoft.com/office/powerpoint/2010/main" val="31218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220EEFF0-66C0-497A-87B7-93662D92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300565"/>
              </p:ext>
            </p:extLst>
          </p:nvPr>
        </p:nvGraphicFramePr>
        <p:xfrm>
          <a:off x="1402080" y="1146334"/>
          <a:ext cx="9951720" cy="2103120"/>
        </p:xfrm>
        <a:graphic>
          <a:graphicData uri="http://schemas.openxmlformats.org/drawingml/2006/table">
            <a:tbl>
              <a:tblPr/>
              <a:tblGrid>
                <a:gridCol w="995172">
                  <a:extLst>
                    <a:ext uri="{9D8B030D-6E8A-4147-A177-3AD203B41FA5}">
                      <a16:colId xmlns:a16="http://schemas.microsoft.com/office/drawing/2014/main" val="2974530124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319016412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3703275433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016983739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561462270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937104239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825792427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3756953925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2017413298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2150459365"/>
                    </a:ext>
                  </a:extLst>
                </a:gridCol>
              </a:tblGrid>
              <a:tr h="3000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Megnevezés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13765"/>
                  </a:ext>
                </a:extLst>
              </a:tr>
              <a:tr h="142537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alapfokú vagy </a:t>
                      </a:r>
                      <a:r>
                        <a:rPr lang="hu-HU" b="0" dirty="0" err="1">
                          <a:solidFill>
                            <a:srgbClr val="FFFFFF"/>
                          </a:solidFill>
                          <a:effectLst/>
                        </a:rPr>
                        <a:t>niincs</a:t>
                      </a:r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 iskolai végzettsége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34204"/>
                  </a:ext>
                </a:extLst>
              </a:tr>
            </a:tbl>
          </a:graphicData>
        </a:graphic>
      </p:graphicFrame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91D86113-11A4-4C0A-A24F-528900C3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90539"/>
              </p:ext>
            </p:extLst>
          </p:nvPr>
        </p:nvGraphicFramePr>
        <p:xfrm>
          <a:off x="1402080" y="3249454"/>
          <a:ext cx="9951720" cy="3289788"/>
        </p:xfrm>
        <a:graphic>
          <a:graphicData uri="http://schemas.openxmlformats.org/drawingml/2006/table">
            <a:tbl>
              <a:tblPr/>
              <a:tblGrid>
                <a:gridCol w="995172">
                  <a:extLst>
                    <a:ext uri="{9D8B030D-6E8A-4147-A177-3AD203B41FA5}">
                      <a16:colId xmlns:a16="http://schemas.microsoft.com/office/drawing/2014/main" val="3609225638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43663437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4012194733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366046091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2455874111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514577490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2744177998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451421192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320401074"/>
                    </a:ext>
                  </a:extLst>
                </a:gridCol>
                <a:gridCol w="995172">
                  <a:extLst>
                    <a:ext uri="{9D8B030D-6E8A-4147-A177-3AD203B41FA5}">
                      <a16:colId xmlns:a16="http://schemas.microsoft.com/office/drawing/2014/main" val="103278718"/>
                    </a:ext>
                  </a:extLst>
                </a:gridCol>
              </a:tblGrid>
              <a:tr h="171768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8489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79474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4495"/>
                  </a:ext>
                </a:extLst>
              </a:tr>
              <a:tr h="171768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74830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0604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011"/>
                  </a:ext>
                </a:extLst>
              </a:tr>
              <a:tr h="171768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7882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50002"/>
                  </a:ext>
                </a:extLst>
              </a:tr>
              <a:tr h="426640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marL="60435" marR="60435" marT="30218" marB="30218" anchor="b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18739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ADFA717B-97ED-43C5-83CB-1D2AEE92DAEF}"/>
              </a:ext>
            </a:extLst>
          </p:cNvPr>
          <p:cNvSpPr txBox="1"/>
          <p:nvPr/>
        </p:nvSpPr>
        <p:spPr>
          <a:xfrm>
            <a:off x="2108200" y="223004"/>
            <a:ext cx="797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Egy főre jutó bruttó és nettó jövedelem a referenciaszemély korcsoportja és iskolai végzettsége szerint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B987224-F804-40BD-AD6D-237DEB0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880"/>
            <a:ext cx="1396728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1A06F82-B796-4F9E-9C12-689896383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9832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Bruttó nettó fizetés közötti különbség: így jegyzed meg örökre! -  TudatosAdozo.hu ingatlan bérbeadás adózása, szállásadás adózása,  adótanácsadás, adóbevallás készítése">
            <a:extLst>
              <a:ext uri="{FF2B5EF4-FFF2-40B4-BE49-F238E27FC236}">
                <a16:creationId xmlns:a16="http://schemas.microsoft.com/office/drawing/2014/main" id="{E2C6FA7A-A16B-4511-8471-E09F7829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3" y="620713"/>
            <a:ext cx="1595437" cy="23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872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DC0DC0-8525-400F-B7E0-710C219E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00" y="2525712"/>
            <a:ext cx="8585200" cy="1806575"/>
          </a:xfrm>
        </p:spPr>
        <p:txBody>
          <a:bodyPr/>
          <a:lstStyle/>
          <a:p>
            <a:r>
              <a:rPr lang="hu-HU" b="1" dirty="0"/>
              <a:t>Köszönöm a figyelmet!</a:t>
            </a:r>
          </a:p>
        </p:txBody>
      </p:sp>
      <p:pic>
        <p:nvPicPr>
          <p:cNvPr id="3074" name="Picture 2" descr="Mémgyár">
            <a:extLst>
              <a:ext uri="{FF2B5EF4-FFF2-40B4-BE49-F238E27FC236}">
                <a16:creationId xmlns:a16="http://schemas.microsoft.com/office/drawing/2014/main" id="{02D89517-6156-455D-8B3B-38C67E95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10" y="3781346"/>
            <a:ext cx="4552950" cy="283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237</Words>
  <Application>Microsoft Office PowerPoint</Application>
  <PresentationFormat>Szélesvásznú</PresentationFormat>
  <Paragraphs>80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Prezentáció dolgozat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dolgozat</dc:title>
  <dc:creator>Huszár Zalán Ákos</dc:creator>
  <cp:lastModifiedBy>Huszár Zalán Ákos</cp:lastModifiedBy>
  <cp:revision>3</cp:revision>
  <dcterms:created xsi:type="dcterms:W3CDTF">2024-02-19T13:43:09Z</dcterms:created>
  <dcterms:modified xsi:type="dcterms:W3CDTF">2024-02-19T14:00:42Z</dcterms:modified>
</cp:coreProperties>
</file>