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Bruttó</a:t>
            </a:r>
            <a:r>
              <a:rPr lang="hu-HU" baseline="0" dirty="0"/>
              <a:t> Jövedelem</a:t>
            </a:r>
            <a:endParaRPr lang="hu-H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Munka1!$B$2:$B$7</c:f>
              <c:numCache>
                <c:formatCode>#,##0</c:formatCode>
                <c:ptCount val="6"/>
                <c:pt idx="0">
                  <c:v>1143556</c:v>
                </c:pt>
                <c:pt idx="1">
                  <c:v>1780889</c:v>
                </c:pt>
                <c:pt idx="2">
                  <c:v>2283809</c:v>
                </c:pt>
                <c:pt idx="3">
                  <c:v>2796946</c:v>
                </c:pt>
                <c:pt idx="4">
                  <c:v>5104929</c:v>
                </c:pt>
                <c:pt idx="5">
                  <c:v>2622150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7-4916-980E-C836DE603ABA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Munka1!$C$2:$C$7</c:f>
              <c:numCache>
                <c:formatCode>#,##0</c:formatCode>
                <c:ptCount val="6"/>
                <c:pt idx="0">
                  <c:v>1245951</c:v>
                </c:pt>
                <c:pt idx="1">
                  <c:v>2075456</c:v>
                </c:pt>
                <c:pt idx="2">
                  <c:v>2731287</c:v>
                </c:pt>
                <c:pt idx="3">
                  <c:v>3340107</c:v>
                </c:pt>
                <c:pt idx="4">
                  <c:v>6026815</c:v>
                </c:pt>
                <c:pt idx="5">
                  <c:v>3084472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E7-4916-980E-C836DE603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972384"/>
        <c:axId val="428344560"/>
      </c:barChart>
      <c:catAx>
        <c:axId val="55197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28344560"/>
        <c:crosses val="autoZero"/>
        <c:auto val="1"/>
        <c:lblAlgn val="ctr"/>
        <c:lblOffset val="100"/>
        <c:noMultiLvlLbl val="0"/>
      </c:catAx>
      <c:valAx>
        <c:axId val="42834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5197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Nettó</a:t>
            </a:r>
            <a:r>
              <a:rPr lang="hu-HU" baseline="0" dirty="0"/>
              <a:t> Jövedelem</a:t>
            </a:r>
            <a:endParaRPr lang="hu-H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Munka1!$B$2:$B$7</c:f>
              <c:numCache>
                <c:formatCode>#,##0</c:formatCode>
                <c:ptCount val="6"/>
                <c:pt idx="0">
                  <c:v>852853</c:v>
                </c:pt>
                <c:pt idx="1">
                  <c:v>1271319</c:v>
                </c:pt>
                <c:pt idx="2">
                  <c:v>1697922</c:v>
                </c:pt>
                <c:pt idx="3">
                  <c:v>0</c:v>
                </c:pt>
                <c:pt idx="4">
                  <c:v>3665975</c:v>
                </c:pt>
                <c:pt idx="5">
                  <c:v>1921306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09-44D5-9C68-7456ACE8E3AD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Munka1!$C$2:$C$7</c:f>
              <c:numCache>
                <c:formatCode>#,##0</c:formatCode>
                <c:ptCount val="6"/>
                <c:pt idx="0">
                  <c:v>925667</c:v>
                </c:pt>
                <c:pt idx="1">
                  <c:v>1475880</c:v>
                </c:pt>
                <c:pt idx="2">
                  <c:v>2015348</c:v>
                </c:pt>
                <c:pt idx="3">
                  <c:v>2507107</c:v>
                </c:pt>
                <c:pt idx="4">
                  <c:v>4298100</c:v>
                </c:pt>
                <c:pt idx="5">
                  <c:v>2244806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09-44D5-9C68-7456ACE8E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972384"/>
        <c:axId val="428344560"/>
      </c:barChart>
      <c:catAx>
        <c:axId val="55197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28344560"/>
        <c:crosses val="autoZero"/>
        <c:auto val="1"/>
        <c:lblAlgn val="ctr"/>
        <c:lblOffset val="100"/>
        <c:noMultiLvlLbl val="0"/>
      </c:catAx>
      <c:valAx>
        <c:axId val="42834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5197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275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6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30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675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36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7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4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47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60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30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279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3CA8BE5-AFDE-478B-BDDB-99010972734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74CAA37-CA30-4E4D-927D-D303F2B5E8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872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hunter.com/powerpoint-templates/balance-scale-money-bags-template-powerpoin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hu/photo/1113612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jvilagtudat.blogspot.com/2021/04/a-penz-mesterei-es-rabszolgai-avagy.html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41288&amp;picture=the-end-movie-ending-screen-on-cement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DB3EB1-262F-4FA9-B123-CF8A5A289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Prezentáció Dolgozat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B2F045-7D01-4567-A72D-31166EA0C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Kun Zétény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946169E-48F8-47DA-9D99-81AD59B20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6430" y="4603890"/>
            <a:ext cx="2842260" cy="16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1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5C53D-F84A-4A0D-A347-942B8421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0" dirty="0"/>
              <a:t> Egy főre jutó bruttó és nettó jövedelem a referenciaszemély korcsoportja és iskolai végzettsége szerint</a:t>
            </a:r>
            <a:r>
              <a:rPr lang="hu-HU" b="0" dirty="0"/>
              <a:t> </a:t>
            </a:r>
            <a:br>
              <a:rPr lang="hu-HU" b="0" dirty="0"/>
            </a:br>
            <a:endParaRPr lang="hu-HU" sz="1200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5E842D4C-90A0-47D3-97C5-D793762CF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346238"/>
              </p:ext>
            </p:extLst>
          </p:nvPr>
        </p:nvGraphicFramePr>
        <p:xfrm>
          <a:off x="877824" y="2120900"/>
          <a:ext cx="10250550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55">
                  <a:extLst>
                    <a:ext uri="{9D8B030D-6E8A-4147-A177-3AD203B41FA5}">
                      <a16:colId xmlns:a16="http://schemas.microsoft.com/office/drawing/2014/main" val="1552505705"/>
                    </a:ext>
                  </a:extLst>
                </a:gridCol>
                <a:gridCol w="1025055">
                  <a:extLst>
                    <a:ext uri="{9D8B030D-6E8A-4147-A177-3AD203B41FA5}">
                      <a16:colId xmlns:a16="http://schemas.microsoft.com/office/drawing/2014/main" val="2777240365"/>
                    </a:ext>
                  </a:extLst>
                </a:gridCol>
                <a:gridCol w="1025055">
                  <a:extLst>
                    <a:ext uri="{9D8B030D-6E8A-4147-A177-3AD203B41FA5}">
                      <a16:colId xmlns:a16="http://schemas.microsoft.com/office/drawing/2014/main" val="2239596849"/>
                    </a:ext>
                  </a:extLst>
                </a:gridCol>
                <a:gridCol w="1025055">
                  <a:extLst>
                    <a:ext uri="{9D8B030D-6E8A-4147-A177-3AD203B41FA5}">
                      <a16:colId xmlns:a16="http://schemas.microsoft.com/office/drawing/2014/main" val="1012844133"/>
                    </a:ext>
                  </a:extLst>
                </a:gridCol>
                <a:gridCol w="1025055">
                  <a:extLst>
                    <a:ext uri="{9D8B030D-6E8A-4147-A177-3AD203B41FA5}">
                      <a16:colId xmlns:a16="http://schemas.microsoft.com/office/drawing/2014/main" val="2763560259"/>
                    </a:ext>
                  </a:extLst>
                </a:gridCol>
                <a:gridCol w="1025055">
                  <a:extLst>
                    <a:ext uri="{9D8B030D-6E8A-4147-A177-3AD203B41FA5}">
                      <a16:colId xmlns:a16="http://schemas.microsoft.com/office/drawing/2014/main" val="3606979322"/>
                    </a:ext>
                  </a:extLst>
                </a:gridCol>
                <a:gridCol w="1025055">
                  <a:extLst>
                    <a:ext uri="{9D8B030D-6E8A-4147-A177-3AD203B41FA5}">
                      <a16:colId xmlns:a16="http://schemas.microsoft.com/office/drawing/2014/main" val="3373198116"/>
                    </a:ext>
                  </a:extLst>
                </a:gridCol>
                <a:gridCol w="1025055">
                  <a:extLst>
                    <a:ext uri="{9D8B030D-6E8A-4147-A177-3AD203B41FA5}">
                      <a16:colId xmlns:a16="http://schemas.microsoft.com/office/drawing/2014/main" val="328577887"/>
                    </a:ext>
                  </a:extLst>
                </a:gridCol>
                <a:gridCol w="1025055">
                  <a:extLst>
                    <a:ext uri="{9D8B030D-6E8A-4147-A177-3AD203B41FA5}">
                      <a16:colId xmlns:a16="http://schemas.microsoft.com/office/drawing/2014/main" val="1465983787"/>
                    </a:ext>
                  </a:extLst>
                </a:gridCol>
                <a:gridCol w="1025055">
                  <a:extLst>
                    <a:ext uri="{9D8B030D-6E8A-4147-A177-3AD203B41FA5}">
                      <a16:colId xmlns:a16="http://schemas.microsoft.com/office/drawing/2014/main" val="87750313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hu-HU" sz="1000" dirty="0"/>
                        <a:t>Megnevezés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hu-HU" sz="1050" dirty="0"/>
                        <a:t>Összesen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hu-HU" sz="1050" dirty="0"/>
                        <a:t>Referenciaszemély korcsoportja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hu-HU" sz="1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Referenciaszemély iskolai végzettsége</a:t>
                      </a:r>
                      <a:endParaRPr lang="hu-HU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497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hu-HU" sz="1050" b="1" dirty="0">
                          <a:solidFill>
                            <a:schemeClr val="bg1"/>
                          </a:solidFill>
                        </a:rPr>
                        <a:t>25 évnél fiatalabb</a:t>
                      </a:r>
                    </a:p>
                  </a:txBody>
                  <a:tcP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050" b="1" dirty="0">
                          <a:solidFill>
                            <a:schemeClr val="bg1"/>
                          </a:solidFill>
                        </a:rPr>
                        <a:t>25-54</a:t>
                      </a:r>
                    </a:p>
                  </a:txBody>
                  <a:tcP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050" b="1" dirty="0">
                          <a:solidFill>
                            <a:schemeClr val="bg1"/>
                          </a:solidFill>
                        </a:rPr>
                        <a:t>55-64</a:t>
                      </a:r>
                    </a:p>
                  </a:txBody>
                  <a:tcPr>
                    <a:solidFill>
                      <a:srgbClr val="6F8183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050" b="1" dirty="0">
                          <a:solidFill>
                            <a:schemeClr val="bg1"/>
                          </a:solidFill>
                        </a:rPr>
                        <a:t>65 éves és idősebb</a:t>
                      </a:r>
                    </a:p>
                  </a:txBody>
                  <a:tcPr>
                    <a:solidFill>
                      <a:srgbClr val="6F8183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05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alapfokú vagy </a:t>
                      </a:r>
                      <a:r>
                        <a:rPr lang="hu-HU" sz="105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niincs</a:t>
                      </a:r>
                      <a:r>
                        <a:rPr lang="hu-HU" sz="105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iskolai végzettsége</a:t>
                      </a:r>
                      <a:endParaRPr lang="hu-HU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F8183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05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középfokú érettségi nélkül</a:t>
                      </a:r>
                      <a:endParaRPr lang="hu-HU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F8183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05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középfokú érettségivel</a:t>
                      </a:r>
                      <a:endParaRPr lang="hu-HU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F8183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05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felsőfokú</a:t>
                      </a:r>
                      <a:endParaRPr lang="hu-HU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F8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66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hu-HU" sz="1050" b="1" dirty="0">
                          <a:solidFill>
                            <a:schemeClr val="bg1"/>
                          </a:solidFill>
                        </a:rPr>
                        <a:t>éves</a:t>
                      </a:r>
                    </a:p>
                  </a:txBody>
                  <a:tcPr>
                    <a:solidFill>
                      <a:srgbClr val="6F81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429798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2020</a:t>
                      </a:r>
                    </a:p>
                  </a:txBody>
                  <a:tcPr>
                    <a:solidFill>
                      <a:srgbClr val="6F81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1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2836011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l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16850186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rgbClr val="6F81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7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0848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38624072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rgbClr val="6F81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7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z="105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FF"/>
                          </a:solidFill>
                          <a:effectLst/>
                        </a:rPr>
                        <a:t>3 084 472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FF"/>
                          </a:solidFill>
                          <a:effectLst/>
                        </a:rPr>
                        <a:t>2 246 851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FF"/>
                          </a:solidFill>
                          <a:effectLst/>
                        </a:rPr>
                        <a:t>3 079 507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FF"/>
                          </a:solidFill>
                          <a:effectLst/>
                        </a:rPr>
                        <a:t>3 464 445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FF"/>
                          </a:solidFill>
                          <a:effectLst/>
                        </a:rPr>
                        <a:t>2 923 251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FF"/>
                          </a:solidFill>
                          <a:effectLst/>
                        </a:rPr>
                        <a:t>1 793 317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FF"/>
                          </a:solidFill>
                          <a:effectLst/>
                        </a:rPr>
                        <a:t>2 488 468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FF"/>
                          </a:solidFill>
                          <a:effectLst/>
                        </a:rPr>
                        <a:t>3 058 614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FF"/>
                          </a:solidFill>
                          <a:effectLst/>
                        </a:rPr>
                        <a:t>4 310 251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1375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z="105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FF"/>
                          </a:solidFill>
                          <a:effectLst/>
                        </a:rPr>
                        <a:t>2 244 806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>
                          <a:solidFill>
                            <a:srgbClr val="0000FF"/>
                          </a:solidFill>
                          <a:effectLst/>
                        </a:rPr>
                        <a:t>1 641 548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FF"/>
                          </a:solidFill>
                          <a:effectLst/>
                        </a:rPr>
                        <a:t>2 220 916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FF"/>
                          </a:solidFill>
                          <a:effectLst/>
                        </a:rPr>
                        <a:t>2 537 813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FF"/>
                          </a:solidFill>
                          <a:effectLst/>
                        </a:rPr>
                        <a:t>2 180 207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FF"/>
                          </a:solidFill>
                          <a:effectLst/>
                        </a:rPr>
                        <a:t>1 358 795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FF"/>
                          </a:solidFill>
                          <a:effectLst/>
                        </a:rPr>
                        <a:t>1 836 182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FF"/>
                          </a:solidFill>
                          <a:effectLst/>
                        </a:rPr>
                        <a:t>2 235 544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050" b="0" dirty="0">
                          <a:solidFill>
                            <a:srgbClr val="0000FF"/>
                          </a:solidFill>
                          <a:effectLst/>
                        </a:rPr>
                        <a:t>3 075 996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93830011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A8513067-C5B8-472A-9315-783D5CF11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736" y="284674"/>
            <a:ext cx="2552193" cy="239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3C320D-BD21-4FA6-A0E1-77CB3C6C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0" dirty="0"/>
              <a:t>Egy főre jutó bruttó és nettó jövedelem jövedelmi </a:t>
            </a:r>
            <a:r>
              <a:rPr lang="hu-HU" b="0" dirty="0" err="1"/>
              <a:t>ötödök</a:t>
            </a:r>
            <a:r>
              <a:rPr lang="hu-HU" b="0" dirty="0"/>
              <a:t> (</a:t>
            </a:r>
            <a:r>
              <a:rPr lang="hu-HU" b="0" dirty="0" err="1"/>
              <a:t>kvintilisek</a:t>
            </a:r>
            <a:r>
              <a:rPr lang="hu-HU" b="0" dirty="0"/>
              <a:t>) szerint</a:t>
            </a:r>
            <a:br>
              <a:rPr lang="hu-HU" b="0" dirty="0"/>
            </a:br>
            <a:endParaRPr lang="hu-HU" dirty="0"/>
          </a:p>
        </p:txBody>
      </p:sp>
      <p:graphicFrame>
        <p:nvGraphicFramePr>
          <p:cNvPr id="8" name="Tartalom helye 7">
            <a:extLst>
              <a:ext uri="{FF2B5EF4-FFF2-40B4-BE49-F238E27FC236}">
                <a16:creationId xmlns:a16="http://schemas.microsoft.com/office/drawing/2014/main" id="{EF87565E-855A-485D-B911-42526B5CF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724153"/>
              </p:ext>
            </p:extLst>
          </p:nvPr>
        </p:nvGraphicFramePr>
        <p:xfrm>
          <a:off x="1069975" y="2120900"/>
          <a:ext cx="5026025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rtalom helye 7">
            <a:extLst>
              <a:ext uri="{FF2B5EF4-FFF2-40B4-BE49-F238E27FC236}">
                <a16:creationId xmlns:a16="http://schemas.microsoft.com/office/drawing/2014/main" id="{C6BF1FCD-51E2-4028-9F78-19FB367AD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834306"/>
              </p:ext>
            </p:extLst>
          </p:nvPr>
        </p:nvGraphicFramePr>
        <p:xfrm>
          <a:off x="6096000" y="2081276"/>
          <a:ext cx="5026025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Kép 10">
            <a:extLst>
              <a:ext uri="{FF2B5EF4-FFF2-40B4-BE49-F238E27FC236}">
                <a16:creationId xmlns:a16="http://schemas.microsoft.com/office/drawing/2014/main" id="{81190119-CB49-4E45-B00E-FA5F893B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15400" y="96605"/>
            <a:ext cx="3276600" cy="18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5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301BE0-C5DF-474F-B071-42935E7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8950" y="540683"/>
            <a:ext cx="9966960" cy="3035808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B4DF87-53F0-4D70-AEE5-A783F6739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Kun Zétény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B6C873-4263-4965-AC8B-255A9532F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1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Fabetű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TM03090434[[fn=Fabetű]]</Template>
  <TotalTime>41</TotalTime>
  <Words>254</Words>
  <Application>Microsoft Office PowerPoint</Application>
  <PresentationFormat>Szélesvásznú</PresentationFormat>
  <Paragraphs>84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Bookman Old Style</vt:lpstr>
      <vt:lpstr>Century Gothic</vt:lpstr>
      <vt:lpstr>Wingdings</vt:lpstr>
      <vt:lpstr>Fabetű</vt:lpstr>
      <vt:lpstr>Prezentáció Dolgozat</vt:lpstr>
      <vt:lpstr> Egy főre jutó bruttó és nettó jövedelem a referenciaszemély korcsoportja és iskolai végzettsége szerint  </vt:lpstr>
      <vt:lpstr>Egy főre jutó bruttó és nettó jövedelem jövedelmi ötödök (kvintilisek) szerint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Dolgozat</dc:title>
  <dc:creator>Kun Zétény</dc:creator>
  <cp:lastModifiedBy>Kun Zétény</cp:lastModifiedBy>
  <cp:revision>5</cp:revision>
  <dcterms:created xsi:type="dcterms:W3CDTF">2024-02-19T13:33:56Z</dcterms:created>
  <dcterms:modified xsi:type="dcterms:W3CDTF">2024-02-19T14:15:50Z</dcterms:modified>
</cp:coreProperties>
</file>