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Baskerville Display PT" panose="020B0604020202020204" charset="-94"/>
      <p:regular r:id="rId11"/>
    </p:embeddedFont>
    <p:embeddedFont>
      <p:font typeface="Raleway" panose="020B0604020202020204" charset="-94"/>
      <p:regular r:id="rId12"/>
    </p:embeddedFont>
    <p:embeddedFont>
      <p:font typeface="Calibri" panose="020F0502020204030204" pitchFamily="34" charset="0"/>
      <p:regular r:id="rId13"/>
      <p:bold r:id="rId14"/>
      <p:italic r:id="rId15"/>
      <p:boldItalic r:id="rId16"/>
    </p:embeddedFont>
    <p:embeddedFont>
      <p:font typeface="Barlow" panose="020B0604020202020204" charset="-94"/>
      <p:regular r:id="rId17"/>
    </p:embeddedFont>
    <p:embeddedFont>
      <p:font typeface="Barlow Heavy" panose="020B0604020202020204" charset="-9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77" d="100"/>
          <a:sy n="77" d="100"/>
        </p:scale>
        <p:origin x="-354"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0234"/>
        </a:solidFill>
        <a:effectLst/>
      </p:bgPr>
    </p:bg>
    <p:spTree>
      <p:nvGrpSpPr>
        <p:cNvPr id="1" name=""/>
        <p:cNvGrpSpPr/>
        <p:nvPr/>
      </p:nvGrpSpPr>
      <p:grpSpPr>
        <a:xfrm>
          <a:off x="0" y="0"/>
          <a:ext cx="0" cy="0"/>
          <a:chOff x="0" y="0"/>
          <a:chExt cx="0" cy="0"/>
        </a:xfrm>
      </p:grpSpPr>
      <p:sp>
        <p:nvSpPr>
          <p:cNvPr id="2" name="AutoShape 2"/>
          <p:cNvSpPr/>
          <p:nvPr/>
        </p:nvSpPr>
        <p:spPr>
          <a:xfrm rot="-10800000">
            <a:off x="1028700" y="9248775"/>
            <a:ext cx="16230600" cy="0"/>
          </a:xfrm>
          <a:prstGeom prst="line">
            <a:avLst/>
          </a:prstGeom>
          <a:ln w="9525" cap="flat">
            <a:solidFill>
              <a:srgbClr val="FFFFFF"/>
            </a:solidFill>
            <a:prstDash val="solid"/>
            <a:headEnd type="none" w="sm" len="sm"/>
            <a:tailEnd type="none" w="sm" len="sm"/>
          </a:ln>
        </p:spPr>
      </p:sp>
      <p:sp>
        <p:nvSpPr>
          <p:cNvPr id="3" name="Freeform 3"/>
          <p:cNvSpPr/>
          <p:nvPr/>
        </p:nvSpPr>
        <p:spPr>
          <a:xfrm>
            <a:off x="10967892" y="-3769274"/>
            <a:ext cx="9884429" cy="10180592"/>
          </a:xfrm>
          <a:custGeom>
            <a:avLst/>
            <a:gdLst/>
            <a:ahLst/>
            <a:cxnLst/>
            <a:rect l="l" t="t" r="r" b="b"/>
            <a:pathLst>
              <a:path w="9884429" h="10180592">
                <a:moveTo>
                  <a:pt x="0" y="0"/>
                </a:moveTo>
                <a:lnTo>
                  <a:pt x="9884429" y="0"/>
                </a:lnTo>
                <a:lnTo>
                  <a:pt x="9884429" y="10180592"/>
                </a:lnTo>
                <a:lnTo>
                  <a:pt x="0" y="1018059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5743156" y="-1569586"/>
            <a:ext cx="10503645" cy="10818361"/>
          </a:xfrm>
          <a:custGeom>
            <a:avLst/>
            <a:gdLst/>
            <a:ahLst/>
            <a:cxnLst/>
            <a:rect l="l" t="t" r="r" b="b"/>
            <a:pathLst>
              <a:path w="10503645" h="10818361">
                <a:moveTo>
                  <a:pt x="0" y="0"/>
                </a:moveTo>
                <a:lnTo>
                  <a:pt x="10503645" y="0"/>
                </a:lnTo>
                <a:lnTo>
                  <a:pt x="10503645" y="10818361"/>
                </a:lnTo>
                <a:lnTo>
                  <a:pt x="0" y="108183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8909603" y="6411318"/>
            <a:ext cx="1428798" cy="1428798"/>
          </a:xfrm>
          <a:custGeom>
            <a:avLst/>
            <a:gdLst/>
            <a:ahLst/>
            <a:cxnLst/>
            <a:rect l="l" t="t" r="r" b="b"/>
            <a:pathLst>
              <a:path w="1428798" h="1428798">
                <a:moveTo>
                  <a:pt x="0" y="0"/>
                </a:moveTo>
                <a:lnTo>
                  <a:pt x="1428798" y="0"/>
                </a:lnTo>
                <a:lnTo>
                  <a:pt x="1428798" y="1428798"/>
                </a:lnTo>
                <a:lnTo>
                  <a:pt x="0" y="1428798"/>
                </a:lnTo>
                <a:lnTo>
                  <a:pt x="0" y="0"/>
                </a:lnTo>
                <a:close/>
              </a:path>
            </a:pathLst>
          </a:custGeom>
          <a:blipFill>
            <a:blip r:embed="rId4"/>
            <a:stretch>
              <a:fillRect/>
            </a:stretch>
          </a:blipFill>
        </p:spPr>
      </p:sp>
      <p:sp>
        <p:nvSpPr>
          <p:cNvPr id="6" name="TextBox 6"/>
          <p:cNvSpPr txBox="1"/>
          <p:nvPr/>
        </p:nvSpPr>
        <p:spPr>
          <a:xfrm>
            <a:off x="4211672" y="3630482"/>
            <a:ext cx="10824661" cy="3026036"/>
          </a:xfrm>
          <a:prstGeom prst="rect">
            <a:avLst/>
          </a:prstGeom>
        </p:spPr>
        <p:txBody>
          <a:bodyPr lIns="0" tIns="0" rIns="0" bIns="0" rtlCol="0" anchor="t">
            <a:spAutoFit/>
          </a:bodyPr>
          <a:lstStyle/>
          <a:p>
            <a:pPr algn="ctr">
              <a:lnSpc>
                <a:spcPts val="11924"/>
              </a:lnSpc>
            </a:pPr>
            <a:r>
              <a:rPr lang="en-US" sz="9937">
                <a:solidFill>
                  <a:srgbClr val="FFFFFF"/>
                </a:solidFill>
                <a:latin typeface="Baskerville Display PT"/>
              </a:rPr>
              <a:t>SOPHİA EĞİTİM AKADEMİSİ</a:t>
            </a:r>
          </a:p>
        </p:txBody>
      </p:sp>
      <p:grpSp>
        <p:nvGrpSpPr>
          <p:cNvPr id="7" name="Group 7"/>
          <p:cNvGrpSpPr/>
          <p:nvPr/>
        </p:nvGrpSpPr>
        <p:grpSpPr>
          <a:xfrm>
            <a:off x="1028700" y="9614866"/>
            <a:ext cx="767267" cy="314467"/>
            <a:chOff x="0" y="0"/>
            <a:chExt cx="1397472" cy="572758"/>
          </a:xfrm>
        </p:grpSpPr>
        <p:sp>
          <p:nvSpPr>
            <p:cNvPr id="8" name="Freeform 8"/>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5714DB"/>
            </a:solidFill>
          </p:spPr>
        </p:sp>
        <p:sp>
          <p:nvSpPr>
            <p:cNvPr id="9" name="TextBox 9"/>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10" name="Group 10"/>
          <p:cNvGrpSpPr/>
          <p:nvPr/>
        </p:nvGrpSpPr>
        <p:grpSpPr>
          <a:xfrm>
            <a:off x="2962399" y="9614866"/>
            <a:ext cx="767267" cy="314467"/>
            <a:chOff x="0" y="0"/>
            <a:chExt cx="1397472" cy="572758"/>
          </a:xfrm>
        </p:grpSpPr>
        <p:sp>
          <p:nvSpPr>
            <p:cNvPr id="11" name="Freeform 11"/>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12" name="TextBox 12"/>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13" name="Group 13"/>
          <p:cNvGrpSpPr/>
          <p:nvPr/>
        </p:nvGrpSpPr>
        <p:grpSpPr>
          <a:xfrm>
            <a:off x="4896097" y="9614866"/>
            <a:ext cx="767267" cy="314467"/>
            <a:chOff x="0" y="0"/>
            <a:chExt cx="1397472" cy="572758"/>
          </a:xfrm>
        </p:grpSpPr>
        <p:sp>
          <p:nvSpPr>
            <p:cNvPr id="14" name="Freeform 14"/>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15" name="TextBox 15"/>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16" name="Group 16"/>
          <p:cNvGrpSpPr/>
          <p:nvPr/>
        </p:nvGrpSpPr>
        <p:grpSpPr>
          <a:xfrm>
            <a:off x="6829796" y="9614866"/>
            <a:ext cx="767267" cy="314467"/>
            <a:chOff x="0" y="0"/>
            <a:chExt cx="1397472" cy="572758"/>
          </a:xfrm>
        </p:grpSpPr>
        <p:sp>
          <p:nvSpPr>
            <p:cNvPr id="17" name="Freeform 17"/>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18" name="TextBox 18"/>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19" name="Group 19"/>
          <p:cNvGrpSpPr/>
          <p:nvPr/>
        </p:nvGrpSpPr>
        <p:grpSpPr>
          <a:xfrm>
            <a:off x="8763495" y="9614866"/>
            <a:ext cx="767267" cy="314467"/>
            <a:chOff x="0" y="0"/>
            <a:chExt cx="1397472" cy="572758"/>
          </a:xfrm>
        </p:grpSpPr>
        <p:sp>
          <p:nvSpPr>
            <p:cNvPr id="20" name="Freeform 20"/>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21" name="TextBox 21"/>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22" name="Group 22"/>
          <p:cNvGrpSpPr/>
          <p:nvPr/>
        </p:nvGrpSpPr>
        <p:grpSpPr>
          <a:xfrm>
            <a:off x="10697193" y="9614866"/>
            <a:ext cx="767267" cy="314467"/>
            <a:chOff x="0" y="0"/>
            <a:chExt cx="1397472" cy="572758"/>
          </a:xfrm>
        </p:grpSpPr>
        <p:sp>
          <p:nvSpPr>
            <p:cNvPr id="23" name="Freeform 23"/>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24" name="TextBox 24"/>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25" name="Group 25"/>
          <p:cNvGrpSpPr/>
          <p:nvPr/>
        </p:nvGrpSpPr>
        <p:grpSpPr>
          <a:xfrm>
            <a:off x="12630892" y="9614866"/>
            <a:ext cx="767267" cy="314467"/>
            <a:chOff x="0" y="0"/>
            <a:chExt cx="1397472" cy="572758"/>
          </a:xfrm>
        </p:grpSpPr>
        <p:sp>
          <p:nvSpPr>
            <p:cNvPr id="26" name="Freeform 26"/>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27" name="TextBox 27"/>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28" name="Group 28"/>
          <p:cNvGrpSpPr/>
          <p:nvPr/>
        </p:nvGrpSpPr>
        <p:grpSpPr>
          <a:xfrm>
            <a:off x="14561929" y="9614866"/>
            <a:ext cx="767267" cy="314467"/>
            <a:chOff x="0" y="0"/>
            <a:chExt cx="1397472" cy="572758"/>
          </a:xfrm>
        </p:grpSpPr>
        <p:sp>
          <p:nvSpPr>
            <p:cNvPr id="29" name="Freeform 29"/>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30" name="TextBox 30"/>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31" name="Group 31"/>
          <p:cNvGrpSpPr/>
          <p:nvPr/>
        </p:nvGrpSpPr>
        <p:grpSpPr>
          <a:xfrm>
            <a:off x="16492033" y="9614866"/>
            <a:ext cx="767267" cy="314467"/>
            <a:chOff x="0" y="0"/>
            <a:chExt cx="1397472" cy="572758"/>
          </a:xfrm>
        </p:grpSpPr>
        <p:sp>
          <p:nvSpPr>
            <p:cNvPr id="32" name="Freeform 32"/>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33" name="TextBox 33"/>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30234"/>
        </a:solidFill>
        <a:effectLst/>
      </p:bgPr>
    </p:bg>
    <p:spTree>
      <p:nvGrpSpPr>
        <p:cNvPr id="1" name=""/>
        <p:cNvGrpSpPr/>
        <p:nvPr/>
      </p:nvGrpSpPr>
      <p:grpSpPr>
        <a:xfrm>
          <a:off x="0" y="0"/>
          <a:ext cx="0" cy="0"/>
          <a:chOff x="0" y="0"/>
          <a:chExt cx="0" cy="0"/>
        </a:xfrm>
      </p:grpSpPr>
      <p:sp>
        <p:nvSpPr>
          <p:cNvPr id="2" name="Freeform 2"/>
          <p:cNvSpPr/>
          <p:nvPr/>
        </p:nvSpPr>
        <p:spPr>
          <a:xfrm>
            <a:off x="-3157407" y="586305"/>
            <a:ext cx="8322692" cy="9028561"/>
          </a:xfrm>
          <a:custGeom>
            <a:avLst/>
            <a:gdLst/>
            <a:ahLst/>
            <a:cxnLst/>
            <a:rect l="l" t="t" r="r" b="b"/>
            <a:pathLst>
              <a:path w="8322692" h="9028561">
                <a:moveTo>
                  <a:pt x="0" y="0"/>
                </a:moveTo>
                <a:lnTo>
                  <a:pt x="8322692" y="0"/>
                </a:lnTo>
                <a:lnTo>
                  <a:pt x="8322692" y="9028561"/>
                </a:lnTo>
                <a:lnTo>
                  <a:pt x="0" y="902856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AutoShape 3"/>
          <p:cNvSpPr/>
          <p:nvPr/>
        </p:nvSpPr>
        <p:spPr>
          <a:xfrm rot="-10800000">
            <a:off x="1028700" y="9248775"/>
            <a:ext cx="16230600" cy="0"/>
          </a:xfrm>
          <a:prstGeom prst="line">
            <a:avLst/>
          </a:prstGeom>
          <a:ln w="9525" cap="flat">
            <a:solidFill>
              <a:srgbClr val="FFFFFF"/>
            </a:solidFill>
            <a:prstDash val="solid"/>
            <a:headEnd type="none" w="sm" len="sm"/>
            <a:tailEnd type="none" w="sm" len="sm"/>
          </a:ln>
        </p:spPr>
      </p:sp>
      <p:sp>
        <p:nvSpPr>
          <p:cNvPr id="4" name="Freeform 4"/>
          <p:cNvSpPr/>
          <p:nvPr/>
        </p:nvSpPr>
        <p:spPr>
          <a:xfrm>
            <a:off x="11958522" y="-2766099"/>
            <a:ext cx="9340706" cy="10132916"/>
          </a:xfrm>
          <a:custGeom>
            <a:avLst/>
            <a:gdLst/>
            <a:ahLst/>
            <a:cxnLst/>
            <a:rect l="l" t="t" r="r" b="b"/>
            <a:pathLst>
              <a:path w="9340706" h="10132916">
                <a:moveTo>
                  <a:pt x="0" y="0"/>
                </a:moveTo>
                <a:lnTo>
                  <a:pt x="9340706" y="0"/>
                </a:lnTo>
                <a:lnTo>
                  <a:pt x="9340706" y="10132916"/>
                </a:lnTo>
                <a:lnTo>
                  <a:pt x="0" y="1013291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AutoShape 5"/>
          <p:cNvSpPr/>
          <p:nvPr/>
        </p:nvSpPr>
        <p:spPr>
          <a:xfrm>
            <a:off x="5351074" y="4624388"/>
            <a:ext cx="7439830" cy="0"/>
          </a:xfrm>
          <a:prstGeom prst="line">
            <a:avLst/>
          </a:prstGeom>
          <a:ln w="9525" cap="flat">
            <a:solidFill>
              <a:srgbClr val="FFFFFF"/>
            </a:solidFill>
            <a:prstDash val="solid"/>
            <a:headEnd type="none" w="sm" len="sm"/>
            <a:tailEnd type="none" w="sm" len="sm"/>
          </a:ln>
        </p:spPr>
      </p:sp>
      <p:grpSp>
        <p:nvGrpSpPr>
          <p:cNvPr id="6" name="Group 6"/>
          <p:cNvGrpSpPr/>
          <p:nvPr/>
        </p:nvGrpSpPr>
        <p:grpSpPr>
          <a:xfrm>
            <a:off x="6119590" y="1599298"/>
            <a:ext cx="6050203" cy="6050179"/>
            <a:chOff x="0" y="0"/>
            <a:chExt cx="6350000" cy="6349975"/>
          </a:xfrm>
        </p:grpSpPr>
        <p:sp>
          <p:nvSpPr>
            <p:cNvPr id="7" name="Freeform 7"/>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4"/>
              <a:stretch>
                <a:fillRect t="-16666" b="-16666"/>
              </a:stretch>
            </a:blipFill>
          </p:spPr>
        </p:sp>
      </p:grpSp>
      <p:sp>
        <p:nvSpPr>
          <p:cNvPr id="8" name="TextBox 8"/>
          <p:cNvSpPr txBox="1"/>
          <p:nvPr/>
        </p:nvSpPr>
        <p:spPr>
          <a:xfrm>
            <a:off x="6756281" y="7849432"/>
            <a:ext cx="4617077" cy="1076325"/>
          </a:xfrm>
          <a:prstGeom prst="rect">
            <a:avLst/>
          </a:prstGeom>
        </p:spPr>
        <p:txBody>
          <a:bodyPr lIns="0" tIns="0" rIns="0" bIns="0" rtlCol="0" anchor="t">
            <a:spAutoFit/>
          </a:bodyPr>
          <a:lstStyle/>
          <a:p>
            <a:pPr algn="ctr">
              <a:lnSpc>
                <a:spcPts val="4246"/>
              </a:lnSpc>
            </a:pPr>
            <a:r>
              <a:rPr lang="en-US" sz="3538">
                <a:solidFill>
                  <a:srgbClr val="FFFFFF"/>
                </a:solidFill>
                <a:latin typeface="Raleway"/>
              </a:rPr>
              <a:t>Sertan Cem</a:t>
            </a:r>
          </a:p>
          <a:p>
            <a:pPr algn="ctr">
              <a:lnSpc>
                <a:spcPts val="4246"/>
              </a:lnSpc>
              <a:spcBef>
                <a:spcPct val="0"/>
              </a:spcBef>
            </a:pPr>
            <a:r>
              <a:rPr lang="en-US" sz="3538">
                <a:solidFill>
                  <a:srgbClr val="FFFFFF"/>
                </a:solidFill>
                <a:latin typeface="Raleway"/>
              </a:rPr>
              <a:t> ÇAKIR</a:t>
            </a:r>
          </a:p>
        </p:txBody>
      </p:sp>
      <p:sp>
        <p:nvSpPr>
          <p:cNvPr id="9" name="TextBox 9"/>
          <p:cNvSpPr txBox="1"/>
          <p:nvPr/>
        </p:nvSpPr>
        <p:spPr>
          <a:xfrm>
            <a:off x="8109029" y="581025"/>
            <a:ext cx="2069941" cy="447675"/>
          </a:xfrm>
          <a:prstGeom prst="rect">
            <a:avLst/>
          </a:prstGeom>
        </p:spPr>
        <p:txBody>
          <a:bodyPr lIns="0" tIns="0" rIns="0" bIns="0" rtlCol="0" anchor="t">
            <a:spAutoFit/>
          </a:bodyPr>
          <a:lstStyle/>
          <a:p>
            <a:pPr algn="ctr">
              <a:lnSpc>
                <a:spcPts val="3599"/>
              </a:lnSpc>
              <a:spcBef>
                <a:spcPct val="0"/>
              </a:spcBef>
            </a:pPr>
            <a:r>
              <a:rPr lang="en-US" sz="2999">
                <a:solidFill>
                  <a:srgbClr val="FFFFFF"/>
                </a:solidFill>
                <a:latin typeface="Raleway"/>
              </a:rPr>
              <a:t>EKİP LİDERİ</a:t>
            </a:r>
          </a:p>
        </p:txBody>
      </p:sp>
      <p:grpSp>
        <p:nvGrpSpPr>
          <p:cNvPr id="10" name="Group 10"/>
          <p:cNvGrpSpPr/>
          <p:nvPr/>
        </p:nvGrpSpPr>
        <p:grpSpPr>
          <a:xfrm>
            <a:off x="1028700" y="9614866"/>
            <a:ext cx="767267" cy="314467"/>
            <a:chOff x="0" y="0"/>
            <a:chExt cx="1397472" cy="572758"/>
          </a:xfrm>
        </p:grpSpPr>
        <p:sp>
          <p:nvSpPr>
            <p:cNvPr id="11" name="Freeform 11"/>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12" name="TextBox 12"/>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13" name="Group 13"/>
          <p:cNvGrpSpPr/>
          <p:nvPr/>
        </p:nvGrpSpPr>
        <p:grpSpPr>
          <a:xfrm>
            <a:off x="2962399" y="9614866"/>
            <a:ext cx="767267" cy="314467"/>
            <a:chOff x="0" y="0"/>
            <a:chExt cx="1397472" cy="572758"/>
          </a:xfrm>
        </p:grpSpPr>
        <p:sp>
          <p:nvSpPr>
            <p:cNvPr id="14" name="Freeform 14"/>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5714DB"/>
            </a:solidFill>
          </p:spPr>
        </p:sp>
        <p:sp>
          <p:nvSpPr>
            <p:cNvPr id="15" name="TextBox 15"/>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16" name="Group 16"/>
          <p:cNvGrpSpPr/>
          <p:nvPr/>
        </p:nvGrpSpPr>
        <p:grpSpPr>
          <a:xfrm>
            <a:off x="4896097" y="9614866"/>
            <a:ext cx="767267" cy="314467"/>
            <a:chOff x="0" y="0"/>
            <a:chExt cx="1397472" cy="572758"/>
          </a:xfrm>
        </p:grpSpPr>
        <p:sp>
          <p:nvSpPr>
            <p:cNvPr id="17" name="Freeform 17"/>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18" name="TextBox 18"/>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19" name="Group 19"/>
          <p:cNvGrpSpPr/>
          <p:nvPr/>
        </p:nvGrpSpPr>
        <p:grpSpPr>
          <a:xfrm>
            <a:off x="6829796" y="9614866"/>
            <a:ext cx="767267" cy="314467"/>
            <a:chOff x="0" y="0"/>
            <a:chExt cx="1397472" cy="572758"/>
          </a:xfrm>
        </p:grpSpPr>
        <p:sp>
          <p:nvSpPr>
            <p:cNvPr id="20" name="Freeform 20"/>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21" name="TextBox 21"/>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22" name="Group 22"/>
          <p:cNvGrpSpPr/>
          <p:nvPr/>
        </p:nvGrpSpPr>
        <p:grpSpPr>
          <a:xfrm>
            <a:off x="8763495" y="9614866"/>
            <a:ext cx="767267" cy="314467"/>
            <a:chOff x="0" y="0"/>
            <a:chExt cx="1397472" cy="572758"/>
          </a:xfrm>
        </p:grpSpPr>
        <p:sp>
          <p:nvSpPr>
            <p:cNvPr id="23" name="Freeform 23"/>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24" name="TextBox 24"/>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25" name="Group 25"/>
          <p:cNvGrpSpPr/>
          <p:nvPr/>
        </p:nvGrpSpPr>
        <p:grpSpPr>
          <a:xfrm>
            <a:off x="10697193" y="9614866"/>
            <a:ext cx="767267" cy="314467"/>
            <a:chOff x="0" y="0"/>
            <a:chExt cx="1397472" cy="572758"/>
          </a:xfrm>
        </p:grpSpPr>
        <p:sp>
          <p:nvSpPr>
            <p:cNvPr id="26" name="Freeform 26"/>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27" name="TextBox 27"/>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28" name="Group 28"/>
          <p:cNvGrpSpPr/>
          <p:nvPr/>
        </p:nvGrpSpPr>
        <p:grpSpPr>
          <a:xfrm>
            <a:off x="12630892" y="9614866"/>
            <a:ext cx="767267" cy="314467"/>
            <a:chOff x="0" y="0"/>
            <a:chExt cx="1397472" cy="572758"/>
          </a:xfrm>
        </p:grpSpPr>
        <p:sp>
          <p:nvSpPr>
            <p:cNvPr id="29" name="Freeform 29"/>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30" name="TextBox 30"/>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31" name="Group 31"/>
          <p:cNvGrpSpPr/>
          <p:nvPr/>
        </p:nvGrpSpPr>
        <p:grpSpPr>
          <a:xfrm>
            <a:off x="14561929" y="9614866"/>
            <a:ext cx="767267" cy="314467"/>
            <a:chOff x="0" y="0"/>
            <a:chExt cx="1397472" cy="572758"/>
          </a:xfrm>
        </p:grpSpPr>
        <p:sp>
          <p:nvSpPr>
            <p:cNvPr id="32" name="Freeform 32"/>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33" name="TextBox 33"/>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34" name="Group 34"/>
          <p:cNvGrpSpPr/>
          <p:nvPr/>
        </p:nvGrpSpPr>
        <p:grpSpPr>
          <a:xfrm>
            <a:off x="16492033" y="9614866"/>
            <a:ext cx="767267" cy="314467"/>
            <a:chOff x="0" y="0"/>
            <a:chExt cx="1397472" cy="572758"/>
          </a:xfrm>
        </p:grpSpPr>
        <p:sp>
          <p:nvSpPr>
            <p:cNvPr id="35" name="Freeform 35"/>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36" name="TextBox 36"/>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30234"/>
        </a:solidFill>
        <a:effectLst/>
      </p:bgPr>
    </p:bg>
    <p:spTree>
      <p:nvGrpSpPr>
        <p:cNvPr id="1" name=""/>
        <p:cNvGrpSpPr/>
        <p:nvPr/>
      </p:nvGrpSpPr>
      <p:grpSpPr>
        <a:xfrm>
          <a:off x="0" y="0"/>
          <a:ext cx="0" cy="0"/>
          <a:chOff x="0" y="0"/>
          <a:chExt cx="0" cy="0"/>
        </a:xfrm>
      </p:grpSpPr>
      <p:sp>
        <p:nvSpPr>
          <p:cNvPr id="2" name="TextBox 2"/>
          <p:cNvSpPr txBox="1"/>
          <p:nvPr/>
        </p:nvSpPr>
        <p:spPr>
          <a:xfrm>
            <a:off x="5367007" y="653135"/>
            <a:ext cx="7238246" cy="1238250"/>
          </a:xfrm>
          <a:prstGeom prst="rect">
            <a:avLst/>
          </a:prstGeom>
        </p:spPr>
        <p:txBody>
          <a:bodyPr lIns="0" tIns="0" rIns="0" bIns="0" rtlCol="0" anchor="t">
            <a:spAutoFit/>
          </a:bodyPr>
          <a:lstStyle/>
          <a:p>
            <a:pPr algn="ctr">
              <a:lnSpc>
                <a:spcPts val="9600"/>
              </a:lnSpc>
            </a:pPr>
            <a:r>
              <a:rPr lang="en-US" sz="8000">
                <a:solidFill>
                  <a:srgbClr val="FFFFFF"/>
                </a:solidFill>
                <a:latin typeface="Barlow Heavy"/>
              </a:rPr>
              <a:t>EKİP ÜYELERİ</a:t>
            </a:r>
          </a:p>
        </p:txBody>
      </p:sp>
      <p:sp>
        <p:nvSpPr>
          <p:cNvPr id="3" name="Freeform 3"/>
          <p:cNvSpPr/>
          <p:nvPr/>
        </p:nvSpPr>
        <p:spPr>
          <a:xfrm>
            <a:off x="14076328" y="628730"/>
            <a:ext cx="8155955" cy="8847683"/>
          </a:xfrm>
          <a:custGeom>
            <a:avLst/>
            <a:gdLst/>
            <a:ahLst/>
            <a:cxnLst/>
            <a:rect l="l" t="t" r="r" b="b"/>
            <a:pathLst>
              <a:path w="8155955" h="8847683">
                <a:moveTo>
                  <a:pt x="0" y="0"/>
                </a:moveTo>
                <a:lnTo>
                  <a:pt x="8155955" y="0"/>
                </a:lnTo>
                <a:lnTo>
                  <a:pt x="8155955" y="8847683"/>
                </a:lnTo>
                <a:lnTo>
                  <a:pt x="0" y="884768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4910392" y="891834"/>
            <a:ext cx="7688448" cy="8340525"/>
          </a:xfrm>
          <a:custGeom>
            <a:avLst/>
            <a:gdLst/>
            <a:ahLst/>
            <a:cxnLst/>
            <a:rect l="l" t="t" r="r" b="b"/>
            <a:pathLst>
              <a:path w="7688448" h="8340525">
                <a:moveTo>
                  <a:pt x="0" y="0"/>
                </a:moveTo>
                <a:lnTo>
                  <a:pt x="7688448" y="0"/>
                </a:lnTo>
                <a:lnTo>
                  <a:pt x="7688448" y="8340525"/>
                </a:lnTo>
                <a:lnTo>
                  <a:pt x="0" y="834052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AutoShape 5"/>
          <p:cNvSpPr/>
          <p:nvPr/>
        </p:nvSpPr>
        <p:spPr>
          <a:xfrm>
            <a:off x="870830" y="5052572"/>
            <a:ext cx="16546341" cy="0"/>
          </a:xfrm>
          <a:prstGeom prst="line">
            <a:avLst/>
          </a:prstGeom>
          <a:ln w="9525" cap="flat">
            <a:solidFill>
              <a:srgbClr val="FFFFFF"/>
            </a:solidFill>
            <a:prstDash val="solid"/>
            <a:headEnd type="none" w="sm" len="sm"/>
            <a:tailEnd type="none" w="sm" len="sm"/>
          </a:ln>
        </p:spPr>
      </p:sp>
      <p:sp>
        <p:nvSpPr>
          <p:cNvPr id="6" name="TextBox 6"/>
          <p:cNvSpPr txBox="1"/>
          <p:nvPr/>
        </p:nvSpPr>
        <p:spPr>
          <a:xfrm>
            <a:off x="1344441" y="6688711"/>
            <a:ext cx="3680867" cy="923925"/>
          </a:xfrm>
          <a:prstGeom prst="rect">
            <a:avLst/>
          </a:prstGeom>
        </p:spPr>
        <p:txBody>
          <a:bodyPr lIns="0" tIns="0" rIns="0" bIns="0" rtlCol="0" anchor="t">
            <a:spAutoFit/>
          </a:bodyPr>
          <a:lstStyle/>
          <a:p>
            <a:pPr algn="ctr">
              <a:lnSpc>
                <a:spcPts val="3600"/>
              </a:lnSpc>
            </a:pPr>
            <a:r>
              <a:rPr lang="en-US" sz="3000">
                <a:solidFill>
                  <a:srgbClr val="FFFFFF"/>
                </a:solidFill>
                <a:latin typeface="Raleway"/>
              </a:rPr>
              <a:t>Mustafa KIRMIZIOĞLU</a:t>
            </a:r>
          </a:p>
        </p:txBody>
      </p:sp>
      <p:grpSp>
        <p:nvGrpSpPr>
          <p:cNvPr id="7" name="Group 7"/>
          <p:cNvGrpSpPr/>
          <p:nvPr/>
        </p:nvGrpSpPr>
        <p:grpSpPr>
          <a:xfrm>
            <a:off x="5655145" y="3662265"/>
            <a:ext cx="2780624" cy="2780613"/>
            <a:chOff x="0" y="0"/>
            <a:chExt cx="6350000" cy="6349975"/>
          </a:xfrm>
        </p:grpSpPr>
        <p:sp>
          <p:nvSpPr>
            <p:cNvPr id="8" name="Freeform 8"/>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4"/>
              <a:stretch>
                <a:fillRect t="-9915" b="-9915"/>
              </a:stretch>
            </a:blipFill>
          </p:spPr>
        </p:sp>
      </p:grpSp>
      <p:sp>
        <p:nvSpPr>
          <p:cNvPr id="9" name="TextBox 9"/>
          <p:cNvSpPr txBox="1"/>
          <p:nvPr/>
        </p:nvSpPr>
        <p:spPr>
          <a:xfrm>
            <a:off x="5846046" y="6705205"/>
            <a:ext cx="2398821" cy="990600"/>
          </a:xfrm>
          <a:prstGeom prst="rect">
            <a:avLst/>
          </a:prstGeom>
        </p:spPr>
        <p:txBody>
          <a:bodyPr lIns="0" tIns="0" rIns="0" bIns="0" rtlCol="0" anchor="t">
            <a:spAutoFit/>
          </a:bodyPr>
          <a:lstStyle/>
          <a:p>
            <a:pPr algn="ctr">
              <a:lnSpc>
                <a:spcPts val="4079"/>
              </a:lnSpc>
            </a:pPr>
            <a:r>
              <a:rPr lang="en-US" sz="3399">
                <a:solidFill>
                  <a:srgbClr val="FFFFFF"/>
                </a:solidFill>
                <a:latin typeface="Raleway"/>
              </a:rPr>
              <a:t>Hafize </a:t>
            </a:r>
          </a:p>
          <a:p>
            <a:pPr algn="ctr">
              <a:lnSpc>
                <a:spcPts val="3600"/>
              </a:lnSpc>
            </a:pPr>
            <a:r>
              <a:rPr lang="en-US" sz="3000">
                <a:solidFill>
                  <a:srgbClr val="FFFFFF"/>
                </a:solidFill>
                <a:latin typeface="Raleway"/>
              </a:rPr>
              <a:t>KIR</a:t>
            </a:r>
          </a:p>
        </p:txBody>
      </p:sp>
      <p:grpSp>
        <p:nvGrpSpPr>
          <p:cNvPr id="10" name="Group 10"/>
          <p:cNvGrpSpPr/>
          <p:nvPr/>
        </p:nvGrpSpPr>
        <p:grpSpPr>
          <a:xfrm>
            <a:off x="9526913" y="3662265"/>
            <a:ext cx="2780624" cy="2780613"/>
            <a:chOff x="0" y="0"/>
            <a:chExt cx="6350000" cy="6349975"/>
          </a:xfrm>
        </p:grpSpPr>
        <p:sp>
          <p:nvSpPr>
            <p:cNvPr id="11" name="Freeform 11"/>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5"/>
              <a:stretch>
                <a:fillRect t="-16666" b="-16666"/>
              </a:stretch>
            </a:blipFill>
          </p:spPr>
        </p:sp>
      </p:grpSp>
      <p:sp>
        <p:nvSpPr>
          <p:cNvPr id="12" name="TextBox 12"/>
          <p:cNvSpPr txBox="1"/>
          <p:nvPr/>
        </p:nvSpPr>
        <p:spPr>
          <a:xfrm>
            <a:off x="9717814" y="6714730"/>
            <a:ext cx="2589723" cy="942975"/>
          </a:xfrm>
          <a:prstGeom prst="rect">
            <a:avLst/>
          </a:prstGeom>
        </p:spPr>
        <p:txBody>
          <a:bodyPr lIns="0" tIns="0" rIns="0" bIns="0" rtlCol="0" anchor="t">
            <a:spAutoFit/>
          </a:bodyPr>
          <a:lstStyle/>
          <a:p>
            <a:pPr algn="ctr">
              <a:lnSpc>
                <a:spcPts val="3720"/>
              </a:lnSpc>
            </a:pPr>
            <a:r>
              <a:rPr lang="en-US" sz="3100">
                <a:solidFill>
                  <a:srgbClr val="FFFFFF"/>
                </a:solidFill>
                <a:latin typeface="Raleway"/>
              </a:rPr>
              <a:t>Betül ÖZTÜRK</a:t>
            </a:r>
          </a:p>
        </p:txBody>
      </p:sp>
      <p:grpSp>
        <p:nvGrpSpPr>
          <p:cNvPr id="13" name="Group 13"/>
          <p:cNvGrpSpPr/>
          <p:nvPr/>
        </p:nvGrpSpPr>
        <p:grpSpPr>
          <a:xfrm>
            <a:off x="13398681" y="3662265"/>
            <a:ext cx="2780624" cy="2780613"/>
            <a:chOff x="0" y="0"/>
            <a:chExt cx="6350000" cy="6349975"/>
          </a:xfrm>
        </p:grpSpPr>
        <p:sp>
          <p:nvSpPr>
            <p:cNvPr id="14" name="Freeform 14"/>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6"/>
              <a:stretch>
                <a:fillRect t="-16666" b="-16666"/>
              </a:stretch>
            </a:blipFill>
          </p:spPr>
        </p:sp>
      </p:grpSp>
      <p:sp>
        <p:nvSpPr>
          <p:cNvPr id="15" name="TextBox 15"/>
          <p:cNvSpPr txBox="1"/>
          <p:nvPr/>
        </p:nvSpPr>
        <p:spPr>
          <a:xfrm>
            <a:off x="13589582" y="6714730"/>
            <a:ext cx="2398821" cy="942975"/>
          </a:xfrm>
          <a:prstGeom prst="rect">
            <a:avLst/>
          </a:prstGeom>
        </p:spPr>
        <p:txBody>
          <a:bodyPr lIns="0" tIns="0" rIns="0" bIns="0" rtlCol="0" anchor="t">
            <a:spAutoFit/>
          </a:bodyPr>
          <a:lstStyle/>
          <a:p>
            <a:pPr algn="ctr">
              <a:lnSpc>
                <a:spcPts val="3720"/>
              </a:lnSpc>
            </a:pPr>
            <a:r>
              <a:rPr lang="en-US" sz="3100">
                <a:solidFill>
                  <a:srgbClr val="FFFFFF"/>
                </a:solidFill>
                <a:latin typeface="Raleway"/>
              </a:rPr>
              <a:t>Rana TOKGÖZ</a:t>
            </a:r>
          </a:p>
        </p:txBody>
      </p:sp>
      <p:sp>
        <p:nvSpPr>
          <p:cNvPr id="16" name="AutoShape 16"/>
          <p:cNvSpPr/>
          <p:nvPr/>
        </p:nvSpPr>
        <p:spPr>
          <a:xfrm rot="-10800000">
            <a:off x="1028700" y="9248775"/>
            <a:ext cx="16230600" cy="0"/>
          </a:xfrm>
          <a:prstGeom prst="line">
            <a:avLst/>
          </a:prstGeom>
          <a:ln w="9525" cap="flat">
            <a:solidFill>
              <a:srgbClr val="FFFFFF"/>
            </a:solidFill>
            <a:prstDash val="solid"/>
            <a:headEnd type="none" w="sm" len="sm"/>
            <a:tailEnd type="none" w="sm" len="sm"/>
          </a:ln>
        </p:spPr>
      </p:sp>
      <p:grpSp>
        <p:nvGrpSpPr>
          <p:cNvPr id="17" name="Group 17"/>
          <p:cNvGrpSpPr/>
          <p:nvPr/>
        </p:nvGrpSpPr>
        <p:grpSpPr>
          <a:xfrm>
            <a:off x="1783377" y="3662265"/>
            <a:ext cx="2780624" cy="2780613"/>
            <a:chOff x="0" y="0"/>
            <a:chExt cx="6350000" cy="6349975"/>
          </a:xfrm>
        </p:grpSpPr>
        <p:sp>
          <p:nvSpPr>
            <p:cNvPr id="18" name="Freeform 18"/>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7"/>
              <a:stretch>
                <a:fillRect t="-16666" b="-16666"/>
              </a:stretch>
            </a:blipFill>
          </p:spPr>
        </p:sp>
      </p:grpSp>
      <p:sp>
        <p:nvSpPr>
          <p:cNvPr id="19" name="AutoShape 19"/>
          <p:cNvSpPr/>
          <p:nvPr/>
        </p:nvSpPr>
        <p:spPr>
          <a:xfrm rot="-10800000">
            <a:off x="4665927" y="2177135"/>
            <a:ext cx="8956146" cy="0"/>
          </a:xfrm>
          <a:prstGeom prst="line">
            <a:avLst/>
          </a:prstGeom>
          <a:ln w="76200" cap="rnd">
            <a:solidFill>
              <a:srgbClr val="FFFFFF"/>
            </a:solidFill>
            <a:prstDash val="solid"/>
            <a:headEnd type="none" w="sm" len="sm"/>
            <a:tailEnd type="none" w="sm" len="sm"/>
          </a:ln>
        </p:spPr>
      </p:sp>
      <p:grpSp>
        <p:nvGrpSpPr>
          <p:cNvPr id="20" name="Group 20"/>
          <p:cNvGrpSpPr/>
          <p:nvPr/>
        </p:nvGrpSpPr>
        <p:grpSpPr>
          <a:xfrm>
            <a:off x="1028700" y="9614866"/>
            <a:ext cx="767267" cy="314467"/>
            <a:chOff x="0" y="0"/>
            <a:chExt cx="1397472" cy="572758"/>
          </a:xfrm>
        </p:grpSpPr>
        <p:sp>
          <p:nvSpPr>
            <p:cNvPr id="21" name="Freeform 21"/>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22" name="TextBox 22"/>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23" name="Group 23"/>
          <p:cNvGrpSpPr/>
          <p:nvPr/>
        </p:nvGrpSpPr>
        <p:grpSpPr>
          <a:xfrm>
            <a:off x="2962399" y="9614866"/>
            <a:ext cx="767267" cy="314467"/>
            <a:chOff x="0" y="0"/>
            <a:chExt cx="1397472" cy="572758"/>
          </a:xfrm>
        </p:grpSpPr>
        <p:sp>
          <p:nvSpPr>
            <p:cNvPr id="24" name="Freeform 24"/>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25" name="TextBox 25"/>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26" name="Group 26"/>
          <p:cNvGrpSpPr/>
          <p:nvPr/>
        </p:nvGrpSpPr>
        <p:grpSpPr>
          <a:xfrm>
            <a:off x="4896097" y="9614866"/>
            <a:ext cx="767267" cy="314467"/>
            <a:chOff x="0" y="0"/>
            <a:chExt cx="1397472" cy="572758"/>
          </a:xfrm>
        </p:grpSpPr>
        <p:sp>
          <p:nvSpPr>
            <p:cNvPr id="27" name="Freeform 27"/>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5714DB"/>
            </a:solidFill>
          </p:spPr>
        </p:sp>
        <p:sp>
          <p:nvSpPr>
            <p:cNvPr id="28" name="TextBox 28"/>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29" name="Group 29"/>
          <p:cNvGrpSpPr/>
          <p:nvPr/>
        </p:nvGrpSpPr>
        <p:grpSpPr>
          <a:xfrm>
            <a:off x="6829796" y="9614866"/>
            <a:ext cx="767267" cy="314467"/>
            <a:chOff x="0" y="0"/>
            <a:chExt cx="1397472" cy="572758"/>
          </a:xfrm>
        </p:grpSpPr>
        <p:sp>
          <p:nvSpPr>
            <p:cNvPr id="30" name="Freeform 30"/>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31" name="TextBox 31"/>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32" name="Group 32"/>
          <p:cNvGrpSpPr/>
          <p:nvPr/>
        </p:nvGrpSpPr>
        <p:grpSpPr>
          <a:xfrm>
            <a:off x="8763495" y="9614866"/>
            <a:ext cx="767267" cy="314467"/>
            <a:chOff x="0" y="0"/>
            <a:chExt cx="1397472" cy="572758"/>
          </a:xfrm>
        </p:grpSpPr>
        <p:sp>
          <p:nvSpPr>
            <p:cNvPr id="33" name="Freeform 33"/>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34" name="TextBox 34"/>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35" name="Group 35"/>
          <p:cNvGrpSpPr/>
          <p:nvPr/>
        </p:nvGrpSpPr>
        <p:grpSpPr>
          <a:xfrm>
            <a:off x="10697193" y="9614866"/>
            <a:ext cx="767267" cy="314467"/>
            <a:chOff x="0" y="0"/>
            <a:chExt cx="1397472" cy="572758"/>
          </a:xfrm>
        </p:grpSpPr>
        <p:sp>
          <p:nvSpPr>
            <p:cNvPr id="36" name="Freeform 36"/>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37" name="TextBox 37"/>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38" name="Group 38"/>
          <p:cNvGrpSpPr/>
          <p:nvPr/>
        </p:nvGrpSpPr>
        <p:grpSpPr>
          <a:xfrm>
            <a:off x="12630892" y="9614866"/>
            <a:ext cx="767267" cy="314467"/>
            <a:chOff x="0" y="0"/>
            <a:chExt cx="1397472" cy="572758"/>
          </a:xfrm>
        </p:grpSpPr>
        <p:sp>
          <p:nvSpPr>
            <p:cNvPr id="39" name="Freeform 39"/>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40" name="TextBox 40"/>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41" name="Group 41"/>
          <p:cNvGrpSpPr/>
          <p:nvPr/>
        </p:nvGrpSpPr>
        <p:grpSpPr>
          <a:xfrm>
            <a:off x="14561929" y="9614866"/>
            <a:ext cx="767267" cy="314467"/>
            <a:chOff x="0" y="0"/>
            <a:chExt cx="1397472" cy="572758"/>
          </a:xfrm>
        </p:grpSpPr>
        <p:sp>
          <p:nvSpPr>
            <p:cNvPr id="42" name="Freeform 42"/>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43" name="TextBox 43"/>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44" name="Group 44"/>
          <p:cNvGrpSpPr/>
          <p:nvPr/>
        </p:nvGrpSpPr>
        <p:grpSpPr>
          <a:xfrm>
            <a:off x="16492033" y="9614866"/>
            <a:ext cx="767267" cy="314467"/>
            <a:chOff x="0" y="0"/>
            <a:chExt cx="1397472" cy="572758"/>
          </a:xfrm>
        </p:grpSpPr>
        <p:sp>
          <p:nvSpPr>
            <p:cNvPr id="45" name="Freeform 45"/>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46" name="TextBox 46"/>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30234"/>
        </a:solidFill>
        <a:effectLst/>
      </p:bgPr>
    </p:bg>
    <p:spTree>
      <p:nvGrpSpPr>
        <p:cNvPr id="1" name=""/>
        <p:cNvGrpSpPr/>
        <p:nvPr/>
      </p:nvGrpSpPr>
      <p:grpSpPr>
        <a:xfrm>
          <a:off x="0" y="0"/>
          <a:ext cx="0" cy="0"/>
          <a:chOff x="0" y="0"/>
          <a:chExt cx="0" cy="0"/>
        </a:xfrm>
      </p:grpSpPr>
      <p:sp>
        <p:nvSpPr>
          <p:cNvPr id="2" name="Freeform 2"/>
          <p:cNvSpPr/>
          <p:nvPr/>
        </p:nvSpPr>
        <p:spPr>
          <a:xfrm rot="9000000">
            <a:off x="10012211" y="-2849406"/>
            <a:ext cx="8229396" cy="8229396"/>
          </a:xfrm>
          <a:custGeom>
            <a:avLst/>
            <a:gdLst/>
            <a:ahLst/>
            <a:cxnLst/>
            <a:rect l="l" t="t" r="r" b="b"/>
            <a:pathLst>
              <a:path w="8229396" h="8229396">
                <a:moveTo>
                  <a:pt x="0" y="0"/>
                </a:moveTo>
                <a:lnTo>
                  <a:pt x="8229397" y="0"/>
                </a:lnTo>
                <a:lnTo>
                  <a:pt x="8229397" y="8229397"/>
                </a:lnTo>
                <a:lnTo>
                  <a:pt x="0" y="822939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8733888">
            <a:off x="14574997" y="-1318058"/>
            <a:ext cx="7616763" cy="8262761"/>
          </a:xfrm>
          <a:custGeom>
            <a:avLst/>
            <a:gdLst/>
            <a:ahLst/>
            <a:cxnLst/>
            <a:rect l="l" t="t" r="r" b="b"/>
            <a:pathLst>
              <a:path w="7616763" h="8262761">
                <a:moveTo>
                  <a:pt x="0" y="0"/>
                </a:moveTo>
                <a:lnTo>
                  <a:pt x="7616763" y="0"/>
                </a:lnTo>
                <a:lnTo>
                  <a:pt x="7616763" y="8262761"/>
                </a:lnTo>
                <a:lnTo>
                  <a:pt x="0" y="826276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rot="4881526">
            <a:off x="-4502793" y="-578361"/>
            <a:ext cx="9066934" cy="9835924"/>
          </a:xfrm>
          <a:custGeom>
            <a:avLst/>
            <a:gdLst/>
            <a:ahLst/>
            <a:cxnLst/>
            <a:rect l="l" t="t" r="r" b="b"/>
            <a:pathLst>
              <a:path w="9066934" h="9835924">
                <a:moveTo>
                  <a:pt x="0" y="0"/>
                </a:moveTo>
                <a:lnTo>
                  <a:pt x="9066934" y="0"/>
                </a:lnTo>
                <a:lnTo>
                  <a:pt x="9066934" y="9835925"/>
                </a:lnTo>
                <a:lnTo>
                  <a:pt x="0" y="983592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a:off x="11382884" y="2302965"/>
            <a:ext cx="5090199" cy="4729257"/>
          </a:xfrm>
          <a:custGeom>
            <a:avLst/>
            <a:gdLst/>
            <a:ahLst/>
            <a:cxnLst/>
            <a:rect l="l" t="t" r="r" b="b"/>
            <a:pathLst>
              <a:path w="5090199" h="4729257">
                <a:moveTo>
                  <a:pt x="0" y="0"/>
                </a:moveTo>
                <a:lnTo>
                  <a:pt x="5090198" y="0"/>
                </a:lnTo>
                <a:lnTo>
                  <a:pt x="5090198" y="4729258"/>
                </a:lnTo>
                <a:lnTo>
                  <a:pt x="0" y="4729258"/>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AutoShape 6"/>
          <p:cNvSpPr/>
          <p:nvPr/>
        </p:nvSpPr>
        <p:spPr>
          <a:xfrm rot="-10800000">
            <a:off x="1028700" y="9248775"/>
            <a:ext cx="16230600" cy="0"/>
          </a:xfrm>
          <a:prstGeom prst="line">
            <a:avLst/>
          </a:prstGeom>
          <a:ln w="9525" cap="flat">
            <a:solidFill>
              <a:srgbClr val="FFFFFF"/>
            </a:solidFill>
            <a:prstDash val="solid"/>
            <a:headEnd type="none" w="sm" len="sm"/>
            <a:tailEnd type="none" w="sm" len="sm"/>
          </a:ln>
        </p:spPr>
      </p:sp>
      <p:sp>
        <p:nvSpPr>
          <p:cNvPr id="7" name="TextBox 7"/>
          <p:cNvSpPr txBox="1"/>
          <p:nvPr/>
        </p:nvSpPr>
        <p:spPr>
          <a:xfrm>
            <a:off x="1786729" y="3213303"/>
            <a:ext cx="11215829" cy="1181100"/>
          </a:xfrm>
          <a:prstGeom prst="rect">
            <a:avLst/>
          </a:prstGeom>
        </p:spPr>
        <p:txBody>
          <a:bodyPr lIns="0" tIns="0" rIns="0" bIns="0" rtlCol="0" anchor="t">
            <a:spAutoFit/>
          </a:bodyPr>
          <a:lstStyle/>
          <a:p>
            <a:pPr algn="l">
              <a:lnSpc>
                <a:spcPts val="9241"/>
              </a:lnSpc>
            </a:pPr>
            <a:r>
              <a:rPr lang="en-US" sz="7700">
                <a:solidFill>
                  <a:srgbClr val="FFFFFF"/>
                </a:solidFill>
                <a:latin typeface="Barlow Heavy"/>
              </a:rPr>
              <a:t>PROJE AMACIMIZ;</a:t>
            </a:r>
          </a:p>
        </p:txBody>
      </p:sp>
      <p:sp>
        <p:nvSpPr>
          <p:cNvPr id="8" name="TextBox 8"/>
          <p:cNvSpPr txBox="1"/>
          <p:nvPr/>
        </p:nvSpPr>
        <p:spPr>
          <a:xfrm>
            <a:off x="1786729" y="5002064"/>
            <a:ext cx="7799204" cy="2400300"/>
          </a:xfrm>
          <a:prstGeom prst="rect">
            <a:avLst/>
          </a:prstGeom>
        </p:spPr>
        <p:txBody>
          <a:bodyPr lIns="0" tIns="0" rIns="0" bIns="0" rtlCol="0" anchor="t">
            <a:spAutoFit/>
          </a:bodyPr>
          <a:lstStyle/>
          <a:p>
            <a:pPr algn="l">
              <a:lnSpc>
                <a:spcPts val="4799"/>
              </a:lnSpc>
            </a:pPr>
            <a:r>
              <a:rPr lang="en-US" sz="3999">
                <a:solidFill>
                  <a:srgbClr val="FFFFFF"/>
                </a:solidFill>
                <a:latin typeface="Raleway"/>
              </a:rPr>
              <a:t>Mevcut Dershane programları karmaşık olduğu için dershane yönetimini pratikleştirmek amaçlı bir program hazırladık.</a:t>
            </a:r>
          </a:p>
        </p:txBody>
      </p:sp>
      <p:sp>
        <p:nvSpPr>
          <p:cNvPr id="9" name="AutoShape 9"/>
          <p:cNvSpPr/>
          <p:nvPr/>
        </p:nvSpPr>
        <p:spPr>
          <a:xfrm rot="-10800000">
            <a:off x="1645344" y="2618154"/>
            <a:ext cx="6167903" cy="0"/>
          </a:xfrm>
          <a:prstGeom prst="line">
            <a:avLst/>
          </a:prstGeom>
          <a:ln w="76200" cap="rnd">
            <a:solidFill>
              <a:srgbClr val="FFFFFF"/>
            </a:solidFill>
            <a:prstDash val="solid"/>
            <a:headEnd type="none" w="sm" len="sm"/>
            <a:tailEnd type="none" w="sm" len="sm"/>
          </a:ln>
        </p:spPr>
      </p:sp>
      <p:sp>
        <p:nvSpPr>
          <p:cNvPr id="10" name="AutoShape 10"/>
          <p:cNvSpPr/>
          <p:nvPr/>
        </p:nvSpPr>
        <p:spPr>
          <a:xfrm flipH="1">
            <a:off x="1645344" y="8086804"/>
            <a:ext cx="6167903" cy="0"/>
          </a:xfrm>
          <a:prstGeom prst="line">
            <a:avLst/>
          </a:prstGeom>
          <a:ln w="76200" cap="rnd">
            <a:solidFill>
              <a:srgbClr val="FFFFFF"/>
            </a:solidFill>
            <a:prstDash val="solid"/>
            <a:headEnd type="none" w="sm" len="sm"/>
            <a:tailEnd type="none" w="sm" len="sm"/>
          </a:ln>
        </p:spPr>
      </p:sp>
      <p:grpSp>
        <p:nvGrpSpPr>
          <p:cNvPr id="11" name="Group 11"/>
          <p:cNvGrpSpPr/>
          <p:nvPr/>
        </p:nvGrpSpPr>
        <p:grpSpPr>
          <a:xfrm>
            <a:off x="1028700" y="9614866"/>
            <a:ext cx="767267" cy="314467"/>
            <a:chOff x="0" y="0"/>
            <a:chExt cx="1397472" cy="572758"/>
          </a:xfrm>
        </p:grpSpPr>
        <p:sp>
          <p:nvSpPr>
            <p:cNvPr id="12" name="Freeform 12"/>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13" name="TextBox 13"/>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14" name="Group 14"/>
          <p:cNvGrpSpPr/>
          <p:nvPr/>
        </p:nvGrpSpPr>
        <p:grpSpPr>
          <a:xfrm>
            <a:off x="2962399" y="9614866"/>
            <a:ext cx="767267" cy="314467"/>
            <a:chOff x="0" y="0"/>
            <a:chExt cx="1397472" cy="572758"/>
          </a:xfrm>
        </p:grpSpPr>
        <p:sp>
          <p:nvSpPr>
            <p:cNvPr id="15" name="Freeform 15"/>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16" name="TextBox 16"/>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17" name="Group 17"/>
          <p:cNvGrpSpPr/>
          <p:nvPr/>
        </p:nvGrpSpPr>
        <p:grpSpPr>
          <a:xfrm>
            <a:off x="4896097" y="9614866"/>
            <a:ext cx="767267" cy="314467"/>
            <a:chOff x="0" y="0"/>
            <a:chExt cx="1397472" cy="572758"/>
          </a:xfrm>
        </p:grpSpPr>
        <p:sp>
          <p:nvSpPr>
            <p:cNvPr id="18" name="Freeform 18"/>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19" name="TextBox 19"/>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20" name="Group 20"/>
          <p:cNvGrpSpPr/>
          <p:nvPr/>
        </p:nvGrpSpPr>
        <p:grpSpPr>
          <a:xfrm>
            <a:off x="6829796" y="9614866"/>
            <a:ext cx="767267" cy="314467"/>
            <a:chOff x="0" y="0"/>
            <a:chExt cx="1397472" cy="572758"/>
          </a:xfrm>
        </p:grpSpPr>
        <p:sp>
          <p:nvSpPr>
            <p:cNvPr id="21" name="Freeform 21"/>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5714DB"/>
            </a:solidFill>
          </p:spPr>
        </p:sp>
        <p:sp>
          <p:nvSpPr>
            <p:cNvPr id="22" name="TextBox 22"/>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23" name="Group 23"/>
          <p:cNvGrpSpPr/>
          <p:nvPr/>
        </p:nvGrpSpPr>
        <p:grpSpPr>
          <a:xfrm>
            <a:off x="8763495" y="9614866"/>
            <a:ext cx="767267" cy="314467"/>
            <a:chOff x="0" y="0"/>
            <a:chExt cx="1397472" cy="572758"/>
          </a:xfrm>
        </p:grpSpPr>
        <p:sp>
          <p:nvSpPr>
            <p:cNvPr id="24" name="Freeform 24"/>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25" name="TextBox 25"/>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26" name="Group 26"/>
          <p:cNvGrpSpPr/>
          <p:nvPr/>
        </p:nvGrpSpPr>
        <p:grpSpPr>
          <a:xfrm>
            <a:off x="10697193" y="9614866"/>
            <a:ext cx="767267" cy="314467"/>
            <a:chOff x="0" y="0"/>
            <a:chExt cx="1397472" cy="572758"/>
          </a:xfrm>
        </p:grpSpPr>
        <p:sp>
          <p:nvSpPr>
            <p:cNvPr id="27" name="Freeform 27"/>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28" name="TextBox 28"/>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29" name="Group 29"/>
          <p:cNvGrpSpPr/>
          <p:nvPr/>
        </p:nvGrpSpPr>
        <p:grpSpPr>
          <a:xfrm>
            <a:off x="12630892" y="9614866"/>
            <a:ext cx="767267" cy="314467"/>
            <a:chOff x="0" y="0"/>
            <a:chExt cx="1397472" cy="572758"/>
          </a:xfrm>
        </p:grpSpPr>
        <p:sp>
          <p:nvSpPr>
            <p:cNvPr id="30" name="Freeform 30"/>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31" name="TextBox 31"/>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32" name="Group 32"/>
          <p:cNvGrpSpPr/>
          <p:nvPr/>
        </p:nvGrpSpPr>
        <p:grpSpPr>
          <a:xfrm>
            <a:off x="14561929" y="9614866"/>
            <a:ext cx="767267" cy="314467"/>
            <a:chOff x="0" y="0"/>
            <a:chExt cx="1397472" cy="572758"/>
          </a:xfrm>
        </p:grpSpPr>
        <p:sp>
          <p:nvSpPr>
            <p:cNvPr id="33" name="Freeform 33"/>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34" name="TextBox 34"/>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35" name="Group 35"/>
          <p:cNvGrpSpPr/>
          <p:nvPr/>
        </p:nvGrpSpPr>
        <p:grpSpPr>
          <a:xfrm>
            <a:off x="16492033" y="9614866"/>
            <a:ext cx="767267" cy="314467"/>
            <a:chOff x="0" y="0"/>
            <a:chExt cx="1397472" cy="572758"/>
          </a:xfrm>
        </p:grpSpPr>
        <p:sp>
          <p:nvSpPr>
            <p:cNvPr id="36" name="Freeform 36"/>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37" name="TextBox 37"/>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30234"/>
        </a:solidFill>
        <a:effectLst/>
      </p:bgPr>
    </p:bg>
    <p:spTree>
      <p:nvGrpSpPr>
        <p:cNvPr id="1" name=""/>
        <p:cNvGrpSpPr/>
        <p:nvPr/>
      </p:nvGrpSpPr>
      <p:grpSpPr>
        <a:xfrm>
          <a:off x="0" y="0"/>
          <a:ext cx="0" cy="0"/>
          <a:chOff x="0" y="0"/>
          <a:chExt cx="0" cy="0"/>
        </a:xfrm>
      </p:grpSpPr>
      <p:sp>
        <p:nvSpPr>
          <p:cNvPr id="3" name="Freeform 3"/>
          <p:cNvSpPr/>
          <p:nvPr/>
        </p:nvSpPr>
        <p:spPr>
          <a:xfrm>
            <a:off x="-4321125" y="405000"/>
            <a:ext cx="8848538" cy="8848538"/>
          </a:xfrm>
          <a:custGeom>
            <a:avLst/>
            <a:gdLst/>
            <a:ahLst/>
            <a:cxnLst/>
            <a:rect l="l" t="t" r="r" b="b"/>
            <a:pathLst>
              <a:path w="8848538" h="8848538">
                <a:moveTo>
                  <a:pt x="0" y="0"/>
                </a:moveTo>
                <a:lnTo>
                  <a:pt x="8848538" y="0"/>
                </a:lnTo>
                <a:lnTo>
                  <a:pt x="8848538" y="8848537"/>
                </a:lnTo>
                <a:lnTo>
                  <a:pt x="0" y="884853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 name="Freeform 2"/>
          <p:cNvSpPr/>
          <p:nvPr/>
        </p:nvSpPr>
        <p:spPr>
          <a:xfrm>
            <a:off x="10735486" y="-2772247"/>
            <a:ext cx="9139073" cy="9139073"/>
          </a:xfrm>
          <a:custGeom>
            <a:avLst/>
            <a:gdLst/>
            <a:ahLst/>
            <a:cxnLst/>
            <a:rect l="l" t="t" r="r" b="b"/>
            <a:pathLst>
              <a:path w="9139073" h="9139073">
                <a:moveTo>
                  <a:pt x="0" y="0"/>
                </a:moveTo>
                <a:lnTo>
                  <a:pt x="9139073" y="0"/>
                </a:lnTo>
                <a:lnTo>
                  <a:pt x="9139073" y="9139073"/>
                </a:lnTo>
                <a:lnTo>
                  <a:pt x="0" y="913907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AutoShape 4"/>
          <p:cNvSpPr/>
          <p:nvPr/>
        </p:nvSpPr>
        <p:spPr>
          <a:xfrm rot="-10800000">
            <a:off x="1028700" y="9248775"/>
            <a:ext cx="16230600" cy="0"/>
          </a:xfrm>
          <a:prstGeom prst="line">
            <a:avLst/>
          </a:prstGeom>
          <a:ln w="9525" cap="flat">
            <a:solidFill>
              <a:srgbClr val="FFFFFF"/>
            </a:solidFill>
            <a:prstDash val="solid"/>
            <a:headEnd type="none" w="sm" len="sm"/>
            <a:tailEnd type="none" w="sm" len="sm"/>
          </a:ln>
        </p:spPr>
      </p:sp>
      <p:sp>
        <p:nvSpPr>
          <p:cNvPr id="5" name="TextBox 5"/>
          <p:cNvSpPr txBox="1"/>
          <p:nvPr/>
        </p:nvSpPr>
        <p:spPr>
          <a:xfrm>
            <a:off x="5165285" y="667937"/>
            <a:ext cx="6365944" cy="816191"/>
          </a:xfrm>
          <a:prstGeom prst="rect">
            <a:avLst/>
          </a:prstGeom>
        </p:spPr>
        <p:txBody>
          <a:bodyPr lIns="0" tIns="0" rIns="0" bIns="0" rtlCol="0" anchor="t">
            <a:spAutoFit/>
          </a:bodyPr>
          <a:lstStyle/>
          <a:p>
            <a:pPr algn="l">
              <a:lnSpc>
                <a:spcPts val="6351"/>
              </a:lnSpc>
              <a:spcBef>
                <a:spcPct val="0"/>
              </a:spcBef>
            </a:pPr>
            <a:r>
              <a:rPr lang="en-US" sz="5293">
                <a:solidFill>
                  <a:srgbClr val="FFFFFF"/>
                </a:solidFill>
                <a:latin typeface="Barlow Heavy"/>
              </a:rPr>
              <a:t>Promlem ve İhtiyaç</a:t>
            </a:r>
          </a:p>
        </p:txBody>
      </p:sp>
      <p:sp>
        <p:nvSpPr>
          <p:cNvPr id="6" name="AutoShape 6"/>
          <p:cNvSpPr/>
          <p:nvPr/>
        </p:nvSpPr>
        <p:spPr>
          <a:xfrm flipH="1">
            <a:off x="5264305" y="421281"/>
            <a:ext cx="6167903" cy="0"/>
          </a:xfrm>
          <a:prstGeom prst="line">
            <a:avLst/>
          </a:prstGeom>
          <a:ln w="76200" cap="rnd">
            <a:solidFill>
              <a:srgbClr val="FFFFFF"/>
            </a:solidFill>
            <a:prstDash val="solid"/>
            <a:headEnd type="none" w="sm" len="sm"/>
            <a:tailEnd type="none" w="sm" len="sm"/>
          </a:ln>
        </p:spPr>
      </p:sp>
      <p:sp>
        <p:nvSpPr>
          <p:cNvPr id="7" name="AutoShape 7"/>
          <p:cNvSpPr/>
          <p:nvPr/>
        </p:nvSpPr>
        <p:spPr>
          <a:xfrm flipH="1">
            <a:off x="5264305" y="1759189"/>
            <a:ext cx="6167903" cy="0"/>
          </a:xfrm>
          <a:prstGeom prst="line">
            <a:avLst/>
          </a:prstGeom>
          <a:ln w="76200" cap="rnd">
            <a:solidFill>
              <a:srgbClr val="FFFFFF"/>
            </a:solidFill>
            <a:prstDash val="solid"/>
            <a:headEnd type="none" w="sm" len="sm"/>
            <a:tailEnd type="none" w="sm" len="sm"/>
          </a:ln>
        </p:spPr>
      </p:sp>
      <p:sp>
        <p:nvSpPr>
          <p:cNvPr id="8" name="TextBox 8"/>
          <p:cNvSpPr txBox="1"/>
          <p:nvPr/>
        </p:nvSpPr>
        <p:spPr>
          <a:xfrm>
            <a:off x="2035471" y="3133725"/>
            <a:ext cx="14218610" cy="2603277"/>
          </a:xfrm>
          <a:prstGeom prst="rect">
            <a:avLst/>
          </a:prstGeom>
        </p:spPr>
        <p:txBody>
          <a:bodyPr lIns="0" tIns="0" rIns="0" bIns="0" rtlCol="0" anchor="t">
            <a:spAutoFit/>
          </a:bodyPr>
          <a:lstStyle/>
          <a:p>
            <a:pPr marL="518160" lvl="1" indent="-259080">
              <a:lnSpc>
                <a:spcPts val="2879"/>
              </a:lnSpc>
              <a:buFont typeface="Arial"/>
              <a:buChar char="•"/>
            </a:pPr>
            <a:r>
              <a:rPr lang="en-US" sz="2400" dirty="0" smtClean="0">
                <a:solidFill>
                  <a:srgbClr val="FFFFFF"/>
                </a:solidFill>
                <a:latin typeface="Raleway"/>
              </a:rPr>
              <a:t>Geleneksel yöntemlerle işletilen dershaneler, sınıf düzeni, öğrenci takibi ve öğretmen performansı değerlendirmesi gibi alanlarda zorluklarla karşılaşıyor. Bu, dershane yöneticilerinin iş yükünü artırıyor ve öğrenci-öğretmen memnuniyetini azaltıyor</a:t>
            </a:r>
            <a:r>
              <a:rPr lang="tr-TR" sz="2400" dirty="0" smtClean="0">
                <a:solidFill>
                  <a:srgbClr val="FFFFFF"/>
                </a:solidFill>
                <a:latin typeface="Raleway"/>
              </a:rPr>
              <a:t>.</a:t>
            </a:r>
          </a:p>
          <a:p>
            <a:pPr marL="259080" lvl="1">
              <a:lnSpc>
                <a:spcPts val="2879"/>
              </a:lnSpc>
            </a:pPr>
            <a:endParaRPr lang="en-US" sz="2400" dirty="0" smtClean="0">
              <a:solidFill>
                <a:srgbClr val="FFFFFF"/>
              </a:solidFill>
              <a:latin typeface="Raleway"/>
            </a:endParaRPr>
          </a:p>
          <a:p>
            <a:pPr marL="518160" lvl="1" indent="-259080">
              <a:lnSpc>
                <a:spcPts val="2879"/>
              </a:lnSpc>
              <a:buFont typeface="Arial"/>
              <a:buChar char="•"/>
            </a:pPr>
            <a:r>
              <a:rPr lang="en-US" sz="2400" dirty="0">
                <a:solidFill>
                  <a:srgbClr val="FFFFFF"/>
                </a:solidFill>
                <a:latin typeface="Raleway"/>
              </a:rPr>
              <a:t>Dershane yöneticileri için daha verimli bir işleyiş sağlayacak bir yönetim programına ihtiyaç var. Bu program, süreçleri dijitalleştirerek ve otomatize ederek zaman tasarrufu sağlar, aynı zamanda veri odaklı kararlar alarak öğrenci başarısını artırır.</a:t>
            </a:r>
            <a:endParaRPr lang="en-US" sz="2400" dirty="0">
              <a:solidFill>
                <a:srgbClr val="FFFFFF"/>
              </a:solidFill>
              <a:latin typeface="Raleway"/>
            </a:endParaRPr>
          </a:p>
        </p:txBody>
      </p:sp>
      <p:grpSp>
        <p:nvGrpSpPr>
          <p:cNvPr id="9" name="Group 9"/>
          <p:cNvGrpSpPr/>
          <p:nvPr/>
        </p:nvGrpSpPr>
        <p:grpSpPr>
          <a:xfrm>
            <a:off x="1028700" y="9614866"/>
            <a:ext cx="767267" cy="314467"/>
            <a:chOff x="0" y="0"/>
            <a:chExt cx="1397472" cy="572758"/>
          </a:xfrm>
        </p:grpSpPr>
        <p:sp>
          <p:nvSpPr>
            <p:cNvPr id="10" name="Freeform 10"/>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11" name="TextBox 11"/>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12" name="Group 12"/>
          <p:cNvGrpSpPr/>
          <p:nvPr/>
        </p:nvGrpSpPr>
        <p:grpSpPr>
          <a:xfrm>
            <a:off x="2962399" y="9614866"/>
            <a:ext cx="767267" cy="314467"/>
            <a:chOff x="0" y="0"/>
            <a:chExt cx="1397472" cy="572758"/>
          </a:xfrm>
        </p:grpSpPr>
        <p:sp>
          <p:nvSpPr>
            <p:cNvPr id="13" name="Freeform 13"/>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14" name="TextBox 14"/>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15" name="Group 15"/>
          <p:cNvGrpSpPr/>
          <p:nvPr/>
        </p:nvGrpSpPr>
        <p:grpSpPr>
          <a:xfrm>
            <a:off x="4896097" y="9614866"/>
            <a:ext cx="767267" cy="314467"/>
            <a:chOff x="0" y="0"/>
            <a:chExt cx="1397472" cy="572758"/>
          </a:xfrm>
        </p:grpSpPr>
        <p:sp>
          <p:nvSpPr>
            <p:cNvPr id="16" name="Freeform 16"/>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17" name="TextBox 17"/>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18" name="Group 18"/>
          <p:cNvGrpSpPr/>
          <p:nvPr/>
        </p:nvGrpSpPr>
        <p:grpSpPr>
          <a:xfrm>
            <a:off x="6829796" y="9614866"/>
            <a:ext cx="767267" cy="314467"/>
            <a:chOff x="0" y="0"/>
            <a:chExt cx="1397472" cy="572758"/>
          </a:xfrm>
        </p:grpSpPr>
        <p:sp>
          <p:nvSpPr>
            <p:cNvPr id="19" name="Freeform 19"/>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20" name="TextBox 20"/>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21" name="Group 21"/>
          <p:cNvGrpSpPr/>
          <p:nvPr/>
        </p:nvGrpSpPr>
        <p:grpSpPr>
          <a:xfrm>
            <a:off x="8763495" y="9614866"/>
            <a:ext cx="767267" cy="314467"/>
            <a:chOff x="0" y="0"/>
            <a:chExt cx="1397472" cy="572758"/>
          </a:xfrm>
        </p:grpSpPr>
        <p:sp>
          <p:nvSpPr>
            <p:cNvPr id="22" name="Freeform 22"/>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5714DB"/>
            </a:solidFill>
          </p:spPr>
        </p:sp>
        <p:sp>
          <p:nvSpPr>
            <p:cNvPr id="23" name="TextBox 23"/>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24" name="Group 24"/>
          <p:cNvGrpSpPr/>
          <p:nvPr/>
        </p:nvGrpSpPr>
        <p:grpSpPr>
          <a:xfrm>
            <a:off x="10697193" y="9614866"/>
            <a:ext cx="767267" cy="314467"/>
            <a:chOff x="0" y="0"/>
            <a:chExt cx="1397472" cy="572758"/>
          </a:xfrm>
        </p:grpSpPr>
        <p:sp>
          <p:nvSpPr>
            <p:cNvPr id="25" name="Freeform 25"/>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26" name="TextBox 26"/>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27" name="Group 27"/>
          <p:cNvGrpSpPr/>
          <p:nvPr/>
        </p:nvGrpSpPr>
        <p:grpSpPr>
          <a:xfrm>
            <a:off x="12630892" y="9614866"/>
            <a:ext cx="767267" cy="314467"/>
            <a:chOff x="0" y="0"/>
            <a:chExt cx="1397472" cy="572758"/>
          </a:xfrm>
        </p:grpSpPr>
        <p:sp>
          <p:nvSpPr>
            <p:cNvPr id="28" name="Freeform 28"/>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29" name="TextBox 29"/>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30" name="Group 30"/>
          <p:cNvGrpSpPr/>
          <p:nvPr/>
        </p:nvGrpSpPr>
        <p:grpSpPr>
          <a:xfrm>
            <a:off x="14561929" y="9614866"/>
            <a:ext cx="767267" cy="314467"/>
            <a:chOff x="0" y="0"/>
            <a:chExt cx="1397472" cy="572758"/>
          </a:xfrm>
        </p:grpSpPr>
        <p:sp>
          <p:nvSpPr>
            <p:cNvPr id="31" name="Freeform 31"/>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32" name="TextBox 32"/>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33" name="Group 33"/>
          <p:cNvGrpSpPr/>
          <p:nvPr/>
        </p:nvGrpSpPr>
        <p:grpSpPr>
          <a:xfrm>
            <a:off x="16492033" y="9614866"/>
            <a:ext cx="767267" cy="314467"/>
            <a:chOff x="0" y="0"/>
            <a:chExt cx="1397472" cy="572758"/>
          </a:xfrm>
        </p:grpSpPr>
        <p:sp>
          <p:nvSpPr>
            <p:cNvPr id="34" name="Freeform 34"/>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35" name="TextBox 35"/>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30234"/>
        </a:solidFill>
        <a:effectLst/>
      </p:bgPr>
    </p:bg>
    <p:spTree>
      <p:nvGrpSpPr>
        <p:cNvPr id="1" name=""/>
        <p:cNvGrpSpPr/>
        <p:nvPr/>
      </p:nvGrpSpPr>
      <p:grpSpPr>
        <a:xfrm>
          <a:off x="0" y="0"/>
          <a:ext cx="0" cy="0"/>
          <a:chOff x="0" y="0"/>
          <a:chExt cx="0" cy="0"/>
        </a:xfrm>
      </p:grpSpPr>
      <p:sp>
        <p:nvSpPr>
          <p:cNvPr id="2" name="Freeform 2"/>
          <p:cNvSpPr/>
          <p:nvPr/>
        </p:nvSpPr>
        <p:spPr>
          <a:xfrm>
            <a:off x="10735486" y="-2772247"/>
            <a:ext cx="9139073" cy="9139073"/>
          </a:xfrm>
          <a:custGeom>
            <a:avLst/>
            <a:gdLst/>
            <a:ahLst/>
            <a:cxnLst/>
            <a:rect l="l" t="t" r="r" b="b"/>
            <a:pathLst>
              <a:path w="9139073" h="9139073">
                <a:moveTo>
                  <a:pt x="0" y="0"/>
                </a:moveTo>
                <a:lnTo>
                  <a:pt x="9139073" y="0"/>
                </a:lnTo>
                <a:lnTo>
                  <a:pt x="9139073" y="9139073"/>
                </a:lnTo>
                <a:lnTo>
                  <a:pt x="0" y="913907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4321125" y="405000"/>
            <a:ext cx="8848538" cy="8848538"/>
          </a:xfrm>
          <a:custGeom>
            <a:avLst/>
            <a:gdLst/>
            <a:ahLst/>
            <a:cxnLst/>
            <a:rect l="l" t="t" r="r" b="b"/>
            <a:pathLst>
              <a:path w="8848538" h="8848538">
                <a:moveTo>
                  <a:pt x="0" y="0"/>
                </a:moveTo>
                <a:lnTo>
                  <a:pt x="8848538" y="0"/>
                </a:lnTo>
                <a:lnTo>
                  <a:pt x="8848538" y="8848537"/>
                </a:lnTo>
                <a:lnTo>
                  <a:pt x="0" y="884853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AutoShape 4"/>
          <p:cNvSpPr/>
          <p:nvPr/>
        </p:nvSpPr>
        <p:spPr>
          <a:xfrm rot="-10800000">
            <a:off x="1028700" y="9248775"/>
            <a:ext cx="16230600" cy="0"/>
          </a:xfrm>
          <a:prstGeom prst="line">
            <a:avLst/>
          </a:prstGeom>
          <a:ln w="9525" cap="flat">
            <a:solidFill>
              <a:srgbClr val="FFFFFF"/>
            </a:solidFill>
            <a:prstDash val="solid"/>
            <a:headEnd type="none" w="sm" len="sm"/>
            <a:tailEnd type="none" w="sm" len="sm"/>
          </a:ln>
        </p:spPr>
      </p:sp>
      <p:sp>
        <p:nvSpPr>
          <p:cNvPr id="5" name="TextBox 5"/>
          <p:cNvSpPr txBox="1"/>
          <p:nvPr/>
        </p:nvSpPr>
        <p:spPr>
          <a:xfrm>
            <a:off x="7253858" y="677377"/>
            <a:ext cx="2142039" cy="816191"/>
          </a:xfrm>
          <a:prstGeom prst="rect">
            <a:avLst/>
          </a:prstGeom>
        </p:spPr>
        <p:txBody>
          <a:bodyPr lIns="0" tIns="0" rIns="0" bIns="0" rtlCol="0" anchor="t">
            <a:spAutoFit/>
          </a:bodyPr>
          <a:lstStyle/>
          <a:p>
            <a:pPr algn="l">
              <a:lnSpc>
                <a:spcPts val="6351"/>
              </a:lnSpc>
              <a:spcBef>
                <a:spcPct val="0"/>
              </a:spcBef>
            </a:pPr>
            <a:r>
              <a:rPr lang="en-US" sz="5293">
                <a:solidFill>
                  <a:srgbClr val="FFFFFF"/>
                </a:solidFill>
                <a:latin typeface="Barlow Heavy"/>
              </a:rPr>
              <a:t>Çözüm</a:t>
            </a:r>
          </a:p>
        </p:txBody>
      </p:sp>
      <p:sp>
        <p:nvSpPr>
          <p:cNvPr id="6" name="AutoShape 6"/>
          <p:cNvSpPr/>
          <p:nvPr/>
        </p:nvSpPr>
        <p:spPr>
          <a:xfrm flipH="1">
            <a:off x="5264305" y="421281"/>
            <a:ext cx="6167903" cy="0"/>
          </a:xfrm>
          <a:prstGeom prst="line">
            <a:avLst/>
          </a:prstGeom>
          <a:ln w="76200" cap="rnd">
            <a:solidFill>
              <a:srgbClr val="FFFFFF"/>
            </a:solidFill>
            <a:prstDash val="solid"/>
            <a:headEnd type="none" w="sm" len="sm"/>
            <a:tailEnd type="none" w="sm" len="sm"/>
          </a:ln>
        </p:spPr>
      </p:sp>
      <p:sp>
        <p:nvSpPr>
          <p:cNvPr id="7" name="AutoShape 7"/>
          <p:cNvSpPr/>
          <p:nvPr/>
        </p:nvSpPr>
        <p:spPr>
          <a:xfrm flipH="1">
            <a:off x="5264305" y="1759189"/>
            <a:ext cx="6167903" cy="0"/>
          </a:xfrm>
          <a:prstGeom prst="line">
            <a:avLst/>
          </a:prstGeom>
          <a:ln w="76200" cap="rnd">
            <a:solidFill>
              <a:srgbClr val="FFFFFF"/>
            </a:solidFill>
            <a:prstDash val="solid"/>
            <a:headEnd type="none" w="sm" len="sm"/>
            <a:tailEnd type="none" w="sm" len="sm"/>
          </a:ln>
        </p:spPr>
      </p:sp>
      <p:sp>
        <p:nvSpPr>
          <p:cNvPr id="8" name="TextBox 8"/>
          <p:cNvSpPr txBox="1"/>
          <p:nvPr/>
        </p:nvSpPr>
        <p:spPr>
          <a:xfrm>
            <a:off x="2035471" y="3143250"/>
            <a:ext cx="14218610" cy="3609975"/>
          </a:xfrm>
          <a:prstGeom prst="rect">
            <a:avLst/>
          </a:prstGeom>
        </p:spPr>
        <p:txBody>
          <a:bodyPr lIns="0" tIns="0" rIns="0" bIns="0" rtlCol="0" anchor="t">
            <a:spAutoFit/>
          </a:bodyPr>
          <a:lstStyle/>
          <a:p>
            <a:pPr marL="647697" lvl="1" indent="-323848" algn="l">
              <a:lnSpc>
                <a:spcPts val="3599"/>
              </a:lnSpc>
              <a:buFont typeface="Arial"/>
              <a:buChar char="•"/>
            </a:pPr>
            <a:r>
              <a:rPr lang="en-US" sz="2999">
                <a:solidFill>
                  <a:srgbClr val="FFFFFF"/>
                </a:solidFill>
                <a:latin typeface="Raleway"/>
              </a:rPr>
              <a:t>Dershane yönetim programı, dershanelerin yönetim süreçlerini dijitalleştirerek ve otomatize ederek, yöneticilere önemli avantajlar sağlayacaktır. Programın temel işlevselliği şunlardan oluşacaktır: </a:t>
            </a:r>
          </a:p>
          <a:p>
            <a:pPr algn="l">
              <a:lnSpc>
                <a:spcPts val="3599"/>
              </a:lnSpc>
            </a:pPr>
            <a:endParaRPr lang="en-US" sz="2999">
              <a:solidFill>
                <a:srgbClr val="FFFFFF"/>
              </a:solidFill>
              <a:latin typeface="Raleway"/>
            </a:endParaRPr>
          </a:p>
          <a:p>
            <a:pPr marL="647697" lvl="1" indent="-323848" algn="l">
              <a:lnSpc>
                <a:spcPts val="3599"/>
              </a:lnSpc>
              <a:buFont typeface="Arial"/>
              <a:buChar char="•"/>
            </a:pPr>
            <a:r>
              <a:rPr lang="en-US" sz="2999">
                <a:solidFill>
                  <a:srgbClr val="FFFFFF"/>
                </a:solidFill>
                <a:latin typeface="Raleway"/>
              </a:rPr>
              <a:t>Sınıf İşlemleri</a:t>
            </a:r>
          </a:p>
          <a:p>
            <a:pPr marL="647697" lvl="1" indent="-323848" algn="l">
              <a:lnSpc>
                <a:spcPts val="3599"/>
              </a:lnSpc>
              <a:buFont typeface="Arial"/>
              <a:buChar char="•"/>
            </a:pPr>
            <a:r>
              <a:rPr lang="en-US" sz="2999">
                <a:solidFill>
                  <a:srgbClr val="FFFFFF"/>
                </a:solidFill>
                <a:latin typeface="Raleway"/>
              </a:rPr>
              <a:t>Ders İşlemleri</a:t>
            </a:r>
          </a:p>
          <a:p>
            <a:pPr marL="647697" lvl="1" indent="-323848" algn="l">
              <a:lnSpc>
                <a:spcPts val="3599"/>
              </a:lnSpc>
              <a:buFont typeface="Arial"/>
              <a:buChar char="•"/>
            </a:pPr>
            <a:r>
              <a:rPr lang="en-US" sz="2999">
                <a:solidFill>
                  <a:srgbClr val="FFFFFF"/>
                </a:solidFill>
                <a:latin typeface="Raleway"/>
              </a:rPr>
              <a:t>Öğrenci İşlemleri</a:t>
            </a:r>
          </a:p>
          <a:p>
            <a:pPr marL="647697" lvl="1" indent="-323848" algn="l">
              <a:lnSpc>
                <a:spcPts val="3599"/>
              </a:lnSpc>
              <a:buFont typeface="Arial"/>
              <a:buChar char="•"/>
            </a:pPr>
            <a:r>
              <a:rPr lang="en-US" sz="2999">
                <a:solidFill>
                  <a:srgbClr val="FFFFFF"/>
                </a:solidFill>
                <a:latin typeface="Raleway"/>
              </a:rPr>
              <a:t>Net Hesaplama</a:t>
            </a:r>
          </a:p>
        </p:txBody>
      </p:sp>
      <p:grpSp>
        <p:nvGrpSpPr>
          <p:cNvPr id="9" name="Group 9"/>
          <p:cNvGrpSpPr/>
          <p:nvPr/>
        </p:nvGrpSpPr>
        <p:grpSpPr>
          <a:xfrm>
            <a:off x="1028700" y="9614866"/>
            <a:ext cx="767267" cy="314467"/>
            <a:chOff x="0" y="0"/>
            <a:chExt cx="1397472" cy="572758"/>
          </a:xfrm>
        </p:grpSpPr>
        <p:sp>
          <p:nvSpPr>
            <p:cNvPr id="10" name="Freeform 10"/>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11" name="TextBox 11"/>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12" name="Group 12"/>
          <p:cNvGrpSpPr/>
          <p:nvPr/>
        </p:nvGrpSpPr>
        <p:grpSpPr>
          <a:xfrm>
            <a:off x="2962399" y="9614866"/>
            <a:ext cx="767267" cy="314467"/>
            <a:chOff x="0" y="0"/>
            <a:chExt cx="1397472" cy="572758"/>
          </a:xfrm>
        </p:grpSpPr>
        <p:sp>
          <p:nvSpPr>
            <p:cNvPr id="13" name="Freeform 13"/>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14" name="TextBox 14"/>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15" name="Group 15"/>
          <p:cNvGrpSpPr/>
          <p:nvPr/>
        </p:nvGrpSpPr>
        <p:grpSpPr>
          <a:xfrm>
            <a:off x="4896097" y="9614866"/>
            <a:ext cx="767267" cy="314467"/>
            <a:chOff x="0" y="0"/>
            <a:chExt cx="1397472" cy="572758"/>
          </a:xfrm>
        </p:grpSpPr>
        <p:sp>
          <p:nvSpPr>
            <p:cNvPr id="16" name="Freeform 16"/>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17" name="TextBox 17"/>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18" name="Group 18"/>
          <p:cNvGrpSpPr/>
          <p:nvPr/>
        </p:nvGrpSpPr>
        <p:grpSpPr>
          <a:xfrm>
            <a:off x="6829796" y="9614866"/>
            <a:ext cx="767267" cy="314467"/>
            <a:chOff x="0" y="0"/>
            <a:chExt cx="1397472" cy="572758"/>
          </a:xfrm>
        </p:grpSpPr>
        <p:sp>
          <p:nvSpPr>
            <p:cNvPr id="19" name="Freeform 19"/>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20" name="TextBox 20"/>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21" name="Group 21"/>
          <p:cNvGrpSpPr/>
          <p:nvPr/>
        </p:nvGrpSpPr>
        <p:grpSpPr>
          <a:xfrm>
            <a:off x="8763495" y="9614866"/>
            <a:ext cx="767267" cy="314467"/>
            <a:chOff x="0" y="0"/>
            <a:chExt cx="1397472" cy="572758"/>
          </a:xfrm>
        </p:grpSpPr>
        <p:sp>
          <p:nvSpPr>
            <p:cNvPr id="22" name="Freeform 22"/>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23" name="TextBox 23"/>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24" name="Group 24"/>
          <p:cNvGrpSpPr/>
          <p:nvPr/>
        </p:nvGrpSpPr>
        <p:grpSpPr>
          <a:xfrm>
            <a:off x="10697193" y="9614866"/>
            <a:ext cx="767267" cy="314467"/>
            <a:chOff x="0" y="0"/>
            <a:chExt cx="1397472" cy="572758"/>
          </a:xfrm>
        </p:grpSpPr>
        <p:sp>
          <p:nvSpPr>
            <p:cNvPr id="25" name="Freeform 25"/>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5714DB"/>
            </a:solidFill>
          </p:spPr>
        </p:sp>
        <p:sp>
          <p:nvSpPr>
            <p:cNvPr id="26" name="TextBox 26"/>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27" name="Group 27"/>
          <p:cNvGrpSpPr/>
          <p:nvPr/>
        </p:nvGrpSpPr>
        <p:grpSpPr>
          <a:xfrm>
            <a:off x="12630892" y="9614866"/>
            <a:ext cx="767267" cy="314467"/>
            <a:chOff x="0" y="0"/>
            <a:chExt cx="1397472" cy="572758"/>
          </a:xfrm>
        </p:grpSpPr>
        <p:sp>
          <p:nvSpPr>
            <p:cNvPr id="28" name="Freeform 28"/>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29" name="TextBox 29"/>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30" name="Group 30"/>
          <p:cNvGrpSpPr/>
          <p:nvPr/>
        </p:nvGrpSpPr>
        <p:grpSpPr>
          <a:xfrm>
            <a:off x="14561929" y="9614866"/>
            <a:ext cx="767267" cy="314467"/>
            <a:chOff x="0" y="0"/>
            <a:chExt cx="1397472" cy="572758"/>
          </a:xfrm>
        </p:grpSpPr>
        <p:sp>
          <p:nvSpPr>
            <p:cNvPr id="31" name="Freeform 31"/>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32" name="TextBox 32"/>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33" name="Group 33"/>
          <p:cNvGrpSpPr/>
          <p:nvPr/>
        </p:nvGrpSpPr>
        <p:grpSpPr>
          <a:xfrm>
            <a:off x="16492033" y="9614866"/>
            <a:ext cx="767267" cy="314467"/>
            <a:chOff x="0" y="0"/>
            <a:chExt cx="1397472" cy="572758"/>
          </a:xfrm>
        </p:grpSpPr>
        <p:sp>
          <p:nvSpPr>
            <p:cNvPr id="34" name="Freeform 34"/>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35" name="TextBox 35"/>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30234"/>
        </a:solidFill>
        <a:effectLst/>
      </p:bgPr>
    </p:bg>
    <p:spTree>
      <p:nvGrpSpPr>
        <p:cNvPr id="1" name=""/>
        <p:cNvGrpSpPr/>
        <p:nvPr/>
      </p:nvGrpSpPr>
      <p:grpSpPr>
        <a:xfrm>
          <a:off x="0" y="0"/>
          <a:ext cx="0" cy="0"/>
          <a:chOff x="0" y="0"/>
          <a:chExt cx="0" cy="0"/>
        </a:xfrm>
      </p:grpSpPr>
      <p:sp>
        <p:nvSpPr>
          <p:cNvPr id="2" name="Freeform 2"/>
          <p:cNvSpPr/>
          <p:nvPr/>
        </p:nvSpPr>
        <p:spPr>
          <a:xfrm>
            <a:off x="10735486" y="-2772247"/>
            <a:ext cx="9139073" cy="9139073"/>
          </a:xfrm>
          <a:custGeom>
            <a:avLst/>
            <a:gdLst/>
            <a:ahLst/>
            <a:cxnLst/>
            <a:rect l="l" t="t" r="r" b="b"/>
            <a:pathLst>
              <a:path w="9139073" h="9139073">
                <a:moveTo>
                  <a:pt x="0" y="0"/>
                </a:moveTo>
                <a:lnTo>
                  <a:pt x="9139073" y="0"/>
                </a:lnTo>
                <a:lnTo>
                  <a:pt x="9139073" y="9139073"/>
                </a:lnTo>
                <a:lnTo>
                  <a:pt x="0" y="913907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4321125" y="405000"/>
            <a:ext cx="8848538" cy="8848538"/>
          </a:xfrm>
          <a:custGeom>
            <a:avLst/>
            <a:gdLst/>
            <a:ahLst/>
            <a:cxnLst/>
            <a:rect l="l" t="t" r="r" b="b"/>
            <a:pathLst>
              <a:path w="8848538" h="8848538">
                <a:moveTo>
                  <a:pt x="0" y="0"/>
                </a:moveTo>
                <a:lnTo>
                  <a:pt x="8848538" y="0"/>
                </a:lnTo>
                <a:lnTo>
                  <a:pt x="8848538" y="8848537"/>
                </a:lnTo>
                <a:lnTo>
                  <a:pt x="0" y="884853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AutoShape 4"/>
          <p:cNvSpPr/>
          <p:nvPr/>
        </p:nvSpPr>
        <p:spPr>
          <a:xfrm rot="-10800000">
            <a:off x="1028700" y="9248775"/>
            <a:ext cx="16230600" cy="0"/>
          </a:xfrm>
          <a:prstGeom prst="line">
            <a:avLst/>
          </a:prstGeom>
          <a:ln w="9525" cap="flat">
            <a:solidFill>
              <a:srgbClr val="FFFFFF"/>
            </a:solidFill>
            <a:prstDash val="solid"/>
            <a:headEnd type="none" w="sm" len="sm"/>
            <a:tailEnd type="none" w="sm" len="sm"/>
          </a:ln>
        </p:spPr>
      </p:sp>
      <p:sp>
        <p:nvSpPr>
          <p:cNvPr id="5" name="TextBox 5"/>
          <p:cNvSpPr txBox="1"/>
          <p:nvPr/>
        </p:nvSpPr>
        <p:spPr>
          <a:xfrm>
            <a:off x="5165285" y="667937"/>
            <a:ext cx="6365944" cy="816191"/>
          </a:xfrm>
          <a:prstGeom prst="rect">
            <a:avLst/>
          </a:prstGeom>
        </p:spPr>
        <p:txBody>
          <a:bodyPr lIns="0" tIns="0" rIns="0" bIns="0" rtlCol="0" anchor="t">
            <a:spAutoFit/>
          </a:bodyPr>
          <a:lstStyle/>
          <a:p>
            <a:pPr algn="l">
              <a:lnSpc>
                <a:spcPts val="6351"/>
              </a:lnSpc>
              <a:spcBef>
                <a:spcPct val="0"/>
              </a:spcBef>
            </a:pPr>
            <a:r>
              <a:rPr lang="en-US" sz="5293">
                <a:solidFill>
                  <a:srgbClr val="FFFFFF"/>
                </a:solidFill>
                <a:latin typeface="Barlow Heavy"/>
              </a:rPr>
              <a:t>PROJE  İŞ DAĞILIMI</a:t>
            </a:r>
          </a:p>
        </p:txBody>
      </p:sp>
      <p:sp>
        <p:nvSpPr>
          <p:cNvPr id="6" name="AutoShape 6"/>
          <p:cNvSpPr/>
          <p:nvPr/>
        </p:nvSpPr>
        <p:spPr>
          <a:xfrm flipH="1">
            <a:off x="5264305" y="421281"/>
            <a:ext cx="6167903" cy="0"/>
          </a:xfrm>
          <a:prstGeom prst="line">
            <a:avLst/>
          </a:prstGeom>
          <a:ln w="76200" cap="rnd">
            <a:solidFill>
              <a:srgbClr val="FFFFFF"/>
            </a:solidFill>
            <a:prstDash val="solid"/>
            <a:headEnd type="none" w="sm" len="sm"/>
            <a:tailEnd type="none" w="sm" len="sm"/>
          </a:ln>
        </p:spPr>
      </p:sp>
      <p:sp>
        <p:nvSpPr>
          <p:cNvPr id="7" name="AutoShape 7"/>
          <p:cNvSpPr/>
          <p:nvPr/>
        </p:nvSpPr>
        <p:spPr>
          <a:xfrm flipH="1">
            <a:off x="5264305" y="1759189"/>
            <a:ext cx="6167903" cy="0"/>
          </a:xfrm>
          <a:prstGeom prst="line">
            <a:avLst/>
          </a:prstGeom>
          <a:ln w="76200" cap="rnd">
            <a:solidFill>
              <a:srgbClr val="FFFFFF"/>
            </a:solidFill>
            <a:prstDash val="solid"/>
            <a:headEnd type="none" w="sm" len="sm"/>
            <a:tailEnd type="none" w="sm" len="sm"/>
          </a:ln>
        </p:spPr>
      </p:sp>
      <p:graphicFrame>
        <p:nvGraphicFramePr>
          <p:cNvPr id="8" name="Table 8"/>
          <p:cNvGraphicFramePr>
            <a:graphicFrameLocks noGrp="1"/>
          </p:cNvGraphicFramePr>
          <p:nvPr/>
        </p:nvGraphicFramePr>
        <p:xfrm>
          <a:off x="715785" y="2150722"/>
          <a:ext cx="447034" cy="1996434"/>
        </p:xfrm>
        <a:graphic>
          <a:graphicData uri="http://schemas.openxmlformats.org/drawingml/2006/table">
            <a:tbl>
              <a:tblPr/>
              <a:tblGrid>
                <a:gridCol w="447034"/>
              </a:tblGrid>
              <a:tr h="1228725">
                <a:tc>
                  <a:txBody>
                    <a:bodyPr/>
                    <a:lstStyle/>
                    <a:p>
                      <a:pPr algn="ctr">
                        <a:lnSpc>
                          <a:spcPts val="3079"/>
                        </a:lnSpc>
                        <a:defRPr/>
                      </a:pPr>
                      <a:r>
                        <a:rPr lang="en-US" sz="2199">
                          <a:solidFill>
                            <a:srgbClr val="FFFFFF"/>
                          </a:solidFill>
                          <a:latin typeface="Barlow"/>
                        </a:rPr>
                        <a:t>İP</a:t>
                      </a:r>
                      <a:endParaRPr lang="en-US" sz="1100"/>
                    </a:p>
                    <a:p>
                      <a:pPr algn="ctr">
                        <a:lnSpc>
                          <a:spcPts val="3079"/>
                        </a:lnSpc>
                      </a:pPr>
                      <a:r>
                        <a:rPr lang="en-US" sz="2199">
                          <a:solidFill>
                            <a:srgbClr val="FFFFFF"/>
                          </a:solidFill>
                          <a:latin typeface="Barlow"/>
                        </a:rPr>
                        <a:t>NO</a:t>
                      </a:r>
                    </a:p>
                  </a:txBody>
                  <a:tcPr marL="210817" marR="210817" marT="210817" marB="210817"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4E4B4C"/>
                    </a:solidFill>
                  </a:tcPr>
                </a:tc>
              </a:tr>
            </a:tbl>
          </a:graphicData>
        </a:graphic>
      </p:graphicFrame>
      <p:graphicFrame>
        <p:nvGraphicFramePr>
          <p:cNvPr id="9" name="Table 9"/>
          <p:cNvGraphicFramePr>
            <a:graphicFrameLocks noGrp="1"/>
          </p:cNvGraphicFramePr>
          <p:nvPr/>
        </p:nvGraphicFramePr>
        <p:xfrm>
          <a:off x="715785" y="3599533"/>
          <a:ext cx="447034" cy="815334"/>
        </p:xfrm>
        <a:graphic>
          <a:graphicData uri="http://schemas.openxmlformats.org/drawingml/2006/table">
            <a:tbl>
              <a:tblPr/>
              <a:tblGrid>
                <a:gridCol w="447034"/>
              </a:tblGrid>
              <a:tr h="716699">
                <a:tc>
                  <a:txBody>
                    <a:bodyPr/>
                    <a:lstStyle/>
                    <a:p>
                      <a:pPr algn="ctr">
                        <a:lnSpc>
                          <a:spcPts val="3079"/>
                        </a:lnSpc>
                        <a:defRPr/>
                      </a:pPr>
                      <a:r>
                        <a:rPr lang="en-US" sz="2199">
                          <a:solidFill>
                            <a:srgbClr val="FFFFFF"/>
                          </a:solidFill>
                          <a:latin typeface="Barlow"/>
                        </a:rPr>
                        <a:t>1</a:t>
                      </a:r>
                      <a:endParaRPr lang="en-US" sz="1100"/>
                    </a:p>
                  </a:txBody>
                  <a:tcPr marL="210817" marR="210817" marT="210817" marB="210817"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4E4B4C"/>
                    </a:solidFill>
                  </a:tcPr>
                </a:tc>
              </a:tr>
            </a:tbl>
          </a:graphicData>
        </a:graphic>
      </p:graphicFrame>
      <p:graphicFrame>
        <p:nvGraphicFramePr>
          <p:cNvPr id="10" name="Table 10"/>
          <p:cNvGraphicFramePr>
            <a:graphicFrameLocks noGrp="1"/>
          </p:cNvGraphicFramePr>
          <p:nvPr/>
        </p:nvGraphicFramePr>
        <p:xfrm>
          <a:off x="715785" y="4656808"/>
          <a:ext cx="447034" cy="815334"/>
        </p:xfrm>
        <a:graphic>
          <a:graphicData uri="http://schemas.openxmlformats.org/drawingml/2006/table">
            <a:tbl>
              <a:tblPr/>
              <a:tblGrid>
                <a:gridCol w="447034"/>
              </a:tblGrid>
              <a:tr h="716699">
                <a:tc>
                  <a:txBody>
                    <a:bodyPr/>
                    <a:lstStyle/>
                    <a:p>
                      <a:pPr algn="ctr">
                        <a:lnSpc>
                          <a:spcPts val="3079"/>
                        </a:lnSpc>
                        <a:defRPr/>
                      </a:pPr>
                      <a:r>
                        <a:rPr lang="en-US" sz="2199">
                          <a:solidFill>
                            <a:srgbClr val="FFFFFF"/>
                          </a:solidFill>
                          <a:latin typeface="Barlow"/>
                        </a:rPr>
                        <a:t>2</a:t>
                      </a:r>
                      <a:endParaRPr lang="en-US" sz="1100"/>
                    </a:p>
                  </a:txBody>
                  <a:tcPr marL="210817" marR="210817" marT="210817" marB="210817"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4E4B4C"/>
                    </a:solidFill>
                  </a:tcPr>
                </a:tc>
              </a:tr>
            </a:tbl>
          </a:graphicData>
        </a:graphic>
      </p:graphicFrame>
      <p:graphicFrame>
        <p:nvGraphicFramePr>
          <p:cNvPr id="11" name="Table 11"/>
          <p:cNvGraphicFramePr>
            <a:graphicFrameLocks noGrp="1"/>
          </p:cNvGraphicFramePr>
          <p:nvPr/>
        </p:nvGraphicFramePr>
        <p:xfrm>
          <a:off x="715785" y="5714083"/>
          <a:ext cx="447034" cy="815334"/>
        </p:xfrm>
        <a:graphic>
          <a:graphicData uri="http://schemas.openxmlformats.org/drawingml/2006/table">
            <a:tbl>
              <a:tblPr/>
              <a:tblGrid>
                <a:gridCol w="447034"/>
              </a:tblGrid>
              <a:tr h="716699">
                <a:tc>
                  <a:txBody>
                    <a:bodyPr/>
                    <a:lstStyle/>
                    <a:p>
                      <a:pPr algn="ctr">
                        <a:lnSpc>
                          <a:spcPts val="3079"/>
                        </a:lnSpc>
                        <a:defRPr/>
                      </a:pPr>
                      <a:r>
                        <a:rPr lang="en-US" sz="2199">
                          <a:solidFill>
                            <a:srgbClr val="FFFFFF"/>
                          </a:solidFill>
                          <a:latin typeface="Barlow"/>
                        </a:rPr>
                        <a:t>3</a:t>
                      </a:r>
                      <a:endParaRPr lang="en-US" sz="1100"/>
                    </a:p>
                  </a:txBody>
                  <a:tcPr marL="210817" marR="210817" marT="210817" marB="210817"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4E4B4C"/>
                    </a:solidFill>
                  </a:tcPr>
                </a:tc>
              </a:tr>
            </a:tbl>
          </a:graphicData>
        </a:graphic>
      </p:graphicFrame>
      <p:graphicFrame>
        <p:nvGraphicFramePr>
          <p:cNvPr id="12" name="Table 12"/>
          <p:cNvGraphicFramePr>
            <a:graphicFrameLocks noGrp="1"/>
          </p:cNvGraphicFramePr>
          <p:nvPr/>
        </p:nvGraphicFramePr>
        <p:xfrm>
          <a:off x="715785" y="6771358"/>
          <a:ext cx="447034" cy="815334"/>
        </p:xfrm>
        <a:graphic>
          <a:graphicData uri="http://schemas.openxmlformats.org/drawingml/2006/table">
            <a:tbl>
              <a:tblPr/>
              <a:tblGrid>
                <a:gridCol w="447034"/>
              </a:tblGrid>
              <a:tr h="716699">
                <a:tc>
                  <a:txBody>
                    <a:bodyPr/>
                    <a:lstStyle/>
                    <a:p>
                      <a:pPr algn="ctr">
                        <a:lnSpc>
                          <a:spcPts val="3079"/>
                        </a:lnSpc>
                        <a:defRPr/>
                      </a:pPr>
                      <a:r>
                        <a:rPr lang="en-US" sz="2199">
                          <a:solidFill>
                            <a:srgbClr val="FFFFFF"/>
                          </a:solidFill>
                          <a:latin typeface="Barlow"/>
                        </a:rPr>
                        <a:t>4</a:t>
                      </a:r>
                      <a:endParaRPr lang="en-US" sz="1100"/>
                    </a:p>
                  </a:txBody>
                  <a:tcPr marL="210817" marR="210817" marT="210817" marB="210817"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4E4B4C"/>
                    </a:solidFill>
                  </a:tcPr>
                </a:tc>
              </a:tr>
            </a:tbl>
          </a:graphicData>
        </a:graphic>
      </p:graphicFrame>
      <p:graphicFrame>
        <p:nvGraphicFramePr>
          <p:cNvPr id="13" name="Table 13"/>
          <p:cNvGraphicFramePr>
            <a:graphicFrameLocks noGrp="1"/>
          </p:cNvGraphicFramePr>
          <p:nvPr/>
        </p:nvGraphicFramePr>
        <p:xfrm>
          <a:off x="1834540" y="2150722"/>
          <a:ext cx="5095677" cy="1228725"/>
        </p:xfrm>
        <a:graphic>
          <a:graphicData uri="http://schemas.openxmlformats.org/drawingml/2006/table">
            <a:tbl>
              <a:tblPr/>
              <a:tblGrid>
                <a:gridCol w="5095677"/>
              </a:tblGrid>
              <a:tr h="1228725">
                <a:tc>
                  <a:txBody>
                    <a:bodyPr/>
                    <a:lstStyle/>
                    <a:p>
                      <a:pPr algn="ctr">
                        <a:lnSpc>
                          <a:spcPts val="3079"/>
                        </a:lnSpc>
                        <a:defRPr/>
                      </a:pPr>
                      <a:r>
                        <a:rPr lang="en-US" sz="2199">
                          <a:solidFill>
                            <a:srgbClr val="FFFFFF"/>
                          </a:solidFill>
                          <a:latin typeface="Barlow Heavy"/>
                        </a:rPr>
                        <a:t>İş Paketlerinin Adı ve</a:t>
                      </a:r>
                      <a:endParaRPr lang="en-US" sz="1100"/>
                    </a:p>
                    <a:p>
                      <a:pPr algn="ctr">
                        <a:lnSpc>
                          <a:spcPts val="3079"/>
                        </a:lnSpc>
                      </a:pPr>
                      <a:r>
                        <a:rPr lang="en-US" sz="2199">
                          <a:solidFill>
                            <a:srgbClr val="FFFFFF"/>
                          </a:solidFill>
                          <a:latin typeface="Barlow Heavy"/>
                        </a:rPr>
                        <a:t>Hedefleri</a:t>
                      </a:r>
                    </a:p>
                  </a:txBody>
                  <a:tcPr marL="210817" marR="210817" marT="210817" marB="210817"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4E4B4C"/>
                    </a:solidFill>
                  </a:tcPr>
                </a:tc>
              </a:tr>
            </a:tbl>
          </a:graphicData>
        </a:graphic>
      </p:graphicFrame>
      <p:graphicFrame>
        <p:nvGraphicFramePr>
          <p:cNvPr id="14" name="Table 14"/>
          <p:cNvGraphicFramePr>
            <a:graphicFrameLocks noGrp="1"/>
          </p:cNvGraphicFramePr>
          <p:nvPr/>
        </p:nvGraphicFramePr>
        <p:xfrm>
          <a:off x="7149291" y="2150722"/>
          <a:ext cx="4532014" cy="1228725"/>
        </p:xfrm>
        <a:graphic>
          <a:graphicData uri="http://schemas.openxmlformats.org/drawingml/2006/table">
            <a:tbl>
              <a:tblPr/>
              <a:tblGrid>
                <a:gridCol w="4532014"/>
              </a:tblGrid>
              <a:tr h="1228725">
                <a:tc>
                  <a:txBody>
                    <a:bodyPr/>
                    <a:lstStyle/>
                    <a:p>
                      <a:pPr algn="ctr">
                        <a:lnSpc>
                          <a:spcPts val="3079"/>
                        </a:lnSpc>
                        <a:defRPr/>
                      </a:pPr>
                      <a:r>
                        <a:rPr lang="en-US" sz="2199">
                          <a:solidFill>
                            <a:srgbClr val="FFFFFF"/>
                          </a:solidFill>
                          <a:latin typeface="Barlow Heavy"/>
                        </a:rPr>
                        <a:t>Kimler tarafından </a:t>
                      </a:r>
                      <a:endParaRPr lang="en-US" sz="1100"/>
                    </a:p>
                    <a:p>
                      <a:pPr algn="ctr">
                        <a:lnSpc>
                          <a:spcPts val="3079"/>
                        </a:lnSpc>
                      </a:pPr>
                      <a:r>
                        <a:rPr lang="en-US" sz="2199">
                          <a:solidFill>
                            <a:srgbClr val="FFFFFF"/>
                          </a:solidFill>
                          <a:latin typeface="Barlow Heavy"/>
                        </a:rPr>
                        <a:t>Gerçekleşeceği</a:t>
                      </a:r>
                    </a:p>
                  </a:txBody>
                  <a:tcPr marL="210817" marR="210817" marT="210817" marB="210817"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4E4B4C"/>
                    </a:solidFill>
                  </a:tcPr>
                </a:tc>
              </a:tr>
            </a:tbl>
          </a:graphicData>
        </a:graphic>
      </p:graphicFrame>
      <p:graphicFrame>
        <p:nvGraphicFramePr>
          <p:cNvPr id="15" name="Table 15"/>
          <p:cNvGraphicFramePr>
            <a:graphicFrameLocks noGrp="1"/>
          </p:cNvGraphicFramePr>
          <p:nvPr/>
        </p:nvGraphicFramePr>
        <p:xfrm>
          <a:off x="11900380" y="2150722"/>
          <a:ext cx="1738376" cy="1602734"/>
        </p:xfrm>
        <a:graphic>
          <a:graphicData uri="http://schemas.openxmlformats.org/drawingml/2006/table">
            <a:tbl>
              <a:tblPr/>
              <a:tblGrid>
                <a:gridCol w="1738376"/>
              </a:tblGrid>
              <a:tr h="1228725">
                <a:tc>
                  <a:txBody>
                    <a:bodyPr/>
                    <a:lstStyle/>
                    <a:p>
                      <a:pPr algn="ctr">
                        <a:lnSpc>
                          <a:spcPts val="3079"/>
                        </a:lnSpc>
                        <a:defRPr/>
                      </a:pPr>
                      <a:r>
                        <a:rPr lang="en-US" sz="2199">
                          <a:solidFill>
                            <a:srgbClr val="FFFFFF"/>
                          </a:solidFill>
                          <a:latin typeface="Barlow Heavy"/>
                        </a:rPr>
                        <a:t>Zaman Aralığı</a:t>
                      </a:r>
                      <a:endParaRPr lang="en-US" sz="1100"/>
                    </a:p>
                    <a:p>
                      <a:pPr algn="ctr">
                        <a:lnSpc>
                          <a:spcPts val="3079"/>
                        </a:lnSpc>
                      </a:pPr>
                      <a:r>
                        <a:rPr lang="en-US" sz="2199">
                          <a:solidFill>
                            <a:srgbClr val="FFFFFF"/>
                          </a:solidFill>
                          <a:latin typeface="Barlow Heavy"/>
                        </a:rPr>
                        <a:t>ay</a:t>
                      </a:r>
                    </a:p>
                  </a:txBody>
                  <a:tcPr marL="210817" marR="210817" marT="210817" marB="210817"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4E4B4C"/>
                    </a:solidFill>
                  </a:tcPr>
                </a:tc>
              </a:tr>
            </a:tbl>
          </a:graphicData>
        </a:graphic>
      </p:graphicFrame>
      <p:graphicFrame>
        <p:nvGraphicFramePr>
          <p:cNvPr id="16" name="Table 16"/>
          <p:cNvGraphicFramePr>
            <a:graphicFrameLocks noGrp="1"/>
          </p:cNvGraphicFramePr>
          <p:nvPr/>
        </p:nvGraphicFramePr>
        <p:xfrm>
          <a:off x="14302437" y="2150722"/>
          <a:ext cx="3672220" cy="1228725"/>
        </p:xfrm>
        <a:graphic>
          <a:graphicData uri="http://schemas.openxmlformats.org/drawingml/2006/table">
            <a:tbl>
              <a:tblPr/>
              <a:tblGrid>
                <a:gridCol w="3672220"/>
              </a:tblGrid>
              <a:tr h="1228725">
                <a:tc>
                  <a:txBody>
                    <a:bodyPr/>
                    <a:lstStyle/>
                    <a:p>
                      <a:pPr algn="ctr">
                        <a:lnSpc>
                          <a:spcPts val="3079"/>
                        </a:lnSpc>
                        <a:defRPr/>
                      </a:pPr>
                      <a:r>
                        <a:rPr lang="en-US" sz="2199">
                          <a:solidFill>
                            <a:srgbClr val="FFFFFF"/>
                          </a:solidFill>
                          <a:latin typeface="Barlow Heavy"/>
                        </a:rPr>
                        <a:t>Başarı Ölçütü ve Projenin Başarısına Katkısı</a:t>
                      </a:r>
                      <a:endParaRPr lang="en-US" sz="1100"/>
                    </a:p>
                  </a:txBody>
                  <a:tcPr marL="210817" marR="210817" marT="210817" marB="210817"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4E4B4C"/>
                    </a:solidFill>
                  </a:tcPr>
                </a:tc>
              </a:tr>
            </a:tbl>
          </a:graphicData>
        </a:graphic>
      </p:graphicFrame>
      <p:graphicFrame>
        <p:nvGraphicFramePr>
          <p:cNvPr id="17" name="Table 17"/>
          <p:cNvGraphicFramePr>
            <a:graphicFrameLocks noGrp="1"/>
          </p:cNvGraphicFramePr>
          <p:nvPr/>
        </p:nvGraphicFramePr>
        <p:xfrm>
          <a:off x="1834540" y="3599533"/>
          <a:ext cx="5095677" cy="815334"/>
        </p:xfrm>
        <a:graphic>
          <a:graphicData uri="http://schemas.openxmlformats.org/drawingml/2006/table">
            <a:tbl>
              <a:tblPr/>
              <a:tblGrid>
                <a:gridCol w="5095677"/>
              </a:tblGrid>
              <a:tr h="716699">
                <a:tc>
                  <a:txBody>
                    <a:bodyPr/>
                    <a:lstStyle/>
                    <a:p>
                      <a:pPr algn="ctr">
                        <a:lnSpc>
                          <a:spcPts val="3079"/>
                        </a:lnSpc>
                        <a:defRPr/>
                      </a:pPr>
                      <a:r>
                        <a:rPr lang="en-US" sz="2199">
                          <a:solidFill>
                            <a:srgbClr val="000000"/>
                          </a:solidFill>
                          <a:latin typeface="Barlow Heavy"/>
                        </a:rPr>
                        <a:t>Literatür Taraması</a:t>
                      </a:r>
                      <a:endParaRPr lang="en-US" sz="1100"/>
                    </a:p>
                  </a:txBody>
                  <a:tcPr marL="210817" marR="210817" marT="210817" marB="210817"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FFFF"/>
                    </a:solidFill>
                  </a:tcPr>
                </a:tc>
              </a:tr>
            </a:tbl>
          </a:graphicData>
        </a:graphic>
      </p:graphicFrame>
      <p:graphicFrame>
        <p:nvGraphicFramePr>
          <p:cNvPr id="18" name="Table 18"/>
          <p:cNvGraphicFramePr>
            <a:graphicFrameLocks noGrp="1"/>
          </p:cNvGraphicFramePr>
          <p:nvPr/>
        </p:nvGraphicFramePr>
        <p:xfrm>
          <a:off x="1820443" y="4675858"/>
          <a:ext cx="5109773" cy="815334"/>
        </p:xfrm>
        <a:graphic>
          <a:graphicData uri="http://schemas.openxmlformats.org/drawingml/2006/table">
            <a:tbl>
              <a:tblPr/>
              <a:tblGrid>
                <a:gridCol w="5109773"/>
              </a:tblGrid>
              <a:tr h="716699">
                <a:tc>
                  <a:txBody>
                    <a:bodyPr/>
                    <a:lstStyle/>
                    <a:p>
                      <a:pPr algn="ctr">
                        <a:lnSpc>
                          <a:spcPts val="3079"/>
                        </a:lnSpc>
                        <a:defRPr/>
                      </a:pPr>
                      <a:r>
                        <a:rPr lang="en-US" sz="2199">
                          <a:solidFill>
                            <a:srgbClr val="000000"/>
                          </a:solidFill>
                          <a:latin typeface="Barlow Heavy"/>
                        </a:rPr>
                        <a:t>Saha Çalışması, Verilerin Toplanması</a:t>
                      </a:r>
                      <a:endParaRPr lang="en-US" sz="1100"/>
                    </a:p>
                  </a:txBody>
                  <a:tcPr marL="210817" marR="210817" marT="210817" marB="210817"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FFFF"/>
                    </a:solidFill>
                  </a:tcPr>
                </a:tc>
              </a:tr>
            </a:tbl>
          </a:graphicData>
        </a:graphic>
      </p:graphicFrame>
      <p:graphicFrame>
        <p:nvGraphicFramePr>
          <p:cNvPr id="19" name="Table 19"/>
          <p:cNvGraphicFramePr>
            <a:graphicFrameLocks noGrp="1"/>
          </p:cNvGraphicFramePr>
          <p:nvPr/>
        </p:nvGraphicFramePr>
        <p:xfrm>
          <a:off x="1834540" y="5733133"/>
          <a:ext cx="5109773" cy="815334"/>
        </p:xfrm>
        <a:graphic>
          <a:graphicData uri="http://schemas.openxmlformats.org/drawingml/2006/table">
            <a:tbl>
              <a:tblPr/>
              <a:tblGrid>
                <a:gridCol w="5109773"/>
              </a:tblGrid>
              <a:tr h="716699">
                <a:tc>
                  <a:txBody>
                    <a:bodyPr/>
                    <a:lstStyle/>
                    <a:p>
                      <a:pPr algn="ctr">
                        <a:lnSpc>
                          <a:spcPts val="3079"/>
                        </a:lnSpc>
                        <a:defRPr/>
                      </a:pPr>
                      <a:r>
                        <a:rPr lang="en-US" sz="2199">
                          <a:solidFill>
                            <a:srgbClr val="000000"/>
                          </a:solidFill>
                          <a:latin typeface="Barlow Heavy"/>
                        </a:rPr>
                        <a:t>Kurgulama, Tasarım</a:t>
                      </a:r>
                      <a:endParaRPr lang="en-US" sz="1100"/>
                    </a:p>
                  </a:txBody>
                  <a:tcPr marL="210817" marR="210817" marT="210817" marB="210817"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FFFF"/>
                    </a:solidFill>
                  </a:tcPr>
                </a:tc>
              </a:tr>
            </a:tbl>
          </a:graphicData>
        </a:graphic>
      </p:graphicFrame>
      <p:graphicFrame>
        <p:nvGraphicFramePr>
          <p:cNvPr id="20" name="Table 20"/>
          <p:cNvGraphicFramePr>
            <a:graphicFrameLocks noGrp="1"/>
          </p:cNvGraphicFramePr>
          <p:nvPr/>
        </p:nvGraphicFramePr>
        <p:xfrm>
          <a:off x="1834540" y="6771358"/>
          <a:ext cx="5109773" cy="815334"/>
        </p:xfrm>
        <a:graphic>
          <a:graphicData uri="http://schemas.openxmlformats.org/drawingml/2006/table">
            <a:tbl>
              <a:tblPr/>
              <a:tblGrid>
                <a:gridCol w="5109773"/>
              </a:tblGrid>
              <a:tr h="716699">
                <a:tc>
                  <a:txBody>
                    <a:bodyPr/>
                    <a:lstStyle/>
                    <a:p>
                      <a:pPr algn="ctr">
                        <a:lnSpc>
                          <a:spcPts val="3079"/>
                        </a:lnSpc>
                        <a:defRPr/>
                      </a:pPr>
                      <a:r>
                        <a:rPr lang="en-US" sz="2199">
                          <a:solidFill>
                            <a:srgbClr val="000000"/>
                          </a:solidFill>
                          <a:latin typeface="Barlow Heavy"/>
                        </a:rPr>
                        <a:t>Uygulama, Hayata Geçirme</a:t>
                      </a:r>
                      <a:endParaRPr lang="en-US" sz="1100"/>
                    </a:p>
                  </a:txBody>
                  <a:tcPr marL="210817" marR="210817" marT="210817" marB="210817"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FFFF"/>
                    </a:solidFill>
                  </a:tcPr>
                </a:tc>
              </a:tr>
            </a:tbl>
          </a:graphicData>
        </a:graphic>
      </p:graphicFrame>
      <p:graphicFrame>
        <p:nvGraphicFramePr>
          <p:cNvPr id="21" name="Table 21"/>
          <p:cNvGraphicFramePr>
            <a:graphicFrameLocks noGrp="1"/>
          </p:cNvGraphicFramePr>
          <p:nvPr/>
        </p:nvGraphicFramePr>
        <p:xfrm>
          <a:off x="7149291" y="3598522"/>
          <a:ext cx="4532014" cy="815334"/>
        </p:xfrm>
        <a:graphic>
          <a:graphicData uri="http://schemas.openxmlformats.org/drawingml/2006/table">
            <a:tbl>
              <a:tblPr/>
              <a:tblGrid>
                <a:gridCol w="4532014"/>
              </a:tblGrid>
              <a:tr h="716699">
                <a:tc>
                  <a:txBody>
                    <a:bodyPr/>
                    <a:lstStyle/>
                    <a:p>
                      <a:pPr algn="ctr">
                        <a:lnSpc>
                          <a:spcPts val="3079"/>
                        </a:lnSpc>
                        <a:defRPr/>
                      </a:pPr>
                      <a:r>
                        <a:rPr lang="en-US" sz="2199">
                          <a:solidFill>
                            <a:srgbClr val="000000"/>
                          </a:solidFill>
                          <a:latin typeface="Barlow"/>
                        </a:rPr>
                        <a:t>Betül</a:t>
                      </a:r>
                      <a:endParaRPr lang="en-US" sz="1100"/>
                    </a:p>
                  </a:txBody>
                  <a:tcPr marL="210817" marR="210817" marT="210817" marB="210817"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FFFF"/>
                    </a:solidFill>
                  </a:tcPr>
                </a:tc>
              </a:tr>
            </a:tbl>
          </a:graphicData>
        </a:graphic>
      </p:graphicFrame>
      <p:graphicFrame>
        <p:nvGraphicFramePr>
          <p:cNvPr id="22" name="Table 22"/>
          <p:cNvGraphicFramePr>
            <a:graphicFrameLocks noGrp="1"/>
          </p:cNvGraphicFramePr>
          <p:nvPr/>
        </p:nvGraphicFramePr>
        <p:xfrm>
          <a:off x="7149291" y="4675858"/>
          <a:ext cx="4532014" cy="815334"/>
        </p:xfrm>
        <a:graphic>
          <a:graphicData uri="http://schemas.openxmlformats.org/drawingml/2006/table">
            <a:tbl>
              <a:tblPr/>
              <a:tblGrid>
                <a:gridCol w="4532014"/>
              </a:tblGrid>
              <a:tr h="716699">
                <a:tc>
                  <a:txBody>
                    <a:bodyPr/>
                    <a:lstStyle/>
                    <a:p>
                      <a:pPr algn="ctr">
                        <a:lnSpc>
                          <a:spcPts val="3079"/>
                        </a:lnSpc>
                        <a:defRPr/>
                      </a:pPr>
                      <a:r>
                        <a:rPr lang="en-US" sz="2199">
                          <a:solidFill>
                            <a:srgbClr val="000000"/>
                          </a:solidFill>
                          <a:latin typeface="Barlow"/>
                        </a:rPr>
                        <a:t>Rana,Hafize</a:t>
                      </a:r>
                      <a:endParaRPr lang="en-US" sz="1100"/>
                    </a:p>
                  </a:txBody>
                  <a:tcPr marL="210817" marR="210817" marT="210817" marB="210817"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FFFF"/>
                    </a:solidFill>
                  </a:tcPr>
                </a:tc>
              </a:tr>
            </a:tbl>
          </a:graphicData>
        </a:graphic>
      </p:graphicFrame>
      <p:graphicFrame>
        <p:nvGraphicFramePr>
          <p:cNvPr id="23" name="Table 23"/>
          <p:cNvGraphicFramePr>
            <a:graphicFrameLocks noGrp="1"/>
          </p:cNvGraphicFramePr>
          <p:nvPr/>
        </p:nvGraphicFramePr>
        <p:xfrm>
          <a:off x="7149291" y="5753194"/>
          <a:ext cx="4532014" cy="815334"/>
        </p:xfrm>
        <a:graphic>
          <a:graphicData uri="http://schemas.openxmlformats.org/drawingml/2006/table">
            <a:tbl>
              <a:tblPr/>
              <a:tblGrid>
                <a:gridCol w="4532014"/>
              </a:tblGrid>
              <a:tr h="716699">
                <a:tc>
                  <a:txBody>
                    <a:bodyPr/>
                    <a:lstStyle/>
                    <a:p>
                      <a:pPr algn="ctr">
                        <a:lnSpc>
                          <a:spcPts val="3079"/>
                        </a:lnSpc>
                        <a:defRPr/>
                      </a:pPr>
                      <a:r>
                        <a:rPr lang="en-US" sz="2199">
                          <a:solidFill>
                            <a:srgbClr val="000000"/>
                          </a:solidFill>
                          <a:latin typeface="Barlow"/>
                        </a:rPr>
                        <a:t>Sertan,Mustafa</a:t>
                      </a:r>
                      <a:endParaRPr lang="en-US" sz="1100"/>
                    </a:p>
                  </a:txBody>
                  <a:tcPr marL="210817" marR="210817" marT="210817" marB="210817"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FFFF"/>
                    </a:solidFill>
                  </a:tcPr>
                </a:tc>
              </a:tr>
            </a:tbl>
          </a:graphicData>
        </a:graphic>
      </p:graphicFrame>
      <p:graphicFrame>
        <p:nvGraphicFramePr>
          <p:cNvPr id="24" name="Table 24"/>
          <p:cNvGraphicFramePr>
            <a:graphicFrameLocks noGrp="1"/>
          </p:cNvGraphicFramePr>
          <p:nvPr/>
        </p:nvGraphicFramePr>
        <p:xfrm>
          <a:off x="7149291" y="6771358"/>
          <a:ext cx="4532014" cy="815334"/>
        </p:xfrm>
        <a:graphic>
          <a:graphicData uri="http://schemas.openxmlformats.org/drawingml/2006/table">
            <a:tbl>
              <a:tblPr/>
              <a:tblGrid>
                <a:gridCol w="4532014"/>
              </a:tblGrid>
              <a:tr h="716699">
                <a:tc>
                  <a:txBody>
                    <a:bodyPr/>
                    <a:lstStyle/>
                    <a:p>
                      <a:pPr algn="ctr">
                        <a:lnSpc>
                          <a:spcPts val="3079"/>
                        </a:lnSpc>
                        <a:defRPr/>
                      </a:pPr>
                      <a:r>
                        <a:rPr lang="en-US" sz="2199">
                          <a:solidFill>
                            <a:srgbClr val="000000"/>
                          </a:solidFill>
                          <a:latin typeface="Barlow"/>
                        </a:rPr>
                        <a:t>Sertan,Mustafa,Rana,Hafize,Betül</a:t>
                      </a:r>
                      <a:endParaRPr lang="en-US" sz="1100"/>
                    </a:p>
                  </a:txBody>
                  <a:tcPr marL="210817" marR="210817" marT="210817" marB="210817"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FFFF"/>
                    </a:solidFill>
                  </a:tcPr>
                </a:tc>
              </a:tr>
            </a:tbl>
          </a:graphicData>
        </a:graphic>
      </p:graphicFrame>
      <p:graphicFrame>
        <p:nvGraphicFramePr>
          <p:cNvPr id="25" name="Table 25"/>
          <p:cNvGraphicFramePr>
            <a:graphicFrameLocks noGrp="1"/>
          </p:cNvGraphicFramePr>
          <p:nvPr/>
        </p:nvGraphicFramePr>
        <p:xfrm>
          <a:off x="11900380" y="3598522"/>
          <a:ext cx="1738376" cy="815334"/>
        </p:xfrm>
        <a:graphic>
          <a:graphicData uri="http://schemas.openxmlformats.org/drawingml/2006/table">
            <a:tbl>
              <a:tblPr/>
              <a:tblGrid>
                <a:gridCol w="1738376"/>
              </a:tblGrid>
              <a:tr h="716699">
                <a:tc>
                  <a:txBody>
                    <a:bodyPr/>
                    <a:lstStyle/>
                    <a:p>
                      <a:pPr algn="ctr">
                        <a:lnSpc>
                          <a:spcPts val="3079"/>
                        </a:lnSpc>
                        <a:defRPr/>
                      </a:pPr>
                      <a:r>
                        <a:rPr lang="en-US" sz="2199">
                          <a:solidFill>
                            <a:srgbClr val="000000"/>
                          </a:solidFill>
                          <a:latin typeface="Barlow Heavy"/>
                        </a:rPr>
                        <a:t>1 ay</a:t>
                      </a:r>
                      <a:endParaRPr lang="en-US" sz="1100"/>
                    </a:p>
                  </a:txBody>
                  <a:tcPr marL="210817" marR="210817" marT="210817" marB="210817"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FFFF"/>
                    </a:solidFill>
                  </a:tcPr>
                </a:tc>
              </a:tr>
            </a:tbl>
          </a:graphicData>
        </a:graphic>
      </p:graphicFrame>
      <p:graphicFrame>
        <p:nvGraphicFramePr>
          <p:cNvPr id="26" name="Table 26"/>
          <p:cNvGraphicFramePr>
            <a:graphicFrameLocks noGrp="1"/>
          </p:cNvGraphicFramePr>
          <p:nvPr/>
        </p:nvGraphicFramePr>
        <p:xfrm>
          <a:off x="11900380" y="4655797"/>
          <a:ext cx="1738376" cy="815334"/>
        </p:xfrm>
        <a:graphic>
          <a:graphicData uri="http://schemas.openxmlformats.org/drawingml/2006/table">
            <a:tbl>
              <a:tblPr/>
              <a:tblGrid>
                <a:gridCol w="1738376"/>
              </a:tblGrid>
              <a:tr h="716699">
                <a:tc>
                  <a:txBody>
                    <a:bodyPr/>
                    <a:lstStyle/>
                    <a:p>
                      <a:pPr algn="ctr">
                        <a:lnSpc>
                          <a:spcPts val="3079"/>
                        </a:lnSpc>
                        <a:defRPr/>
                      </a:pPr>
                      <a:r>
                        <a:rPr lang="en-US" sz="2199">
                          <a:solidFill>
                            <a:srgbClr val="000000"/>
                          </a:solidFill>
                          <a:latin typeface="Barlow Heavy"/>
                        </a:rPr>
                        <a:t>1 ay</a:t>
                      </a:r>
                      <a:endParaRPr lang="en-US" sz="1100"/>
                    </a:p>
                  </a:txBody>
                  <a:tcPr marL="210817" marR="210817" marT="210817" marB="210817"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FFFF"/>
                    </a:solidFill>
                  </a:tcPr>
                </a:tc>
              </a:tr>
            </a:tbl>
          </a:graphicData>
        </a:graphic>
      </p:graphicFrame>
      <p:graphicFrame>
        <p:nvGraphicFramePr>
          <p:cNvPr id="27" name="Table 27"/>
          <p:cNvGraphicFramePr>
            <a:graphicFrameLocks noGrp="1"/>
          </p:cNvGraphicFramePr>
          <p:nvPr/>
        </p:nvGraphicFramePr>
        <p:xfrm>
          <a:off x="11900380" y="5713072"/>
          <a:ext cx="1738376" cy="815334"/>
        </p:xfrm>
        <a:graphic>
          <a:graphicData uri="http://schemas.openxmlformats.org/drawingml/2006/table">
            <a:tbl>
              <a:tblPr/>
              <a:tblGrid>
                <a:gridCol w="1738376"/>
              </a:tblGrid>
              <a:tr h="716699">
                <a:tc>
                  <a:txBody>
                    <a:bodyPr/>
                    <a:lstStyle/>
                    <a:p>
                      <a:pPr algn="ctr">
                        <a:lnSpc>
                          <a:spcPts val="3079"/>
                        </a:lnSpc>
                        <a:defRPr/>
                      </a:pPr>
                      <a:r>
                        <a:rPr lang="en-US" sz="2199">
                          <a:solidFill>
                            <a:srgbClr val="000000"/>
                          </a:solidFill>
                          <a:latin typeface="Barlow Heavy"/>
                        </a:rPr>
                        <a:t>1 ay</a:t>
                      </a:r>
                      <a:endParaRPr lang="en-US" sz="1100"/>
                    </a:p>
                  </a:txBody>
                  <a:tcPr marL="210817" marR="210817" marT="210817" marB="210817"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FFFF"/>
                    </a:solidFill>
                  </a:tcPr>
                </a:tc>
              </a:tr>
            </a:tbl>
          </a:graphicData>
        </a:graphic>
      </p:graphicFrame>
      <p:graphicFrame>
        <p:nvGraphicFramePr>
          <p:cNvPr id="28" name="Table 28"/>
          <p:cNvGraphicFramePr>
            <a:graphicFrameLocks noGrp="1"/>
          </p:cNvGraphicFramePr>
          <p:nvPr/>
        </p:nvGraphicFramePr>
        <p:xfrm>
          <a:off x="11900380" y="6770347"/>
          <a:ext cx="1738376" cy="815334"/>
        </p:xfrm>
        <a:graphic>
          <a:graphicData uri="http://schemas.openxmlformats.org/drawingml/2006/table">
            <a:tbl>
              <a:tblPr/>
              <a:tblGrid>
                <a:gridCol w="1738376"/>
              </a:tblGrid>
              <a:tr h="716699">
                <a:tc>
                  <a:txBody>
                    <a:bodyPr/>
                    <a:lstStyle/>
                    <a:p>
                      <a:pPr algn="ctr">
                        <a:lnSpc>
                          <a:spcPts val="3079"/>
                        </a:lnSpc>
                        <a:defRPr/>
                      </a:pPr>
                      <a:r>
                        <a:rPr lang="en-US" sz="2199">
                          <a:solidFill>
                            <a:srgbClr val="000000"/>
                          </a:solidFill>
                          <a:latin typeface="Barlow Heavy"/>
                        </a:rPr>
                        <a:t>3 ay</a:t>
                      </a:r>
                      <a:endParaRPr lang="en-US" sz="1100"/>
                    </a:p>
                  </a:txBody>
                  <a:tcPr marL="210817" marR="210817" marT="210817" marB="210817"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FFFF"/>
                    </a:solidFill>
                  </a:tcPr>
                </a:tc>
              </a:tr>
            </a:tbl>
          </a:graphicData>
        </a:graphic>
      </p:graphicFrame>
      <p:graphicFrame>
        <p:nvGraphicFramePr>
          <p:cNvPr id="29" name="Table 29"/>
          <p:cNvGraphicFramePr>
            <a:graphicFrameLocks noGrp="1"/>
          </p:cNvGraphicFramePr>
          <p:nvPr/>
        </p:nvGraphicFramePr>
        <p:xfrm>
          <a:off x="14302437" y="3599533"/>
          <a:ext cx="3672220" cy="815334"/>
        </p:xfrm>
        <a:graphic>
          <a:graphicData uri="http://schemas.openxmlformats.org/drawingml/2006/table">
            <a:tbl>
              <a:tblPr/>
              <a:tblGrid>
                <a:gridCol w="3672220"/>
              </a:tblGrid>
              <a:tr h="716699">
                <a:tc>
                  <a:txBody>
                    <a:bodyPr/>
                    <a:lstStyle/>
                    <a:p>
                      <a:pPr algn="ctr">
                        <a:lnSpc>
                          <a:spcPts val="3079"/>
                        </a:lnSpc>
                        <a:defRPr/>
                      </a:pPr>
                      <a:r>
                        <a:rPr lang="en-US" sz="2199">
                          <a:solidFill>
                            <a:srgbClr val="000000"/>
                          </a:solidFill>
                          <a:latin typeface="Barlow"/>
                        </a:rPr>
                        <a:t>%20</a:t>
                      </a:r>
                      <a:endParaRPr lang="en-US" sz="1100"/>
                    </a:p>
                  </a:txBody>
                  <a:tcPr marL="210817" marR="210817" marT="210817" marB="210817"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FFFF"/>
                    </a:solidFill>
                  </a:tcPr>
                </a:tc>
              </a:tr>
            </a:tbl>
          </a:graphicData>
        </a:graphic>
      </p:graphicFrame>
      <p:graphicFrame>
        <p:nvGraphicFramePr>
          <p:cNvPr id="30" name="Table 30"/>
          <p:cNvGraphicFramePr>
            <a:graphicFrameLocks noGrp="1"/>
          </p:cNvGraphicFramePr>
          <p:nvPr/>
        </p:nvGraphicFramePr>
        <p:xfrm>
          <a:off x="14302437" y="4655797"/>
          <a:ext cx="3672220" cy="815334"/>
        </p:xfrm>
        <a:graphic>
          <a:graphicData uri="http://schemas.openxmlformats.org/drawingml/2006/table">
            <a:tbl>
              <a:tblPr/>
              <a:tblGrid>
                <a:gridCol w="3672220"/>
              </a:tblGrid>
              <a:tr h="716699">
                <a:tc>
                  <a:txBody>
                    <a:bodyPr/>
                    <a:lstStyle/>
                    <a:p>
                      <a:pPr algn="ctr">
                        <a:lnSpc>
                          <a:spcPts val="3079"/>
                        </a:lnSpc>
                        <a:defRPr/>
                      </a:pPr>
                      <a:r>
                        <a:rPr lang="en-US" sz="2199">
                          <a:solidFill>
                            <a:srgbClr val="000000"/>
                          </a:solidFill>
                          <a:latin typeface="Barlow"/>
                        </a:rPr>
                        <a:t>%20</a:t>
                      </a:r>
                      <a:endParaRPr lang="en-US" sz="1100"/>
                    </a:p>
                  </a:txBody>
                  <a:tcPr marL="210817" marR="210817" marT="210817" marB="210817"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FFFF"/>
                    </a:solidFill>
                  </a:tcPr>
                </a:tc>
              </a:tr>
            </a:tbl>
          </a:graphicData>
        </a:graphic>
      </p:graphicFrame>
      <p:graphicFrame>
        <p:nvGraphicFramePr>
          <p:cNvPr id="31" name="Table 31"/>
          <p:cNvGraphicFramePr>
            <a:graphicFrameLocks noGrp="1"/>
          </p:cNvGraphicFramePr>
          <p:nvPr/>
        </p:nvGraphicFramePr>
        <p:xfrm>
          <a:off x="14302437" y="5712062"/>
          <a:ext cx="3672220" cy="815334"/>
        </p:xfrm>
        <a:graphic>
          <a:graphicData uri="http://schemas.openxmlformats.org/drawingml/2006/table">
            <a:tbl>
              <a:tblPr/>
              <a:tblGrid>
                <a:gridCol w="3672220"/>
              </a:tblGrid>
              <a:tr h="716699">
                <a:tc>
                  <a:txBody>
                    <a:bodyPr/>
                    <a:lstStyle/>
                    <a:p>
                      <a:pPr algn="ctr">
                        <a:lnSpc>
                          <a:spcPts val="3079"/>
                        </a:lnSpc>
                        <a:defRPr/>
                      </a:pPr>
                      <a:r>
                        <a:rPr lang="en-US" sz="2199">
                          <a:solidFill>
                            <a:srgbClr val="000000"/>
                          </a:solidFill>
                          <a:latin typeface="Barlow"/>
                        </a:rPr>
                        <a:t>%30</a:t>
                      </a:r>
                      <a:endParaRPr lang="en-US" sz="1100"/>
                    </a:p>
                  </a:txBody>
                  <a:tcPr marL="210817" marR="210817" marT="210817" marB="210817"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FFFF"/>
                    </a:solidFill>
                  </a:tcPr>
                </a:tc>
              </a:tr>
            </a:tbl>
          </a:graphicData>
        </a:graphic>
      </p:graphicFrame>
      <p:graphicFrame>
        <p:nvGraphicFramePr>
          <p:cNvPr id="32" name="Table 32"/>
          <p:cNvGraphicFramePr>
            <a:graphicFrameLocks noGrp="1"/>
          </p:cNvGraphicFramePr>
          <p:nvPr/>
        </p:nvGraphicFramePr>
        <p:xfrm>
          <a:off x="14302437" y="6768326"/>
          <a:ext cx="3672220" cy="815334"/>
        </p:xfrm>
        <a:graphic>
          <a:graphicData uri="http://schemas.openxmlformats.org/drawingml/2006/table">
            <a:tbl>
              <a:tblPr/>
              <a:tblGrid>
                <a:gridCol w="3672220"/>
              </a:tblGrid>
              <a:tr h="716699">
                <a:tc>
                  <a:txBody>
                    <a:bodyPr/>
                    <a:lstStyle/>
                    <a:p>
                      <a:pPr algn="ctr">
                        <a:lnSpc>
                          <a:spcPts val="3079"/>
                        </a:lnSpc>
                        <a:defRPr/>
                      </a:pPr>
                      <a:r>
                        <a:rPr lang="en-US" sz="2199">
                          <a:solidFill>
                            <a:srgbClr val="000000"/>
                          </a:solidFill>
                          <a:latin typeface="Barlow"/>
                        </a:rPr>
                        <a:t>%30</a:t>
                      </a:r>
                      <a:endParaRPr lang="en-US" sz="1100"/>
                    </a:p>
                  </a:txBody>
                  <a:tcPr marL="210817" marR="210817" marT="210817" marB="210817"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FFFF"/>
                    </a:solidFill>
                  </a:tcPr>
                </a:tc>
              </a:tr>
            </a:tbl>
          </a:graphicData>
        </a:graphic>
      </p:graphicFrame>
      <p:grpSp>
        <p:nvGrpSpPr>
          <p:cNvPr id="33" name="Group 33"/>
          <p:cNvGrpSpPr/>
          <p:nvPr/>
        </p:nvGrpSpPr>
        <p:grpSpPr>
          <a:xfrm>
            <a:off x="1028700" y="9614866"/>
            <a:ext cx="767267" cy="314467"/>
            <a:chOff x="0" y="0"/>
            <a:chExt cx="1397472" cy="572758"/>
          </a:xfrm>
        </p:grpSpPr>
        <p:sp>
          <p:nvSpPr>
            <p:cNvPr id="34" name="Freeform 34"/>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35" name="TextBox 35"/>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36" name="Group 36"/>
          <p:cNvGrpSpPr/>
          <p:nvPr/>
        </p:nvGrpSpPr>
        <p:grpSpPr>
          <a:xfrm>
            <a:off x="2962399" y="9614866"/>
            <a:ext cx="767267" cy="314467"/>
            <a:chOff x="0" y="0"/>
            <a:chExt cx="1397472" cy="572758"/>
          </a:xfrm>
        </p:grpSpPr>
        <p:sp>
          <p:nvSpPr>
            <p:cNvPr id="37" name="Freeform 37"/>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38" name="TextBox 38"/>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39" name="Group 39"/>
          <p:cNvGrpSpPr/>
          <p:nvPr/>
        </p:nvGrpSpPr>
        <p:grpSpPr>
          <a:xfrm>
            <a:off x="4896097" y="9614866"/>
            <a:ext cx="767267" cy="314467"/>
            <a:chOff x="0" y="0"/>
            <a:chExt cx="1397472" cy="572758"/>
          </a:xfrm>
        </p:grpSpPr>
        <p:sp>
          <p:nvSpPr>
            <p:cNvPr id="40" name="Freeform 40"/>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41" name="TextBox 41"/>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42" name="Group 42"/>
          <p:cNvGrpSpPr/>
          <p:nvPr/>
        </p:nvGrpSpPr>
        <p:grpSpPr>
          <a:xfrm>
            <a:off x="6829796" y="9614866"/>
            <a:ext cx="767267" cy="314467"/>
            <a:chOff x="0" y="0"/>
            <a:chExt cx="1397472" cy="572758"/>
          </a:xfrm>
        </p:grpSpPr>
        <p:sp>
          <p:nvSpPr>
            <p:cNvPr id="43" name="Freeform 43"/>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44" name="TextBox 44"/>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45" name="Group 45"/>
          <p:cNvGrpSpPr/>
          <p:nvPr/>
        </p:nvGrpSpPr>
        <p:grpSpPr>
          <a:xfrm>
            <a:off x="8763495" y="9614866"/>
            <a:ext cx="767267" cy="314467"/>
            <a:chOff x="0" y="0"/>
            <a:chExt cx="1397472" cy="572758"/>
          </a:xfrm>
        </p:grpSpPr>
        <p:sp>
          <p:nvSpPr>
            <p:cNvPr id="46" name="Freeform 46"/>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47" name="TextBox 47"/>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48" name="Group 48"/>
          <p:cNvGrpSpPr/>
          <p:nvPr/>
        </p:nvGrpSpPr>
        <p:grpSpPr>
          <a:xfrm>
            <a:off x="10697193" y="9614866"/>
            <a:ext cx="767267" cy="314467"/>
            <a:chOff x="0" y="0"/>
            <a:chExt cx="1397472" cy="572758"/>
          </a:xfrm>
        </p:grpSpPr>
        <p:sp>
          <p:nvSpPr>
            <p:cNvPr id="49" name="Freeform 49"/>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50" name="TextBox 50"/>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51" name="Group 51"/>
          <p:cNvGrpSpPr/>
          <p:nvPr/>
        </p:nvGrpSpPr>
        <p:grpSpPr>
          <a:xfrm>
            <a:off x="12630892" y="9614866"/>
            <a:ext cx="767267" cy="314467"/>
            <a:chOff x="0" y="0"/>
            <a:chExt cx="1397472" cy="572758"/>
          </a:xfrm>
        </p:grpSpPr>
        <p:sp>
          <p:nvSpPr>
            <p:cNvPr id="52" name="Freeform 52"/>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5714DB"/>
            </a:solidFill>
          </p:spPr>
        </p:sp>
        <p:sp>
          <p:nvSpPr>
            <p:cNvPr id="53" name="TextBox 53"/>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54" name="Group 54"/>
          <p:cNvGrpSpPr/>
          <p:nvPr/>
        </p:nvGrpSpPr>
        <p:grpSpPr>
          <a:xfrm>
            <a:off x="14561929" y="9614866"/>
            <a:ext cx="767267" cy="314467"/>
            <a:chOff x="0" y="0"/>
            <a:chExt cx="1397472" cy="572758"/>
          </a:xfrm>
        </p:grpSpPr>
        <p:sp>
          <p:nvSpPr>
            <p:cNvPr id="55" name="Freeform 55"/>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56" name="TextBox 56"/>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57" name="Group 57"/>
          <p:cNvGrpSpPr/>
          <p:nvPr/>
        </p:nvGrpSpPr>
        <p:grpSpPr>
          <a:xfrm>
            <a:off x="16492033" y="9614866"/>
            <a:ext cx="767267" cy="314467"/>
            <a:chOff x="0" y="0"/>
            <a:chExt cx="1397472" cy="572758"/>
          </a:xfrm>
        </p:grpSpPr>
        <p:sp>
          <p:nvSpPr>
            <p:cNvPr id="58" name="Freeform 58"/>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59" name="TextBox 59"/>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30234"/>
        </a:solidFill>
        <a:effectLst/>
      </p:bgPr>
    </p:bg>
    <p:spTree>
      <p:nvGrpSpPr>
        <p:cNvPr id="1" name=""/>
        <p:cNvGrpSpPr/>
        <p:nvPr/>
      </p:nvGrpSpPr>
      <p:grpSpPr>
        <a:xfrm>
          <a:off x="0" y="0"/>
          <a:ext cx="0" cy="0"/>
          <a:chOff x="0" y="0"/>
          <a:chExt cx="0" cy="0"/>
        </a:xfrm>
      </p:grpSpPr>
      <p:sp>
        <p:nvSpPr>
          <p:cNvPr id="2" name="Freeform 2"/>
          <p:cNvSpPr/>
          <p:nvPr/>
        </p:nvSpPr>
        <p:spPr>
          <a:xfrm>
            <a:off x="10735486" y="-2772247"/>
            <a:ext cx="9139073" cy="9139073"/>
          </a:xfrm>
          <a:custGeom>
            <a:avLst/>
            <a:gdLst/>
            <a:ahLst/>
            <a:cxnLst/>
            <a:rect l="l" t="t" r="r" b="b"/>
            <a:pathLst>
              <a:path w="9139073" h="9139073">
                <a:moveTo>
                  <a:pt x="0" y="0"/>
                </a:moveTo>
                <a:lnTo>
                  <a:pt x="9139073" y="0"/>
                </a:lnTo>
                <a:lnTo>
                  <a:pt x="9139073" y="9139073"/>
                </a:lnTo>
                <a:lnTo>
                  <a:pt x="0" y="913907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3841123" y="301477"/>
            <a:ext cx="8848538" cy="8848538"/>
          </a:xfrm>
          <a:custGeom>
            <a:avLst/>
            <a:gdLst/>
            <a:ahLst/>
            <a:cxnLst/>
            <a:rect l="l" t="t" r="r" b="b"/>
            <a:pathLst>
              <a:path w="8848538" h="8848538">
                <a:moveTo>
                  <a:pt x="0" y="0"/>
                </a:moveTo>
                <a:lnTo>
                  <a:pt x="8848538" y="0"/>
                </a:lnTo>
                <a:lnTo>
                  <a:pt x="8848538" y="8848538"/>
                </a:lnTo>
                <a:lnTo>
                  <a:pt x="0" y="884853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AutoShape 4"/>
          <p:cNvSpPr/>
          <p:nvPr/>
        </p:nvSpPr>
        <p:spPr>
          <a:xfrm rot="-10800000">
            <a:off x="1028700" y="9248775"/>
            <a:ext cx="16230600" cy="0"/>
          </a:xfrm>
          <a:prstGeom prst="line">
            <a:avLst/>
          </a:prstGeom>
          <a:ln w="9525" cap="flat">
            <a:solidFill>
              <a:srgbClr val="FFFFFF"/>
            </a:solidFill>
            <a:prstDash val="solid"/>
            <a:headEnd type="none" w="sm" len="sm"/>
            <a:tailEnd type="none" w="sm" len="sm"/>
          </a:ln>
        </p:spPr>
      </p:sp>
      <p:grpSp>
        <p:nvGrpSpPr>
          <p:cNvPr id="5" name="Group 5"/>
          <p:cNvGrpSpPr/>
          <p:nvPr/>
        </p:nvGrpSpPr>
        <p:grpSpPr>
          <a:xfrm>
            <a:off x="1028700" y="9614866"/>
            <a:ext cx="767267" cy="314467"/>
            <a:chOff x="0" y="0"/>
            <a:chExt cx="1397472" cy="572758"/>
          </a:xfrm>
        </p:grpSpPr>
        <p:sp>
          <p:nvSpPr>
            <p:cNvPr id="6" name="Freeform 6"/>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7" name="TextBox 7"/>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8" name="Group 8"/>
          <p:cNvGrpSpPr/>
          <p:nvPr/>
        </p:nvGrpSpPr>
        <p:grpSpPr>
          <a:xfrm>
            <a:off x="2962399" y="9614866"/>
            <a:ext cx="767267" cy="314467"/>
            <a:chOff x="0" y="0"/>
            <a:chExt cx="1397472" cy="572758"/>
          </a:xfrm>
        </p:grpSpPr>
        <p:sp>
          <p:nvSpPr>
            <p:cNvPr id="9" name="Freeform 9"/>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10" name="TextBox 10"/>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11" name="Group 11"/>
          <p:cNvGrpSpPr/>
          <p:nvPr/>
        </p:nvGrpSpPr>
        <p:grpSpPr>
          <a:xfrm>
            <a:off x="4896097" y="9614866"/>
            <a:ext cx="767267" cy="314467"/>
            <a:chOff x="0" y="0"/>
            <a:chExt cx="1397472" cy="572758"/>
          </a:xfrm>
        </p:grpSpPr>
        <p:sp>
          <p:nvSpPr>
            <p:cNvPr id="12" name="Freeform 12"/>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13" name="TextBox 13"/>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14" name="Group 14"/>
          <p:cNvGrpSpPr/>
          <p:nvPr/>
        </p:nvGrpSpPr>
        <p:grpSpPr>
          <a:xfrm>
            <a:off x="6829796" y="9614866"/>
            <a:ext cx="767267" cy="314467"/>
            <a:chOff x="0" y="0"/>
            <a:chExt cx="1397472" cy="572758"/>
          </a:xfrm>
        </p:grpSpPr>
        <p:sp>
          <p:nvSpPr>
            <p:cNvPr id="15" name="Freeform 15"/>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16" name="TextBox 16"/>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17" name="Group 17"/>
          <p:cNvGrpSpPr/>
          <p:nvPr/>
        </p:nvGrpSpPr>
        <p:grpSpPr>
          <a:xfrm>
            <a:off x="8763495" y="9614866"/>
            <a:ext cx="767267" cy="314467"/>
            <a:chOff x="0" y="0"/>
            <a:chExt cx="1397472" cy="572758"/>
          </a:xfrm>
        </p:grpSpPr>
        <p:sp>
          <p:nvSpPr>
            <p:cNvPr id="18" name="Freeform 18"/>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19" name="TextBox 19"/>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20" name="Group 20"/>
          <p:cNvGrpSpPr/>
          <p:nvPr/>
        </p:nvGrpSpPr>
        <p:grpSpPr>
          <a:xfrm>
            <a:off x="10697193" y="9614866"/>
            <a:ext cx="767267" cy="314467"/>
            <a:chOff x="0" y="0"/>
            <a:chExt cx="1397472" cy="572758"/>
          </a:xfrm>
        </p:grpSpPr>
        <p:sp>
          <p:nvSpPr>
            <p:cNvPr id="21" name="Freeform 21"/>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22" name="TextBox 22"/>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23" name="Group 23"/>
          <p:cNvGrpSpPr/>
          <p:nvPr/>
        </p:nvGrpSpPr>
        <p:grpSpPr>
          <a:xfrm>
            <a:off x="12630892" y="9614866"/>
            <a:ext cx="767267" cy="314467"/>
            <a:chOff x="0" y="0"/>
            <a:chExt cx="1397472" cy="572758"/>
          </a:xfrm>
        </p:grpSpPr>
        <p:sp>
          <p:nvSpPr>
            <p:cNvPr id="24" name="Freeform 24"/>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25" name="TextBox 25"/>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sp>
        <p:nvSpPr>
          <p:cNvPr id="26" name="AutoShape 26"/>
          <p:cNvSpPr/>
          <p:nvPr/>
        </p:nvSpPr>
        <p:spPr>
          <a:xfrm flipH="1">
            <a:off x="3307967" y="1631323"/>
            <a:ext cx="6167903" cy="0"/>
          </a:xfrm>
          <a:prstGeom prst="line">
            <a:avLst/>
          </a:prstGeom>
          <a:ln w="76200" cap="rnd">
            <a:solidFill>
              <a:srgbClr val="FFFFFF"/>
            </a:solidFill>
            <a:prstDash val="solid"/>
            <a:headEnd type="none" w="sm" len="sm"/>
            <a:tailEnd type="none" w="sm" len="sm"/>
          </a:ln>
        </p:spPr>
      </p:sp>
      <p:sp>
        <p:nvSpPr>
          <p:cNvPr id="27" name="AutoShape 27"/>
          <p:cNvSpPr/>
          <p:nvPr/>
        </p:nvSpPr>
        <p:spPr>
          <a:xfrm flipH="1">
            <a:off x="6598901" y="3204996"/>
            <a:ext cx="6167903" cy="0"/>
          </a:xfrm>
          <a:prstGeom prst="line">
            <a:avLst/>
          </a:prstGeom>
          <a:ln w="76200" cap="rnd">
            <a:solidFill>
              <a:srgbClr val="FFFFFF"/>
            </a:solidFill>
            <a:prstDash val="solid"/>
            <a:headEnd type="none" w="sm" len="sm"/>
            <a:tailEnd type="none" w="sm" len="sm"/>
          </a:ln>
        </p:spPr>
      </p:sp>
      <p:sp>
        <p:nvSpPr>
          <p:cNvPr id="28" name="Freeform 28"/>
          <p:cNvSpPr/>
          <p:nvPr/>
        </p:nvSpPr>
        <p:spPr>
          <a:xfrm>
            <a:off x="2214456" y="3533600"/>
            <a:ext cx="13297979" cy="5424671"/>
          </a:xfrm>
          <a:custGeom>
            <a:avLst/>
            <a:gdLst/>
            <a:ahLst/>
            <a:cxnLst/>
            <a:rect l="l" t="t" r="r" b="b"/>
            <a:pathLst>
              <a:path w="13297979" h="5424671">
                <a:moveTo>
                  <a:pt x="0" y="0"/>
                </a:moveTo>
                <a:lnTo>
                  <a:pt x="13297979" y="0"/>
                </a:lnTo>
                <a:lnTo>
                  <a:pt x="13297979" y="5424671"/>
                </a:lnTo>
                <a:lnTo>
                  <a:pt x="0" y="5424671"/>
                </a:lnTo>
                <a:lnTo>
                  <a:pt x="0" y="0"/>
                </a:lnTo>
                <a:close/>
              </a:path>
            </a:pathLst>
          </a:custGeom>
          <a:blipFill>
            <a:blip r:embed="rId4"/>
            <a:stretch>
              <a:fillRect/>
            </a:stretch>
          </a:blipFill>
        </p:spPr>
      </p:sp>
      <p:sp>
        <p:nvSpPr>
          <p:cNvPr id="29" name="TextBox 29"/>
          <p:cNvSpPr txBox="1"/>
          <p:nvPr/>
        </p:nvSpPr>
        <p:spPr>
          <a:xfrm>
            <a:off x="6118899" y="1728182"/>
            <a:ext cx="5033134" cy="1438714"/>
          </a:xfrm>
          <a:prstGeom prst="rect">
            <a:avLst/>
          </a:prstGeom>
        </p:spPr>
        <p:txBody>
          <a:bodyPr lIns="0" tIns="0" rIns="0" bIns="0" rtlCol="0" anchor="t">
            <a:spAutoFit/>
          </a:bodyPr>
          <a:lstStyle/>
          <a:p>
            <a:pPr algn="l">
              <a:lnSpc>
                <a:spcPts val="5626"/>
              </a:lnSpc>
            </a:pPr>
            <a:r>
              <a:rPr lang="en-US" sz="4689">
                <a:solidFill>
                  <a:srgbClr val="FFFFFF"/>
                </a:solidFill>
                <a:latin typeface="Barlow Heavy"/>
              </a:rPr>
              <a:t>BÜTÇE-GELİR </a:t>
            </a:r>
          </a:p>
          <a:p>
            <a:pPr algn="just">
              <a:lnSpc>
                <a:spcPts val="5626"/>
              </a:lnSpc>
            </a:pPr>
            <a:r>
              <a:rPr lang="en-US" sz="4689">
                <a:solidFill>
                  <a:srgbClr val="FFFFFF"/>
                </a:solidFill>
                <a:latin typeface="Barlow Heavy"/>
              </a:rPr>
              <a:t>     MODELİ</a:t>
            </a:r>
          </a:p>
        </p:txBody>
      </p:sp>
      <p:sp>
        <p:nvSpPr>
          <p:cNvPr id="30" name="TextBox 30"/>
          <p:cNvSpPr txBox="1"/>
          <p:nvPr/>
        </p:nvSpPr>
        <p:spPr>
          <a:xfrm>
            <a:off x="9992060" y="5709072"/>
            <a:ext cx="743426" cy="371475"/>
          </a:xfrm>
          <a:prstGeom prst="rect">
            <a:avLst/>
          </a:prstGeom>
        </p:spPr>
        <p:txBody>
          <a:bodyPr lIns="0" tIns="0" rIns="0" bIns="0" rtlCol="0" anchor="t">
            <a:spAutoFit/>
          </a:bodyPr>
          <a:lstStyle/>
          <a:p>
            <a:pPr algn="ctr">
              <a:lnSpc>
                <a:spcPts val="2879"/>
              </a:lnSpc>
              <a:spcBef>
                <a:spcPct val="0"/>
              </a:spcBef>
            </a:pPr>
            <a:r>
              <a:rPr lang="en-US" sz="2400">
                <a:solidFill>
                  <a:srgbClr val="000000"/>
                </a:solidFill>
                <a:latin typeface="Raleway"/>
              </a:rPr>
              <a:t>6000</a:t>
            </a:r>
          </a:p>
        </p:txBody>
      </p:sp>
      <p:sp>
        <p:nvSpPr>
          <p:cNvPr id="31" name="TextBox 31"/>
          <p:cNvSpPr txBox="1"/>
          <p:nvPr/>
        </p:nvSpPr>
        <p:spPr>
          <a:xfrm>
            <a:off x="14350282" y="5709072"/>
            <a:ext cx="743426" cy="371475"/>
          </a:xfrm>
          <a:prstGeom prst="rect">
            <a:avLst/>
          </a:prstGeom>
        </p:spPr>
        <p:txBody>
          <a:bodyPr lIns="0" tIns="0" rIns="0" bIns="0" rtlCol="0" anchor="t">
            <a:spAutoFit/>
          </a:bodyPr>
          <a:lstStyle/>
          <a:p>
            <a:pPr algn="ctr">
              <a:lnSpc>
                <a:spcPts val="2879"/>
              </a:lnSpc>
              <a:spcBef>
                <a:spcPct val="0"/>
              </a:spcBef>
            </a:pPr>
            <a:r>
              <a:rPr lang="en-US" sz="2400">
                <a:solidFill>
                  <a:srgbClr val="000000"/>
                </a:solidFill>
                <a:latin typeface="Raleway"/>
              </a:rPr>
              <a:t>6000</a:t>
            </a:r>
          </a:p>
        </p:txBody>
      </p:sp>
      <p:sp>
        <p:nvSpPr>
          <p:cNvPr id="32" name="TextBox 32"/>
          <p:cNvSpPr txBox="1"/>
          <p:nvPr/>
        </p:nvSpPr>
        <p:spPr>
          <a:xfrm>
            <a:off x="9992060" y="8295409"/>
            <a:ext cx="743426" cy="371475"/>
          </a:xfrm>
          <a:prstGeom prst="rect">
            <a:avLst/>
          </a:prstGeom>
        </p:spPr>
        <p:txBody>
          <a:bodyPr lIns="0" tIns="0" rIns="0" bIns="0" rtlCol="0" anchor="t">
            <a:spAutoFit/>
          </a:bodyPr>
          <a:lstStyle/>
          <a:p>
            <a:pPr algn="ctr">
              <a:lnSpc>
                <a:spcPts val="2879"/>
              </a:lnSpc>
              <a:spcBef>
                <a:spcPct val="0"/>
              </a:spcBef>
            </a:pPr>
            <a:r>
              <a:rPr lang="en-US" sz="2400">
                <a:solidFill>
                  <a:srgbClr val="000000"/>
                </a:solidFill>
                <a:latin typeface="Raleway"/>
              </a:rPr>
              <a:t>6000</a:t>
            </a:r>
          </a:p>
        </p:txBody>
      </p:sp>
      <p:grpSp>
        <p:nvGrpSpPr>
          <p:cNvPr id="33" name="Group 33"/>
          <p:cNvGrpSpPr/>
          <p:nvPr/>
        </p:nvGrpSpPr>
        <p:grpSpPr>
          <a:xfrm>
            <a:off x="14561929" y="9614866"/>
            <a:ext cx="767267" cy="314467"/>
            <a:chOff x="0" y="0"/>
            <a:chExt cx="1397472" cy="572758"/>
          </a:xfrm>
        </p:grpSpPr>
        <p:sp>
          <p:nvSpPr>
            <p:cNvPr id="34" name="Freeform 34"/>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5714DB"/>
            </a:solidFill>
          </p:spPr>
        </p:sp>
        <p:sp>
          <p:nvSpPr>
            <p:cNvPr id="35" name="TextBox 35"/>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36" name="Group 36"/>
          <p:cNvGrpSpPr/>
          <p:nvPr/>
        </p:nvGrpSpPr>
        <p:grpSpPr>
          <a:xfrm>
            <a:off x="16492033" y="9614866"/>
            <a:ext cx="767267" cy="314467"/>
            <a:chOff x="0" y="0"/>
            <a:chExt cx="1397472" cy="572758"/>
          </a:xfrm>
        </p:grpSpPr>
        <p:sp>
          <p:nvSpPr>
            <p:cNvPr id="37" name="Freeform 37"/>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38" name="TextBox 38"/>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30234"/>
        </a:solidFill>
        <a:effectLst/>
      </p:bgPr>
    </p:bg>
    <p:spTree>
      <p:nvGrpSpPr>
        <p:cNvPr id="1" name=""/>
        <p:cNvGrpSpPr/>
        <p:nvPr/>
      </p:nvGrpSpPr>
      <p:grpSpPr>
        <a:xfrm>
          <a:off x="0" y="0"/>
          <a:ext cx="0" cy="0"/>
          <a:chOff x="0" y="0"/>
          <a:chExt cx="0" cy="0"/>
        </a:xfrm>
      </p:grpSpPr>
      <p:sp>
        <p:nvSpPr>
          <p:cNvPr id="2" name="Freeform 2"/>
          <p:cNvSpPr/>
          <p:nvPr/>
        </p:nvSpPr>
        <p:spPr>
          <a:xfrm>
            <a:off x="12227952" y="-693430"/>
            <a:ext cx="8914403" cy="9670457"/>
          </a:xfrm>
          <a:custGeom>
            <a:avLst/>
            <a:gdLst/>
            <a:ahLst/>
            <a:cxnLst/>
            <a:rect l="l" t="t" r="r" b="b"/>
            <a:pathLst>
              <a:path w="8914403" h="9670457">
                <a:moveTo>
                  <a:pt x="0" y="0"/>
                </a:moveTo>
                <a:lnTo>
                  <a:pt x="8914403" y="0"/>
                </a:lnTo>
                <a:lnTo>
                  <a:pt x="8914403" y="9670457"/>
                </a:lnTo>
                <a:lnTo>
                  <a:pt x="0" y="967045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AutoShape 3"/>
          <p:cNvSpPr/>
          <p:nvPr/>
        </p:nvSpPr>
        <p:spPr>
          <a:xfrm rot="-10800000">
            <a:off x="1028700" y="9248775"/>
            <a:ext cx="16230600" cy="0"/>
          </a:xfrm>
          <a:prstGeom prst="line">
            <a:avLst/>
          </a:prstGeom>
          <a:ln w="9525" cap="flat">
            <a:solidFill>
              <a:srgbClr val="FFFFFF"/>
            </a:solidFill>
            <a:prstDash val="solid"/>
            <a:headEnd type="none" w="sm" len="sm"/>
            <a:tailEnd type="none" w="sm" len="sm"/>
          </a:ln>
        </p:spPr>
      </p:sp>
      <p:sp>
        <p:nvSpPr>
          <p:cNvPr id="4" name="Freeform 4"/>
          <p:cNvSpPr/>
          <p:nvPr/>
        </p:nvSpPr>
        <p:spPr>
          <a:xfrm>
            <a:off x="-2806719" y="717649"/>
            <a:ext cx="7670838" cy="8321422"/>
          </a:xfrm>
          <a:custGeom>
            <a:avLst/>
            <a:gdLst/>
            <a:ahLst/>
            <a:cxnLst/>
            <a:rect l="l" t="t" r="r" b="b"/>
            <a:pathLst>
              <a:path w="7670838" h="8321422">
                <a:moveTo>
                  <a:pt x="0" y="0"/>
                </a:moveTo>
                <a:lnTo>
                  <a:pt x="7670838" y="0"/>
                </a:lnTo>
                <a:lnTo>
                  <a:pt x="7670838" y="8321422"/>
                </a:lnTo>
                <a:lnTo>
                  <a:pt x="0" y="832142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TextBox 5"/>
          <p:cNvSpPr txBox="1"/>
          <p:nvPr/>
        </p:nvSpPr>
        <p:spPr>
          <a:xfrm>
            <a:off x="4126551" y="3120867"/>
            <a:ext cx="10350639" cy="3371850"/>
          </a:xfrm>
          <a:prstGeom prst="rect">
            <a:avLst/>
          </a:prstGeom>
        </p:spPr>
        <p:txBody>
          <a:bodyPr lIns="0" tIns="0" rIns="0" bIns="0" rtlCol="0" anchor="t">
            <a:spAutoFit/>
          </a:bodyPr>
          <a:lstStyle/>
          <a:p>
            <a:pPr algn="ctr">
              <a:lnSpc>
                <a:spcPts val="13200"/>
              </a:lnSpc>
            </a:pPr>
            <a:r>
              <a:rPr lang="en-US" sz="11000">
                <a:solidFill>
                  <a:srgbClr val="FFFFFF"/>
                </a:solidFill>
                <a:latin typeface="Barlow Heavy"/>
              </a:rPr>
              <a:t>Teşekkür Ederiz...</a:t>
            </a:r>
          </a:p>
        </p:txBody>
      </p:sp>
      <p:sp>
        <p:nvSpPr>
          <p:cNvPr id="6" name="AutoShape 6"/>
          <p:cNvSpPr/>
          <p:nvPr/>
        </p:nvSpPr>
        <p:spPr>
          <a:xfrm rot="-10800000">
            <a:off x="6060048" y="2662101"/>
            <a:ext cx="6167903" cy="0"/>
          </a:xfrm>
          <a:prstGeom prst="line">
            <a:avLst/>
          </a:prstGeom>
          <a:ln w="76200" cap="rnd">
            <a:solidFill>
              <a:srgbClr val="FFFFFF"/>
            </a:solidFill>
            <a:prstDash val="solid"/>
            <a:headEnd type="none" w="sm" len="sm"/>
            <a:tailEnd type="none" w="sm" len="sm"/>
          </a:ln>
        </p:spPr>
      </p:sp>
      <p:sp>
        <p:nvSpPr>
          <p:cNvPr id="7" name="AutoShape 7"/>
          <p:cNvSpPr/>
          <p:nvPr/>
        </p:nvSpPr>
        <p:spPr>
          <a:xfrm rot="-10800000">
            <a:off x="6060048" y="6894332"/>
            <a:ext cx="6167903" cy="0"/>
          </a:xfrm>
          <a:prstGeom prst="line">
            <a:avLst/>
          </a:prstGeom>
          <a:ln w="76200" cap="rnd">
            <a:solidFill>
              <a:srgbClr val="FFFFFF"/>
            </a:solidFill>
            <a:prstDash val="solid"/>
            <a:headEnd type="none" w="sm" len="sm"/>
            <a:tailEnd type="none" w="sm" len="sm"/>
          </a:ln>
        </p:spPr>
      </p:sp>
      <p:grpSp>
        <p:nvGrpSpPr>
          <p:cNvPr id="8" name="Group 8"/>
          <p:cNvGrpSpPr/>
          <p:nvPr/>
        </p:nvGrpSpPr>
        <p:grpSpPr>
          <a:xfrm>
            <a:off x="1028700" y="9614866"/>
            <a:ext cx="767267" cy="314467"/>
            <a:chOff x="0" y="0"/>
            <a:chExt cx="1397472" cy="572758"/>
          </a:xfrm>
        </p:grpSpPr>
        <p:sp>
          <p:nvSpPr>
            <p:cNvPr id="9" name="Freeform 9"/>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10" name="TextBox 10"/>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11" name="Group 11"/>
          <p:cNvGrpSpPr/>
          <p:nvPr/>
        </p:nvGrpSpPr>
        <p:grpSpPr>
          <a:xfrm>
            <a:off x="2962399" y="9614866"/>
            <a:ext cx="767267" cy="314467"/>
            <a:chOff x="0" y="0"/>
            <a:chExt cx="1397472" cy="572758"/>
          </a:xfrm>
        </p:grpSpPr>
        <p:sp>
          <p:nvSpPr>
            <p:cNvPr id="12" name="Freeform 12"/>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13" name="TextBox 13"/>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14" name="Group 14"/>
          <p:cNvGrpSpPr/>
          <p:nvPr/>
        </p:nvGrpSpPr>
        <p:grpSpPr>
          <a:xfrm>
            <a:off x="4896097" y="9614866"/>
            <a:ext cx="767267" cy="314467"/>
            <a:chOff x="0" y="0"/>
            <a:chExt cx="1397472" cy="572758"/>
          </a:xfrm>
        </p:grpSpPr>
        <p:sp>
          <p:nvSpPr>
            <p:cNvPr id="15" name="Freeform 15"/>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16" name="TextBox 16"/>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17" name="Group 17"/>
          <p:cNvGrpSpPr/>
          <p:nvPr/>
        </p:nvGrpSpPr>
        <p:grpSpPr>
          <a:xfrm>
            <a:off x="6829796" y="9614866"/>
            <a:ext cx="767267" cy="314467"/>
            <a:chOff x="0" y="0"/>
            <a:chExt cx="1397472" cy="572758"/>
          </a:xfrm>
        </p:grpSpPr>
        <p:sp>
          <p:nvSpPr>
            <p:cNvPr id="18" name="Freeform 18"/>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19" name="TextBox 19"/>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20" name="Group 20"/>
          <p:cNvGrpSpPr/>
          <p:nvPr/>
        </p:nvGrpSpPr>
        <p:grpSpPr>
          <a:xfrm>
            <a:off x="8763495" y="9614866"/>
            <a:ext cx="767267" cy="314467"/>
            <a:chOff x="0" y="0"/>
            <a:chExt cx="1397472" cy="572758"/>
          </a:xfrm>
        </p:grpSpPr>
        <p:sp>
          <p:nvSpPr>
            <p:cNvPr id="21" name="Freeform 21"/>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22" name="TextBox 22"/>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23" name="Group 23"/>
          <p:cNvGrpSpPr/>
          <p:nvPr/>
        </p:nvGrpSpPr>
        <p:grpSpPr>
          <a:xfrm>
            <a:off x="10697193" y="9614866"/>
            <a:ext cx="767267" cy="314467"/>
            <a:chOff x="0" y="0"/>
            <a:chExt cx="1397472" cy="572758"/>
          </a:xfrm>
        </p:grpSpPr>
        <p:sp>
          <p:nvSpPr>
            <p:cNvPr id="24" name="Freeform 24"/>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25" name="TextBox 25"/>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26" name="Group 26"/>
          <p:cNvGrpSpPr/>
          <p:nvPr/>
        </p:nvGrpSpPr>
        <p:grpSpPr>
          <a:xfrm>
            <a:off x="12630892" y="9614866"/>
            <a:ext cx="767267" cy="314467"/>
            <a:chOff x="0" y="0"/>
            <a:chExt cx="1397472" cy="572758"/>
          </a:xfrm>
        </p:grpSpPr>
        <p:sp>
          <p:nvSpPr>
            <p:cNvPr id="27" name="Freeform 27"/>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28" name="TextBox 28"/>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29" name="Group 29"/>
          <p:cNvGrpSpPr/>
          <p:nvPr/>
        </p:nvGrpSpPr>
        <p:grpSpPr>
          <a:xfrm>
            <a:off x="14561929" y="9614866"/>
            <a:ext cx="767267" cy="314467"/>
            <a:chOff x="0" y="0"/>
            <a:chExt cx="1397472" cy="572758"/>
          </a:xfrm>
        </p:grpSpPr>
        <p:sp>
          <p:nvSpPr>
            <p:cNvPr id="30" name="Freeform 30"/>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240959"/>
            </a:solidFill>
          </p:spPr>
        </p:sp>
        <p:sp>
          <p:nvSpPr>
            <p:cNvPr id="31" name="TextBox 31"/>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grpSp>
        <p:nvGrpSpPr>
          <p:cNvPr id="32" name="Group 32"/>
          <p:cNvGrpSpPr/>
          <p:nvPr/>
        </p:nvGrpSpPr>
        <p:grpSpPr>
          <a:xfrm>
            <a:off x="16492033" y="9614866"/>
            <a:ext cx="767267" cy="314467"/>
            <a:chOff x="0" y="0"/>
            <a:chExt cx="1397472" cy="572758"/>
          </a:xfrm>
        </p:grpSpPr>
        <p:sp>
          <p:nvSpPr>
            <p:cNvPr id="33" name="Freeform 33"/>
            <p:cNvSpPr/>
            <p:nvPr/>
          </p:nvSpPr>
          <p:spPr>
            <a:xfrm>
              <a:off x="0" y="0"/>
              <a:ext cx="1397472" cy="572758"/>
            </a:xfrm>
            <a:custGeom>
              <a:avLst/>
              <a:gdLst/>
              <a:ahLst/>
              <a:cxnLst/>
              <a:rect l="l" t="t" r="r" b="b"/>
              <a:pathLst>
                <a:path w="1397472" h="572758">
                  <a:moveTo>
                    <a:pt x="0" y="0"/>
                  </a:moveTo>
                  <a:lnTo>
                    <a:pt x="1397472" y="0"/>
                  </a:lnTo>
                  <a:lnTo>
                    <a:pt x="1397472" y="572758"/>
                  </a:lnTo>
                  <a:lnTo>
                    <a:pt x="0" y="572758"/>
                  </a:lnTo>
                  <a:close/>
                </a:path>
              </a:pathLst>
            </a:custGeom>
            <a:solidFill>
              <a:srgbClr val="5714DB"/>
            </a:solidFill>
          </p:spPr>
        </p:sp>
        <p:sp>
          <p:nvSpPr>
            <p:cNvPr id="34" name="TextBox 34"/>
            <p:cNvSpPr txBox="1"/>
            <p:nvPr/>
          </p:nvSpPr>
          <p:spPr>
            <a:xfrm>
              <a:off x="0" y="-9525"/>
              <a:ext cx="1397472" cy="582283"/>
            </a:xfrm>
            <a:prstGeom prst="rect">
              <a:avLst/>
            </a:prstGeom>
          </p:spPr>
          <p:txBody>
            <a:bodyPr lIns="50800" tIns="50800" rIns="50800" bIns="50800" rtlCol="0" anchor="ctr"/>
            <a:lstStyle/>
            <a:p>
              <a:pPr algn="ctr">
                <a:lnSpc>
                  <a:spcPts val="2879"/>
                </a:lnSpc>
              </a:pPr>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207</Words>
  <Application>Microsoft Office PowerPoint</Application>
  <PresentationFormat>Özel</PresentationFormat>
  <Paragraphs>59</Paragraphs>
  <Slides>9</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9</vt:i4>
      </vt:variant>
    </vt:vector>
  </HeadingPairs>
  <TitlesOfParts>
    <vt:vector size="16" baseType="lpstr">
      <vt:lpstr>Arial</vt:lpstr>
      <vt:lpstr>Baskerville Display PT</vt:lpstr>
      <vt:lpstr>Raleway</vt:lpstr>
      <vt:lpstr>Calibri</vt:lpstr>
      <vt:lpstr>Barlow</vt:lpstr>
      <vt:lpstr>Barlow Heavy</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Zeytin Yeşili Nane Yeşili Modüler Soyut İşletme Vaka Çalışması ve Rapor İş Sunumu</dc:title>
  <cp:lastModifiedBy>sertan</cp:lastModifiedBy>
  <cp:revision>2</cp:revision>
  <dcterms:created xsi:type="dcterms:W3CDTF">2006-08-16T00:00:00Z</dcterms:created>
  <dcterms:modified xsi:type="dcterms:W3CDTF">2024-06-09T17:48:52Z</dcterms:modified>
  <dc:identifier>DAGG38LuOjA</dc:identifier>
</cp:coreProperties>
</file>