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19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66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4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81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78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36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81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3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1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3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29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0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0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97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8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53A550-04CC-487B-8054-FC320AD3AC92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E946E8-2E08-4667-A25D-0F01C09207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81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 i program – Racunarstvo i informatika-Isidora Barisic">
            <a:extLst>
              <a:ext uri="{FF2B5EF4-FFF2-40B4-BE49-F238E27FC236}">
                <a16:creationId xmlns:a16="http://schemas.microsoft.com/office/drawing/2014/main" id="{A6478AD0-0E11-49C2-B53D-9AA2F41A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2E07C58-BE41-4E78-9858-E543C621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Informatikai alapfogalmak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D8A723-34EB-47D4-B4FF-871ADD3AB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35624"/>
            <a:ext cx="9144000" cy="43891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Madár Dániel</a:t>
            </a:r>
          </a:p>
        </p:txBody>
      </p:sp>
    </p:spTree>
    <p:extLst>
      <p:ext uri="{BB962C8B-B14F-4D97-AF65-F5344CB8AC3E}">
        <p14:creationId xmlns:p14="http://schemas.microsoft.com/office/powerpoint/2010/main" val="30305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Webes szoftverek | reelweb.hu">
            <a:extLst>
              <a:ext uri="{FF2B5EF4-FFF2-40B4-BE49-F238E27FC236}">
                <a16:creationId xmlns:a16="http://schemas.microsoft.com/office/drawing/2014/main" id="{3BA88963-70D5-40B0-84F4-50BE90F3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0614" y="0"/>
            <a:ext cx="13072614" cy="69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97D6372-762C-4C46-8528-9E3633B8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96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Számítógépes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7CD9B8-8CB6-41EC-BF83-AF4EC1FC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96" y="1419868"/>
            <a:ext cx="10132874" cy="4743187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 </a:t>
            </a:r>
            <a:r>
              <a:rPr lang="hu-HU" sz="2400" b="1" dirty="0">
                <a:solidFill>
                  <a:schemeClr val="bg1"/>
                </a:solidFill>
                <a:latin typeface="+mj-lt"/>
              </a:rPr>
              <a:t>számítógépes szoftverek </a:t>
            </a:r>
            <a:r>
              <a:rPr lang="hu-HU" sz="2400" dirty="0">
                <a:solidFill>
                  <a:schemeClr val="bg1"/>
                </a:solidFill>
              </a:rPr>
              <a:t> olyan programok és alkalmazások, amelyeket számítógépek és más digitális eszközök használnak az adatok feldolgozására, műveletek végrehajtására és felhasználói funkciók biztosítására</a:t>
            </a:r>
            <a:r>
              <a:rPr lang="hu-HU" sz="2400" dirty="0"/>
              <a:t>.</a:t>
            </a:r>
          </a:p>
          <a:p>
            <a:r>
              <a:rPr lang="hu-HU" sz="2400" dirty="0">
                <a:solidFill>
                  <a:schemeClr val="bg1"/>
                </a:solidFill>
              </a:rPr>
              <a:t> A szoftverek olyan utasításokból és adatokból állnak, amelyek meghatározzák, hogyan működik a számítógép vagy egyéb eszköz.</a:t>
            </a:r>
          </a:p>
          <a:p>
            <a:r>
              <a:rPr lang="hu-HU" b="1" u="sng" dirty="0">
                <a:solidFill>
                  <a:schemeClr val="bg1"/>
                </a:solidFill>
              </a:rPr>
              <a:t>Két nagyobb kategóriába sorolható:</a:t>
            </a:r>
          </a:p>
          <a:p>
            <a:r>
              <a:rPr lang="hu-HU" sz="1800" b="1" u="sng" dirty="0">
                <a:solidFill>
                  <a:schemeClr val="bg1"/>
                </a:solidFill>
              </a:rPr>
              <a:t>Rendszerszoftver:</a:t>
            </a:r>
            <a:r>
              <a:rPr lang="hu-HU" dirty="0">
                <a:solidFill>
                  <a:schemeClr val="bg1"/>
                </a:solidFill>
              </a:rPr>
              <a:t> </a:t>
            </a:r>
            <a:r>
              <a:rPr lang="hu-HU" sz="1700" dirty="0"/>
              <a:t>Ezek a szoftverek felelősek a számítógép működésének irányításáért és a hardver erőforrásainak kezeléséért. Például az operációs rendszerek, amelyek irányítják a hardvert és lehetővé teszik az alkalmazások futtatását, a rendszerháttérbe tartoznak. Ezenkívül a rendszerszoftverek közé tartoznak a meghajtók (driver) is, amelyek a hardvereszközökkel való kommunikációt biztosítják.</a:t>
            </a:r>
          </a:p>
          <a:p>
            <a:r>
              <a:rPr lang="hu-HU" sz="1800" b="1" dirty="0">
                <a:solidFill>
                  <a:schemeClr val="bg1"/>
                </a:solidFill>
              </a:rPr>
              <a:t>Alkalmazások (vagy alkalmazás-szoftverek): </a:t>
            </a:r>
            <a:r>
              <a:rPr lang="hu-HU" sz="1700" dirty="0"/>
              <a:t> Ezek a szoftverek olyan programok, amelyek különböző feladatokat végeznek el a felhasználók számára. Az alkalmazások lehetnek irodai szoftverek (például szövegszerkesztők, táblázatkezelők), böngészők, játékok, grafikai tervező eszközök, kommunikációs eszközök, és számos egyéb típusú program is.</a:t>
            </a:r>
            <a:endParaRPr lang="hu-HU" sz="17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9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43220-A013-4C14-A067-E4C8D8F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88" y="-66380"/>
            <a:ext cx="8534400" cy="1507067"/>
          </a:xfrm>
        </p:spPr>
        <p:txBody>
          <a:bodyPr/>
          <a:lstStyle/>
          <a:p>
            <a:r>
              <a:rPr lang="hu-HU" dirty="0"/>
              <a:t>Szoftver fajtái és legfontosabb tulajdonságai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FB2F32-3790-4780-A38E-18E9C658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63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1600" dirty="0"/>
              <a:t>1. Operációs rendszer </a:t>
            </a:r>
          </a:p>
          <a:p>
            <a:pPr marL="0" indent="0">
              <a:buNone/>
            </a:pPr>
            <a:r>
              <a:rPr lang="hu-HU" sz="1600" dirty="0"/>
              <a:t>Fő cél: A számítógép hardvereszközeinek irányítása és kezelése.</a:t>
            </a:r>
          </a:p>
          <a:p>
            <a:pPr marL="0" indent="0">
              <a:buNone/>
            </a:pPr>
            <a:r>
              <a:rPr lang="hu-HU" sz="1600" dirty="0"/>
              <a:t>Példák: Windows, </a:t>
            </a:r>
            <a:r>
              <a:rPr lang="hu-HU" sz="1600" dirty="0" err="1"/>
              <a:t>macOS</a:t>
            </a:r>
            <a:r>
              <a:rPr lang="hu-HU" sz="1600" dirty="0"/>
              <a:t>, Linux</a:t>
            </a:r>
          </a:p>
          <a:p>
            <a:pPr marL="342900" indent="-342900">
              <a:buAutoNum type="arabicPeriod" startAt="2"/>
            </a:pPr>
            <a:r>
              <a:rPr lang="hu-HU" sz="1600" dirty="0"/>
              <a:t>Alkalmazások</a:t>
            </a:r>
          </a:p>
          <a:p>
            <a:pPr marL="0" indent="0">
              <a:buNone/>
            </a:pPr>
            <a:r>
              <a:rPr lang="hu-HU" sz="1600" b="1" dirty="0">
                <a:latin typeface="+mj-lt"/>
              </a:rPr>
              <a:t>Fő cél: </a:t>
            </a:r>
            <a:r>
              <a:rPr lang="hu-HU" sz="1600" dirty="0"/>
              <a:t> Különböző feladatok végrehajtása a felhasználók számára.</a:t>
            </a:r>
          </a:p>
          <a:p>
            <a:pPr marL="0" indent="0">
              <a:buNone/>
            </a:pPr>
            <a:r>
              <a:rPr lang="hu-HU" sz="1600" dirty="0"/>
              <a:t>Példák:  Microsoft Office (Word, Excel), webböngészők (Chrome, Firefox), Photoshop.</a:t>
            </a:r>
          </a:p>
          <a:p>
            <a:pPr marL="0" indent="0">
              <a:buNone/>
            </a:pPr>
            <a:r>
              <a:rPr lang="hu-HU" sz="1600" dirty="0"/>
              <a:t>3. </a:t>
            </a:r>
            <a:r>
              <a:rPr lang="hu-HU" sz="1600" b="1" dirty="0"/>
              <a:t> </a:t>
            </a:r>
            <a:r>
              <a:rPr lang="hu-HU" sz="1600" b="1" dirty="0">
                <a:latin typeface="+mj-lt"/>
              </a:rPr>
              <a:t>Fejlesztői eszközök</a:t>
            </a:r>
          </a:p>
          <a:p>
            <a:pPr marL="0" indent="0">
              <a:buNone/>
            </a:pPr>
            <a:r>
              <a:rPr lang="hu-HU" sz="1600" dirty="0"/>
              <a:t>Fő cél: Szoftverfejlesztés támogatása, programozás és tesztelés.</a:t>
            </a:r>
          </a:p>
          <a:p>
            <a:pPr marL="0" indent="0">
              <a:buNone/>
            </a:pPr>
            <a:r>
              <a:rPr lang="hu-HU" sz="1600" dirty="0"/>
              <a:t>Példák: Visual </a:t>
            </a:r>
            <a:r>
              <a:rPr lang="hu-HU" sz="1600" dirty="0" err="1"/>
              <a:t>Studio</a:t>
            </a:r>
            <a:r>
              <a:rPr lang="hu-HU" sz="1600" dirty="0"/>
              <a:t>, </a:t>
            </a:r>
            <a:r>
              <a:rPr lang="hu-HU" sz="1600" dirty="0" err="1"/>
              <a:t>Eclipse</a:t>
            </a:r>
            <a:r>
              <a:rPr lang="hu-HU" sz="1600" dirty="0"/>
              <a:t>, </a:t>
            </a:r>
            <a:r>
              <a:rPr lang="hu-HU" sz="1600" dirty="0" err="1"/>
              <a:t>Sublime</a:t>
            </a:r>
            <a:r>
              <a:rPr lang="hu-HU" sz="1600" dirty="0"/>
              <a:t> Text.</a:t>
            </a:r>
          </a:p>
          <a:p>
            <a:pPr marL="0" indent="0">
              <a:buNone/>
            </a:pPr>
            <a:r>
              <a:rPr lang="hu-HU" sz="1600" dirty="0"/>
              <a:t>4 .  </a:t>
            </a:r>
            <a:r>
              <a:rPr lang="hu-HU" sz="1600" b="1" dirty="0">
                <a:latin typeface="+mj-lt"/>
              </a:rPr>
              <a:t>Adatbázis- kezelő rendszerek </a:t>
            </a:r>
          </a:p>
          <a:p>
            <a:pPr marL="0" indent="0">
              <a:buNone/>
            </a:pPr>
            <a:r>
              <a:rPr lang="hu-HU" sz="1600" dirty="0"/>
              <a:t>Fő cél: Adatok tárolása, rendezése és hozzáférhetőség biztosítása.</a:t>
            </a:r>
          </a:p>
          <a:p>
            <a:pPr marL="0" indent="0">
              <a:buNone/>
            </a:pPr>
            <a:r>
              <a:rPr lang="hu-HU" sz="1600" dirty="0"/>
              <a:t>Példák: </a:t>
            </a:r>
            <a:r>
              <a:rPr lang="hu-HU" sz="1600" dirty="0">
                <a:latin typeface="+mj-lt"/>
              </a:rPr>
              <a:t> </a:t>
            </a:r>
            <a:r>
              <a:rPr lang="hu-HU" sz="1600" dirty="0" err="1"/>
              <a:t>MySQL</a:t>
            </a:r>
            <a:r>
              <a:rPr lang="hu-HU" sz="1600" dirty="0"/>
              <a:t>, Oracle </a:t>
            </a:r>
            <a:r>
              <a:rPr lang="hu-HU" sz="1600" dirty="0" err="1"/>
              <a:t>Database</a:t>
            </a:r>
            <a:r>
              <a:rPr lang="hu-HU" sz="1600" dirty="0"/>
              <a:t>, Microsoft SQL Server.</a:t>
            </a:r>
          </a:p>
          <a:p>
            <a:pPr marL="0" indent="0">
              <a:buNone/>
            </a:pPr>
            <a:r>
              <a:rPr lang="hu-HU" sz="1600" dirty="0"/>
              <a:t>5.</a:t>
            </a:r>
            <a:r>
              <a:rPr lang="hu-HU" b="1" dirty="0"/>
              <a:t> </a:t>
            </a:r>
            <a:r>
              <a:rPr lang="hu-HU" sz="1700" b="1" dirty="0"/>
              <a:t>Játékszoftverek:</a:t>
            </a:r>
          </a:p>
          <a:p>
            <a:pPr marL="0" indent="0">
              <a:buNone/>
            </a:pPr>
            <a:r>
              <a:rPr lang="hu-HU" sz="1700" b="1" dirty="0">
                <a:latin typeface="+mj-lt"/>
              </a:rPr>
              <a:t>Fő cél</a:t>
            </a:r>
            <a:r>
              <a:rPr lang="hu-HU" sz="1700" b="1" dirty="0"/>
              <a:t>:</a:t>
            </a:r>
            <a:r>
              <a:rPr lang="hu-HU" sz="1700" dirty="0"/>
              <a:t> Szórakoztatás és játékélmény biztosítása.</a:t>
            </a:r>
          </a:p>
          <a:p>
            <a:pPr marL="0" indent="0">
              <a:buNone/>
            </a:pPr>
            <a:r>
              <a:rPr lang="hu-HU" sz="1700" b="1" dirty="0">
                <a:latin typeface="+mj-lt"/>
              </a:rPr>
              <a:t>Példák </a:t>
            </a:r>
            <a:r>
              <a:rPr lang="hu-HU" sz="1700" b="1" dirty="0"/>
              <a:t>:</a:t>
            </a:r>
            <a:r>
              <a:rPr lang="hu-HU" sz="1700" dirty="0"/>
              <a:t> </a:t>
            </a:r>
            <a:r>
              <a:rPr lang="hu-HU" sz="1700" dirty="0" err="1"/>
              <a:t>Fortnite</a:t>
            </a:r>
            <a:r>
              <a:rPr lang="hu-HU" sz="1700" dirty="0"/>
              <a:t>, </a:t>
            </a:r>
            <a:r>
              <a:rPr lang="hu-HU" sz="1700" dirty="0" err="1"/>
              <a:t>Minecraft</a:t>
            </a:r>
            <a:r>
              <a:rPr lang="hu-HU" sz="1700" dirty="0"/>
              <a:t>, League of Legends.</a:t>
            </a:r>
          </a:p>
          <a:p>
            <a:pPr marL="0" indent="0">
              <a:buNone/>
            </a:pPr>
            <a:br>
              <a:rPr lang="hu-HU" sz="1600" dirty="0"/>
            </a:br>
            <a:endParaRPr lang="hu-HU" sz="1600" dirty="0"/>
          </a:p>
          <a:p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37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1E11F-1277-4AF2-8BDA-09866045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56" y="372532"/>
            <a:ext cx="8534400" cy="1507067"/>
          </a:xfrm>
        </p:spPr>
        <p:txBody>
          <a:bodyPr/>
          <a:lstStyle/>
          <a:p>
            <a:r>
              <a:rPr lang="hu-HU" dirty="0"/>
              <a:t>Tulajdonságok: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B135EB-FB32-4839-B241-300D4F6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56" y="1664208"/>
            <a:ext cx="8534400" cy="3843867"/>
          </a:xfrm>
        </p:spPr>
        <p:txBody>
          <a:bodyPr>
            <a:normAutofit fontScale="85000" lnSpcReduction="10000"/>
          </a:bodyPr>
          <a:lstStyle/>
          <a:p>
            <a:r>
              <a:rPr lang="hu-HU" b="1" dirty="0"/>
              <a:t>Használhatóság:</a:t>
            </a:r>
            <a:r>
              <a:rPr lang="hu-HU" dirty="0"/>
              <a:t> A szoftvereknek könnyen használhatóknak és érthetőnek kell lenniük a felhasználók számára.</a:t>
            </a:r>
          </a:p>
          <a:p>
            <a:r>
              <a:rPr lang="hu-HU" b="1" dirty="0"/>
              <a:t>Teljesítmény:</a:t>
            </a:r>
            <a:r>
              <a:rPr lang="hu-HU" dirty="0"/>
              <a:t> A szoftvereknek hatékonyan kell működniük, minimális késleltetéssel és erőforrás-felhasználással.</a:t>
            </a:r>
          </a:p>
          <a:p>
            <a:r>
              <a:rPr lang="hu-HU" b="1" dirty="0"/>
              <a:t>Megbízhatóság:</a:t>
            </a:r>
            <a:r>
              <a:rPr lang="hu-HU" dirty="0"/>
              <a:t> A szoftvereknek stabilnak és megbízhatónak kell lenniük, hogy ne okozzanak rendszerösszeomlást vagy adatvesztést.</a:t>
            </a:r>
          </a:p>
          <a:p>
            <a:r>
              <a:rPr lang="hu-HU" b="1" dirty="0"/>
              <a:t>Skálázhatóság:</a:t>
            </a:r>
            <a:r>
              <a:rPr lang="hu-HU" dirty="0"/>
              <a:t> A szoftvereknek alkalmazkodniuk kell a különböző méretű rendszerekhez és felhasználói igényekhez.</a:t>
            </a:r>
          </a:p>
          <a:p>
            <a:r>
              <a:rPr lang="hu-HU" b="1" dirty="0"/>
              <a:t>Biztonság:</a:t>
            </a:r>
            <a:r>
              <a:rPr lang="hu-HU" dirty="0"/>
              <a:t> A szoftvereknek megfelelő biztonsági intézkedéseket kell tartalmazniuk, hogy megvédjék az adatokat és a rendszert a károkozástól és illetéktelen hozzáférésektől.</a:t>
            </a:r>
          </a:p>
          <a:p>
            <a:r>
              <a:rPr lang="hu-HU" b="1" dirty="0"/>
              <a:t>Frissíthetőség:</a:t>
            </a:r>
            <a:r>
              <a:rPr lang="hu-HU" dirty="0"/>
              <a:t> A szoftvereknek könnyen frissíthetőnek és karbantarthatónak kell lenniük az új funkciók és biztonsági javítások bevezetése érdekében.</a:t>
            </a:r>
          </a:p>
          <a:p>
            <a:pPr marL="3657600" lvl="8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7359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6FF05-3880-4185-9B9C-8E0E54E7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-395564"/>
            <a:ext cx="8534400" cy="1507067"/>
          </a:xfrm>
        </p:spPr>
        <p:txBody>
          <a:bodyPr/>
          <a:lstStyle/>
          <a:p>
            <a:r>
              <a:rPr lang="hu-HU" dirty="0"/>
              <a:t>Operációs rendszer: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A457E4-21C5-434A-AACE-A6F59316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40" y="658368"/>
            <a:ext cx="8534400" cy="55412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hu-HU" dirty="0"/>
            </a:br>
            <a:r>
              <a:rPr lang="hu-HU" dirty="0">
                <a:latin typeface="Bahnschrift" panose="020B0502040204020203" pitchFamily="34" charset="0"/>
              </a:rPr>
              <a:t>Az operációs rendszer (OS) egy szoftver, amely irányítja és kezeli a számítógép hardvereszközeit, valamint lehetővé teszi az alkalmazások futtatását. Az operációs rendszer egyfajta közvetítő szerepet tölt be a hardver és a felhasználók között, biztosítva a számítógép működését és az alkalmazások számára a megfelelő környezetet.</a:t>
            </a:r>
          </a:p>
          <a:p>
            <a:br>
              <a:rPr lang="hu-HU" dirty="0">
                <a:latin typeface="Bahnschrift" panose="020B0502040204020203" pitchFamily="34" charset="0"/>
              </a:rPr>
            </a:br>
            <a:r>
              <a:rPr lang="hu-HU" dirty="0">
                <a:latin typeface="Bahnschrift" panose="020B0502040204020203" pitchFamily="34" charset="0"/>
              </a:rPr>
              <a:t> Az operációs rendszer felügyeli a hardvereszközöket, kezeli a memóriát, és irányítja a perifériákat (pl. nyomtatók, billentyűzetek).</a:t>
            </a:r>
          </a:p>
          <a:p>
            <a:r>
              <a:rPr lang="hu-HU" dirty="0">
                <a:latin typeface="Bahnschrift" panose="020B0502040204020203" pitchFamily="34" charset="0"/>
              </a:rPr>
              <a:t> Az operációs rendszer felelős a fájlok tárolásáért, szervezéséért és hozzáférhetőségéért. Ez magában foglalja a fájlok létrehozását, törlését, másolását és mozgatását.</a:t>
            </a:r>
          </a:p>
          <a:p>
            <a:r>
              <a:rPr lang="hu-HU" dirty="0">
                <a:latin typeface="Bahnschrift" panose="020B0502040204020203" pitchFamily="34" charset="0"/>
              </a:rPr>
              <a:t> Az operációs rendszer döntéseket hoz a futó folyamatok ütemezésével kapcsolatban, hogy hatékonyan használja a rendelkezésre álló erőforrásokat.</a:t>
            </a:r>
          </a:p>
          <a:p>
            <a:r>
              <a:rPr lang="hu-HU" dirty="0">
                <a:latin typeface="Bahnschrift" panose="020B0502040204020203" pitchFamily="34" charset="0"/>
              </a:rPr>
              <a:t> Az operációs rendszer felel a memóriaterületek kezeléséért, beleértve a virtuális memóriát is.</a:t>
            </a:r>
          </a:p>
          <a:p>
            <a:r>
              <a:rPr lang="hu-HU" dirty="0">
                <a:latin typeface="Bahnschrift" panose="020B0502040204020203" pitchFamily="34" charset="0"/>
              </a:rPr>
              <a:t> Az operációs rendszer biztosít egy felhasználói interfészt, amely lehet karakteres vagy grafikus, és lehetővé teszi a felhasználók számára az interakciót a számítógéppel.</a:t>
            </a:r>
          </a:p>
          <a:p>
            <a:r>
              <a:rPr lang="hu-HU" dirty="0">
                <a:latin typeface="Bahnschrift" panose="020B0502040204020203" pitchFamily="34" charset="0"/>
              </a:rPr>
              <a:t> Az ilyen típusú rendszerek parancssorokat használnak a felhasználókkal való kommunikációhoz. Példa: DOS (</a:t>
            </a:r>
            <a:r>
              <a:rPr lang="hu-HU" dirty="0" err="1">
                <a:latin typeface="Bahnschrift" panose="020B0502040204020203" pitchFamily="34" charset="0"/>
              </a:rPr>
              <a:t>Disk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Operating</a:t>
            </a:r>
            <a:r>
              <a:rPr lang="hu-HU" dirty="0">
                <a:latin typeface="Bahnschrift" panose="020B0502040204020203" pitchFamily="34" charset="0"/>
              </a:rPr>
              <a:t> System).</a:t>
            </a:r>
          </a:p>
          <a:p>
            <a:r>
              <a:rPr lang="hu-HU" dirty="0">
                <a:latin typeface="Bahnschrift" panose="020B0502040204020203" pitchFamily="34" charset="0"/>
              </a:rPr>
              <a:t> Ezek a rendszerek grafikus elemeket használnak a felhasználók interakciójához, például ikonok, ablakok és menük. Példa: Windows, </a:t>
            </a:r>
            <a:r>
              <a:rPr lang="hu-HU" dirty="0" err="1">
                <a:latin typeface="Bahnschrift" panose="020B0502040204020203" pitchFamily="34" charset="0"/>
              </a:rPr>
              <a:t>macOS</a:t>
            </a:r>
            <a:r>
              <a:rPr lang="hu-HU" dirty="0">
                <a:latin typeface="Bahnschrift" panose="020B0502040204020203" pitchFamily="34" charset="0"/>
              </a:rPr>
              <a:t>.</a:t>
            </a:r>
          </a:p>
          <a:p>
            <a:r>
              <a:rPr lang="hu-HU" dirty="0">
                <a:latin typeface="Bahnschrift" panose="020B0502040204020203" pitchFamily="34" charset="0"/>
              </a:rPr>
              <a:t> Olyan rendszerek, amelyek kifejezetten a hálózati kommunikációra és feladatokra vannak optimalizálva. Példa: Linux, Unix.</a:t>
            </a:r>
          </a:p>
          <a:p>
            <a:r>
              <a:rPr lang="hu-HU" dirty="0">
                <a:latin typeface="Bahnschrift" panose="020B0502040204020203" pitchFamily="34" charset="0"/>
              </a:rPr>
              <a:t> Kis méretű és erőforrásokkal gazdálkodó rendszerek, amelyek be vannak ágyazva más eszközökbe, például okoskártyákba, háztartási gépekbe. Példa: </a:t>
            </a:r>
            <a:r>
              <a:rPr lang="hu-HU" dirty="0" err="1">
                <a:latin typeface="Bahnschrift" panose="020B0502040204020203" pitchFamily="34" charset="0"/>
              </a:rPr>
              <a:t>FreeRTOS</a:t>
            </a:r>
            <a:r>
              <a:rPr lang="hu-HU" dirty="0">
                <a:latin typeface="Bahnschrift" panose="020B0502040204020203" pitchFamily="34" charset="0"/>
              </a:rPr>
              <a:t>.</a:t>
            </a:r>
          </a:p>
          <a:p>
            <a:r>
              <a:rPr lang="hu-HU" dirty="0">
                <a:latin typeface="Bahnschrift" panose="020B0502040204020203" pitchFamily="34" charset="0"/>
              </a:rPr>
              <a:t>Az operációs rendszer tehát esszenciális része a számítógép működésének, és lehetővé teszi az alkalmazásoknak és felhasználóknak a hatékonyabb munkavégzést és az erőforrások hatékonyabb felhasználását.</a:t>
            </a:r>
          </a:p>
        </p:txBody>
      </p:sp>
    </p:spTree>
    <p:extLst>
      <p:ext uri="{BB962C8B-B14F-4D97-AF65-F5344CB8AC3E}">
        <p14:creationId xmlns:p14="http://schemas.microsoft.com/office/powerpoint/2010/main" val="1113755508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692</Words>
  <Application>Microsoft Office PowerPoint</Application>
  <PresentationFormat>Szélesvásznú</PresentationFormat>
  <Paragraphs>47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Century Gothic</vt:lpstr>
      <vt:lpstr>Wingdings 3</vt:lpstr>
      <vt:lpstr>Szelet</vt:lpstr>
      <vt:lpstr>Informatikai alapfogalmak</vt:lpstr>
      <vt:lpstr>Számítógépes szoftverek</vt:lpstr>
      <vt:lpstr>Szoftver fajtái és legfontosabb tulajdonságai</vt:lpstr>
      <vt:lpstr>Tulajdonságok:</vt:lpstr>
      <vt:lpstr>Operációs rendszer: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alapfogalmak</dc:title>
  <dc:creator>Madár Dániel</dc:creator>
  <cp:lastModifiedBy>Madár Dániel</cp:lastModifiedBy>
  <cp:revision>5</cp:revision>
  <dcterms:created xsi:type="dcterms:W3CDTF">2023-11-08T08:11:17Z</dcterms:created>
  <dcterms:modified xsi:type="dcterms:W3CDTF">2023-11-08T08:41:26Z</dcterms:modified>
</cp:coreProperties>
</file>