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ár Dániel" initials="MD" lastIdx="2" clrIdx="0">
    <p:extLst>
      <p:ext uri="{19B8F6BF-5375-455C-9EA6-DF929625EA0E}">
        <p15:presenceInfo xmlns:p15="http://schemas.microsoft.com/office/powerpoint/2012/main" userId="S-1-5-21-2337931278-3975576112-3805826864-124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8.0276256228840964E-2"/>
          <c:y val="0.1314411797015079"/>
          <c:w val="0.78061504486217359"/>
          <c:h val="0.58528710019768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bruttó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5"/>
                <c:pt idx="0">
                  <c:v>1.jövedelmi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</c:strCache>
            </c:strRef>
          </c:cat>
          <c:val>
            <c:numRef>
              <c:f>Munka1!$B$2:$B$6</c:f>
              <c:numCache>
                <c:formatCode>#,##0</c:formatCode>
                <c:ptCount val="5"/>
                <c:pt idx="0">
                  <c:v>1143556</c:v>
                </c:pt>
                <c:pt idx="1">
                  <c:v>1780889</c:v>
                </c:pt>
                <c:pt idx="2">
                  <c:v>2283809</c:v>
                </c:pt>
                <c:pt idx="3">
                  <c:v>2796946</c:v>
                </c:pt>
                <c:pt idx="4">
                  <c:v>5104929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6-4FAE-8B5A-22DEAB900374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nettó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5"/>
                <c:pt idx="0">
                  <c:v>1.jövedelmi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</c:strCache>
            </c:strRef>
          </c:cat>
          <c:val>
            <c:numRef>
              <c:f>Munka1!$C$2:$C$6</c:f>
              <c:numCache>
                <c:formatCode>#,##0</c:formatCode>
                <c:ptCount val="5"/>
                <c:pt idx="0">
                  <c:v>852853</c:v>
                </c:pt>
                <c:pt idx="1">
                  <c:v>1271319</c:v>
                </c:pt>
                <c:pt idx="2">
                  <c:v>1697922</c:v>
                </c:pt>
                <c:pt idx="3">
                  <c:v>2117960</c:v>
                </c:pt>
                <c:pt idx="4">
                  <c:v>3665975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E6-4FAE-8B5A-22DEAB900374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    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5"/>
                <c:pt idx="0">
                  <c:v>1.jövedelmi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</c:strCache>
            </c:strRef>
          </c:cat>
          <c:val>
            <c:numRef>
              <c:f>Munka1!$D$2:$D$6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50E6-4FAE-8B5A-22DEAB900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2407088"/>
        <c:axId val="1363821472"/>
      </c:barChart>
      <c:catAx>
        <c:axId val="142240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363821472"/>
        <c:crosses val="autoZero"/>
        <c:auto val="1"/>
        <c:lblAlgn val="ctr"/>
        <c:lblOffset val="100"/>
        <c:noMultiLvlLbl val="0"/>
      </c:catAx>
      <c:valAx>
        <c:axId val="136382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42240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62308814199991"/>
          <c:y val="0.20732588458998127"/>
          <c:w val="0.78061504486217359"/>
          <c:h val="0.58528710019768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bruttó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5"/>
                <c:pt idx="0">
                  <c:v>1.jövedelmi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</c:strCache>
            </c:strRef>
          </c:cat>
          <c:val>
            <c:numRef>
              <c:f>Munka1!$B$2:$B$6</c:f>
              <c:numCache>
                <c:formatCode>#,##0</c:formatCode>
                <c:ptCount val="5"/>
                <c:pt idx="0">
                  <c:v>1245951</c:v>
                </c:pt>
                <c:pt idx="1">
                  <c:v>2075456</c:v>
                </c:pt>
                <c:pt idx="2">
                  <c:v>2731287</c:v>
                </c:pt>
                <c:pt idx="3">
                  <c:v>3340107</c:v>
                </c:pt>
                <c:pt idx="4">
                  <c:v>6026815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CF-418C-9680-7CA507912C31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nettó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5"/>
                <c:pt idx="0">
                  <c:v>1.jövedelmi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</c:strCache>
            </c:strRef>
          </c:cat>
          <c:val>
            <c:numRef>
              <c:f>Munka1!$C$2:$C$6</c:f>
              <c:numCache>
                <c:formatCode>#,##0</c:formatCode>
                <c:ptCount val="5"/>
                <c:pt idx="0">
                  <c:v>925667</c:v>
                </c:pt>
                <c:pt idx="1">
                  <c:v>1475880</c:v>
                </c:pt>
                <c:pt idx="2">
                  <c:v>2015348</c:v>
                </c:pt>
                <c:pt idx="3">
                  <c:v>2507107</c:v>
                </c:pt>
                <c:pt idx="4">
                  <c:v>4298100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CF-418C-9680-7CA507912C31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    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5"/>
                <c:pt idx="0">
                  <c:v>1.jövedelmi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</c:strCache>
            </c:strRef>
          </c:cat>
          <c:val>
            <c:numRef>
              <c:f>Munka1!$D$2:$D$6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1DCF-418C-9680-7CA507912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2407088"/>
        <c:axId val="1363821472"/>
      </c:barChart>
      <c:catAx>
        <c:axId val="142240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363821472"/>
        <c:crosses val="autoZero"/>
        <c:auto val="1"/>
        <c:lblAlgn val="ctr"/>
        <c:lblOffset val="100"/>
        <c:noMultiLvlLbl val="0"/>
      </c:catAx>
      <c:valAx>
        <c:axId val="136382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42240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19T15:06:42.843" idx="1">
    <p:pos x="4063" y="916"/>
    <p:text>fsbdfbh</p:text>
    <p:extLst>
      <p:ext uri="{C676402C-5697-4E1C-873F-D02D1690AC5C}">
        <p15:threadingInfo xmlns:p15="http://schemas.microsoft.com/office/powerpoint/2012/main" timeZoneBias="-60"/>
      </p:ext>
    </p:extLst>
  </p:cm>
  <p:cm authorId="1" dt="2024-02-19T15:08:06.651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1B1249-F635-4FE7-9882-FB000B35D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0C9DECA-B435-42D6-8E85-C413A4DF3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3803DE-326C-4545-9B2B-E9AE8E79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2E2C-CCBB-433B-BE1B-8FC71E60432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D78BF8-CFC3-46B1-A56A-D0B645DD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A4BC1E-C12C-4DBD-AE5F-0A49DBD6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741A-368F-4F35-9A8C-E2906600DD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109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4A7AD2-C348-4A11-B886-4B9C697A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0D8E19E-5417-4419-9766-BE28258C1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554842-3FC9-4939-8E6C-14C02484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2E2C-CCBB-433B-BE1B-8FC71E60432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82DD7D-7226-4C65-9BA6-CEC4ED8A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BD30B6-3EC9-4150-BDF7-63FD2E75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741A-368F-4F35-9A8C-E2906600DD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ADCB264-FDC4-4776-AD1C-F7BBDB57B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6C822D5-53F4-441E-BAC0-70786DD91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14207A-6BAC-455C-BBBB-1FF3D9C2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2E2C-CCBB-433B-BE1B-8FC71E60432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0F0AFD-C253-4C57-9E3F-FE6A1940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74B08B-0091-4369-A32B-E0A723E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741A-368F-4F35-9A8C-E2906600DD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84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C7D24-830F-4DBA-8534-1032C240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ECCC82-CA88-4C90-80FC-8D8C49B0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DA136A-590F-4FFF-89BE-D75126CC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2E2C-CCBB-433B-BE1B-8FC71E60432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951076-4770-4ABA-B597-5A21E1C8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1E37AB-F748-4E2B-B65E-5B6D807B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741A-368F-4F35-9A8C-E2906600DD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73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A27E71-0BAB-4E76-A9D4-28CC727D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A30797-1511-4445-8657-12A44A1C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82A26C-1BD3-4DC5-961A-D0EBDB85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2E2C-CCBB-433B-BE1B-8FC71E60432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7D4D46-FA71-4ADD-BDD7-699980F0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07727A-1326-427D-BEAC-2C88287C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741A-368F-4F35-9A8C-E2906600DD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728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549C0D-86FA-48B0-9B13-E2437C49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1D819F-EE12-49D3-B74E-031E01D68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E020CE2-A896-4577-8E27-61CE5CE5C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39A2A80-68F7-433B-A355-73516F2B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2E2C-CCBB-433B-BE1B-8FC71E60432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FCC2E12-5FD7-4EF4-ABB4-ED5D1331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4593FB7-EB5D-4862-9E95-C255E2F5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741A-368F-4F35-9A8C-E2906600DD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590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B5FDBB-18E4-402B-9F33-D3C5BD6B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4A4E8D3-E0B3-49AB-81DE-223C9F463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514A99-F0F9-41ED-84D7-C41BBBCCC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34ACF5D-8F0F-41AD-B353-3001C182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6C24F30-A45D-4C12-BC44-8F60830DE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068CA7B-81E8-4A12-B696-646004AF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2E2C-CCBB-433B-BE1B-8FC71E60432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319294B-06EB-4D43-8BB2-61C15952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1BF06CD-48AF-474D-A155-BA39F693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741A-368F-4F35-9A8C-E2906600DD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80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CB7B00-2F10-4D5D-B868-BDD9D04B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8798BE3-63F8-420B-B52D-9F41880D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2E2C-CCBB-433B-BE1B-8FC71E60432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52BE8CC-A8AF-4F8B-9D7D-133AD7C9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3809FB9-4CD7-4C68-A0A4-2AD68493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741A-368F-4F35-9A8C-E2906600DD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5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BE4CA4A-6847-4A61-917A-CAD124D9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2E2C-CCBB-433B-BE1B-8FC71E60432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C8F9508-979A-48C6-A8C4-ED6A6009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98EC6C8-666B-4F3C-833A-A7F0BD5F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741A-368F-4F35-9A8C-E2906600DD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077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6CFD14-CBBC-49AE-9D6E-3B571568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268865-F0D3-4577-B0A5-FD0ADFFF2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FD1CE8A-B0BA-4991-A3A5-5666FA2DA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5127C68-A688-41F4-872E-75465176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2E2C-CCBB-433B-BE1B-8FC71E60432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93EFA2-31D8-4844-9833-8C7244B2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8EDFABD-FA13-4C68-980A-CDE5C2B5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741A-368F-4F35-9A8C-E2906600DD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151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0C932B-B7F3-4464-8EB0-02E18DAD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A706D0A-C529-415D-9633-C016B49BB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2D92DCF-2003-4AC0-A4C2-237F542DA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154BF23-B3DF-4C44-8162-D9FF28B8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2E2C-CCBB-433B-BE1B-8FC71E60432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E2A2A23-AA74-4F50-92BA-089A77AE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009B94C-EF1B-4293-A84C-3CDA5AE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741A-368F-4F35-9A8C-E2906600DD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60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C00639F-3402-437B-A058-9B4492DB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1842A26-6AC0-4954-97FA-0823D2983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F5F35D-3C2E-48EC-B567-4655D741F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02E2C-CCBB-433B-BE1B-8FC71E604326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34767C-C6A3-4741-B33D-D4D7C342D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163E2D-E3F7-4AF0-8B5B-8C6FEB676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C741A-368F-4F35-9A8C-E2906600DD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537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91E0A8-CB1B-483B-851E-C17CAF9A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Prezentáció dolgozat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1ED0F2-A033-4F11-A800-A2160735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36" y="2958138"/>
            <a:ext cx="10515600" cy="4351338"/>
          </a:xfrm>
        </p:spPr>
        <p:txBody>
          <a:bodyPr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Készítette: Madár Dániel</a:t>
            </a:r>
          </a:p>
        </p:txBody>
      </p:sp>
    </p:spTree>
    <p:extLst>
      <p:ext uri="{BB962C8B-B14F-4D97-AF65-F5344CB8AC3E}">
        <p14:creationId xmlns:p14="http://schemas.microsoft.com/office/powerpoint/2010/main" val="309634416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91FCDA-9382-4BB6-94B8-811B6087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562" y="11535"/>
            <a:ext cx="2410438" cy="2312215"/>
          </a:xfrm>
        </p:spPr>
        <p:txBody>
          <a:bodyPr>
            <a:normAutofit/>
          </a:bodyPr>
          <a:lstStyle/>
          <a:p>
            <a:r>
              <a:rPr lang="hu-HU" sz="2000" dirty="0"/>
              <a:t>Egy főre jutó bruttó és nettó jövedelem a referenciaszemély korcsoportja és iskolai végzettsége szerint</a:t>
            </a:r>
            <a:br>
              <a:rPr lang="hu-HU" dirty="0"/>
            </a:br>
            <a:endParaRPr lang="hu-HU" sz="2400" dirty="0"/>
          </a:p>
        </p:txBody>
      </p:sp>
      <p:graphicFrame>
        <p:nvGraphicFramePr>
          <p:cNvPr id="7" name="Tartalom helye 6">
            <a:extLst>
              <a:ext uri="{FF2B5EF4-FFF2-40B4-BE49-F238E27FC236}">
                <a16:creationId xmlns:a16="http://schemas.microsoft.com/office/drawing/2014/main" id="{D44FC8F4-3FCF-4799-81B7-206DDC60F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259042"/>
              </p:ext>
            </p:extLst>
          </p:nvPr>
        </p:nvGraphicFramePr>
        <p:xfrm>
          <a:off x="-2" y="11535"/>
          <a:ext cx="9781564" cy="669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777">
                  <a:extLst>
                    <a:ext uri="{9D8B030D-6E8A-4147-A177-3AD203B41FA5}">
                      <a16:colId xmlns:a16="http://schemas.microsoft.com/office/drawing/2014/main" val="3735875792"/>
                    </a:ext>
                  </a:extLst>
                </a:gridCol>
                <a:gridCol w="594852">
                  <a:extLst>
                    <a:ext uri="{9D8B030D-6E8A-4147-A177-3AD203B41FA5}">
                      <a16:colId xmlns:a16="http://schemas.microsoft.com/office/drawing/2014/main" val="1485982768"/>
                    </a:ext>
                  </a:extLst>
                </a:gridCol>
                <a:gridCol w="696556">
                  <a:extLst>
                    <a:ext uri="{9D8B030D-6E8A-4147-A177-3AD203B41FA5}">
                      <a16:colId xmlns:a16="http://schemas.microsoft.com/office/drawing/2014/main" val="4181077142"/>
                    </a:ext>
                  </a:extLst>
                </a:gridCol>
                <a:gridCol w="696556">
                  <a:extLst>
                    <a:ext uri="{9D8B030D-6E8A-4147-A177-3AD203B41FA5}">
                      <a16:colId xmlns:a16="http://schemas.microsoft.com/office/drawing/2014/main" val="634199633"/>
                    </a:ext>
                  </a:extLst>
                </a:gridCol>
                <a:gridCol w="696556">
                  <a:extLst>
                    <a:ext uri="{9D8B030D-6E8A-4147-A177-3AD203B41FA5}">
                      <a16:colId xmlns:a16="http://schemas.microsoft.com/office/drawing/2014/main" val="1040897160"/>
                    </a:ext>
                  </a:extLst>
                </a:gridCol>
                <a:gridCol w="696556">
                  <a:extLst>
                    <a:ext uri="{9D8B030D-6E8A-4147-A177-3AD203B41FA5}">
                      <a16:colId xmlns:a16="http://schemas.microsoft.com/office/drawing/2014/main" val="2252602477"/>
                    </a:ext>
                  </a:extLst>
                </a:gridCol>
                <a:gridCol w="696556">
                  <a:extLst>
                    <a:ext uri="{9D8B030D-6E8A-4147-A177-3AD203B41FA5}">
                      <a16:colId xmlns:a16="http://schemas.microsoft.com/office/drawing/2014/main" val="2713610508"/>
                    </a:ext>
                  </a:extLst>
                </a:gridCol>
                <a:gridCol w="696556">
                  <a:extLst>
                    <a:ext uri="{9D8B030D-6E8A-4147-A177-3AD203B41FA5}">
                      <a16:colId xmlns:a16="http://schemas.microsoft.com/office/drawing/2014/main" val="3999388186"/>
                    </a:ext>
                  </a:extLst>
                </a:gridCol>
                <a:gridCol w="491118">
                  <a:extLst>
                    <a:ext uri="{9D8B030D-6E8A-4147-A177-3AD203B41FA5}">
                      <a16:colId xmlns:a16="http://schemas.microsoft.com/office/drawing/2014/main" val="2526198070"/>
                    </a:ext>
                  </a:extLst>
                </a:gridCol>
                <a:gridCol w="837256">
                  <a:extLst>
                    <a:ext uri="{9D8B030D-6E8A-4147-A177-3AD203B41FA5}">
                      <a16:colId xmlns:a16="http://schemas.microsoft.com/office/drawing/2014/main" val="3709367099"/>
                    </a:ext>
                  </a:extLst>
                </a:gridCol>
                <a:gridCol w="456400">
                  <a:extLst>
                    <a:ext uri="{9D8B030D-6E8A-4147-A177-3AD203B41FA5}">
                      <a16:colId xmlns:a16="http://schemas.microsoft.com/office/drawing/2014/main" val="638407324"/>
                    </a:ext>
                  </a:extLst>
                </a:gridCol>
                <a:gridCol w="602255">
                  <a:extLst>
                    <a:ext uri="{9D8B030D-6E8A-4147-A177-3AD203B41FA5}">
                      <a16:colId xmlns:a16="http://schemas.microsoft.com/office/drawing/2014/main" val="4072582782"/>
                    </a:ext>
                  </a:extLst>
                </a:gridCol>
                <a:gridCol w="1090570">
                  <a:extLst>
                    <a:ext uri="{9D8B030D-6E8A-4147-A177-3AD203B41FA5}">
                      <a16:colId xmlns:a16="http://schemas.microsoft.com/office/drawing/2014/main" val="3825226988"/>
                    </a:ext>
                  </a:extLst>
                </a:gridCol>
              </a:tblGrid>
              <a:tr h="1325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100" b="0" dirty="0">
                          <a:solidFill>
                            <a:srgbClr val="FFFFFF"/>
                          </a:solidFill>
                          <a:effectLst/>
                        </a:rPr>
                        <a:t>Megnevezés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100" b="0" dirty="0">
                          <a:solidFill>
                            <a:srgbClr val="FFFFFF"/>
                          </a:solidFill>
                          <a:effectLst/>
                        </a:rPr>
                        <a:t>Összesen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 sz="1100" b="0" dirty="0">
                          <a:solidFill>
                            <a:srgbClr val="FFFFFF"/>
                          </a:solidFill>
                          <a:effectLst/>
                        </a:rPr>
                        <a:t>Referenciaszemély korcsoportja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hu-HU" sz="1100" b="0" dirty="0">
                          <a:solidFill>
                            <a:srgbClr val="FFFFFF"/>
                          </a:solidFill>
                          <a:effectLst/>
                        </a:rPr>
                        <a:t>Referenciaszemély iskolai végzettsége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u-HU" sz="11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424496"/>
                  </a:ext>
                </a:extLst>
              </a:tr>
              <a:tr h="1029114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dirty="0">
                          <a:solidFill>
                            <a:srgbClr val="FFFFFF"/>
                          </a:solidFill>
                          <a:effectLst/>
                        </a:rPr>
                        <a:t>25 évesnél fiatalabb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dirty="0">
                          <a:solidFill>
                            <a:srgbClr val="FFFFFF"/>
                          </a:solidFill>
                          <a:effectLst/>
                        </a:rPr>
                        <a:t>25–54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dirty="0">
                          <a:solidFill>
                            <a:srgbClr val="FFFFFF"/>
                          </a:solidFill>
                          <a:effectLst/>
                        </a:rPr>
                        <a:t>55–64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dirty="0">
                          <a:solidFill>
                            <a:srgbClr val="FFFFFF"/>
                          </a:solidFill>
                          <a:effectLst/>
                        </a:rPr>
                        <a:t>65 éves és idősebb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dirty="0">
                          <a:solidFill>
                            <a:srgbClr val="FFFFFF"/>
                          </a:solidFill>
                          <a:effectLst/>
                        </a:rPr>
                        <a:t>alapfokú vagy </a:t>
                      </a:r>
                      <a:r>
                        <a:rPr lang="hu-HU" sz="1100" b="0" dirty="0" err="1">
                          <a:solidFill>
                            <a:srgbClr val="FFFFFF"/>
                          </a:solidFill>
                          <a:effectLst/>
                        </a:rPr>
                        <a:t>niincs</a:t>
                      </a:r>
                      <a:r>
                        <a:rPr lang="hu-HU" sz="1100" b="0" dirty="0">
                          <a:solidFill>
                            <a:srgbClr val="FFFFFF"/>
                          </a:solidFill>
                          <a:effectLst/>
                        </a:rPr>
                        <a:t> iskolai végzettsége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dirty="0">
                          <a:solidFill>
                            <a:srgbClr val="FFFFFF"/>
                          </a:solidFill>
                          <a:effectLst/>
                        </a:rPr>
                        <a:t>középfokú érettségi nélkül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hu-HU" sz="1100" b="0" dirty="0">
                          <a:solidFill>
                            <a:srgbClr val="FFFFFF"/>
                          </a:solidFill>
                          <a:effectLst/>
                        </a:rPr>
                        <a:t>középfokú érettségivel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u-HU" sz="11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hu-HU" sz="1100" b="0" dirty="0">
                          <a:solidFill>
                            <a:srgbClr val="FFFFFF"/>
                          </a:solidFill>
                          <a:effectLst/>
                        </a:rPr>
                        <a:t>felsőfokú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felsőfokú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u-HU" sz="11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299919"/>
                  </a:ext>
                </a:extLst>
              </a:tr>
              <a:tr h="314451">
                <a:tc gridSpan="13">
                  <a:txBody>
                    <a:bodyPr/>
                    <a:lstStyle/>
                    <a:p>
                      <a:pPr algn="l"/>
                      <a:r>
                        <a:rPr lang="hu-HU" sz="1600" b="1" dirty="0">
                          <a:solidFill>
                            <a:srgbClr val="FFFFFF"/>
                          </a:solidFill>
                          <a:effectLst/>
                        </a:rPr>
                        <a:t>2020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hu-HU"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382866"/>
                  </a:ext>
                </a:extLst>
              </a:tr>
              <a:tr h="451935">
                <a:tc>
                  <a:txBody>
                    <a:bodyPr/>
                    <a:lstStyle/>
                    <a:p>
                      <a:pPr algn="l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2 238 468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1 838 688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2 262 346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2 468 750</a:t>
                      </a: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2 010 891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1 388 832</a:t>
                      </a: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1 388 832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00"/>
                          </a:solidFill>
                          <a:effectLst/>
                        </a:rPr>
                        <a:t>2 293 809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1 969 400</a:t>
                      </a:r>
                      <a:endParaRPr lang="hu-HU" sz="140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2 293 809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00"/>
                          </a:solidFill>
                          <a:effectLst/>
                        </a:rPr>
                        <a:t>2 982 867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2 982 867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54651293"/>
                  </a:ext>
                </a:extLst>
              </a:tr>
              <a:tr h="771835">
                <a:tc>
                  <a:txBody>
                    <a:bodyPr/>
                    <a:lstStyle/>
                    <a:p>
                      <a:pPr algn="l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1 766 965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1 250 211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1 725 540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1 954 148</a:t>
                      </a: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1 829 732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1 091 747</a:t>
                      </a: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1 091 747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00"/>
                          </a:solidFill>
                          <a:effectLst/>
                        </a:rPr>
                        <a:t>1 810 487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1 550 012</a:t>
                      </a:r>
                      <a:endParaRPr lang="hu-HU" sz="1400" dirty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1 810 487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2 362 492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2 362 492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27113595"/>
                  </a:ext>
                </a:extLst>
              </a:tr>
              <a:tr h="314451">
                <a:tc gridSpan="13">
                  <a:txBody>
                    <a:bodyPr/>
                    <a:lstStyle/>
                    <a:p>
                      <a:pPr algn="l"/>
                      <a:r>
                        <a:rPr lang="hu-HU" sz="1400" b="1" dirty="0">
                          <a:solidFill>
                            <a:srgbClr val="FFFFFF"/>
                          </a:solidFill>
                          <a:effectLst/>
                        </a:rPr>
                        <a:t>2021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hu-HU"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620723"/>
                  </a:ext>
                </a:extLst>
              </a:tr>
              <a:tr h="771835">
                <a:tc>
                  <a:txBody>
                    <a:bodyPr/>
                    <a:lstStyle/>
                    <a:p>
                      <a:pPr algn="l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2 622 150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2 399 717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2 651 343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2 930 969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2 278 673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1 683 265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2 225 512</a:t>
                      </a: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2 650 473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3 560 718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sz="16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72892823"/>
                  </a:ext>
                </a:extLst>
              </a:tr>
              <a:tr h="771835">
                <a:tc>
                  <a:txBody>
                    <a:bodyPr/>
                    <a:lstStyle/>
                    <a:p>
                      <a:pPr algn="l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1 921 306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1 719 217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1 844 504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2 093 019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2 057 831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1 331 498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1 658 550</a:t>
                      </a: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1 956 955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2 503 100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sz="16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06538024"/>
                  </a:ext>
                </a:extLst>
              </a:tr>
              <a:tr h="314451">
                <a:tc gridSpan="13">
                  <a:txBody>
                    <a:bodyPr/>
                    <a:lstStyle/>
                    <a:p>
                      <a:pPr algn="l"/>
                      <a:r>
                        <a:rPr lang="hu-HU" sz="1400" b="1" dirty="0">
                          <a:solidFill>
                            <a:srgbClr val="FFFFFF"/>
                          </a:solidFill>
                          <a:effectLst/>
                        </a:rPr>
                        <a:t>2022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hu-HU"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188583"/>
                  </a:ext>
                </a:extLst>
              </a:tr>
              <a:tr h="771835">
                <a:tc>
                  <a:txBody>
                    <a:bodyPr/>
                    <a:lstStyle/>
                    <a:p>
                      <a:pPr algn="l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3 084 472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2 246 851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chemeClr val="tx1"/>
                          </a:solidFill>
                          <a:effectLst/>
                        </a:rPr>
                        <a:t>3 079 507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3 464 445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2 923 251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1 793 317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2 488 468</a:t>
                      </a: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3 058 614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4 310 251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46448755"/>
                  </a:ext>
                </a:extLst>
              </a:tr>
              <a:tr h="771835">
                <a:tc>
                  <a:txBody>
                    <a:bodyPr/>
                    <a:lstStyle/>
                    <a:p>
                      <a:pPr algn="l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2 244 806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chemeClr val="tx1"/>
                          </a:solidFill>
                          <a:effectLst/>
                        </a:rPr>
                        <a:t>1 641 548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chemeClr val="tx1"/>
                          </a:solidFill>
                          <a:effectLst/>
                        </a:rPr>
                        <a:t>2 220 916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chemeClr val="tx1"/>
                          </a:solidFill>
                          <a:effectLst/>
                        </a:rPr>
                        <a:t>2 537 813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chemeClr val="tx1"/>
                          </a:solidFill>
                          <a:effectLst/>
                        </a:rPr>
                        <a:t>2 180 207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chemeClr val="tx1"/>
                          </a:solidFill>
                          <a:effectLst/>
                        </a:rPr>
                        <a:t>1 358 795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chemeClr val="tx1"/>
                          </a:solidFill>
                          <a:effectLst/>
                        </a:rPr>
                        <a:t>1 836 182</a:t>
                      </a: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2 235 544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chemeClr val="tx1"/>
                          </a:solidFill>
                          <a:effectLst/>
                        </a:rPr>
                        <a:t>3 075 996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71598232"/>
                  </a:ext>
                </a:extLst>
              </a:tr>
            </a:tbl>
          </a:graphicData>
        </a:graphic>
      </p:graphicFrame>
      <p:pic>
        <p:nvPicPr>
          <p:cNvPr id="2050" name="Picture 2" descr="Földrajz 10. - II. A világgazdaság jellemző folyamatai - 9. Pénz és  értékpapír">
            <a:extLst>
              <a:ext uri="{FF2B5EF4-FFF2-40B4-BE49-F238E27FC236}">
                <a16:creationId xmlns:a16="http://schemas.microsoft.com/office/drawing/2014/main" id="{3D8AD878-DDAA-4E19-B49C-51299E15E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03321" y="3184100"/>
            <a:ext cx="4366920" cy="208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07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FC2F50-28E6-4463-85E1-4BFBA882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852" y="436228"/>
            <a:ext cx="613095" cy="289726"/>
          </a:xfrm>
        </p:spPr>
        <p:txBody>
          <a:bodyPr>
            <a:normAutofit fontScale="90000"/>
          </a:bodyPr>
          <a:lstStyle/>
          <a:p>
            <a:r>
              <a:rPr lang="hu-HU" sz="1600" dirty="0"/>
              <a:t>2022</a:t>
            </a:r>
          </a:p>
        </p:txBody>
      </p:sp>
      <p:graphicFrame>
        <p:nvGraphicFramePr>
          <p:cNvPr id="8" name="Tartalom helye 7">
            <a:extLst>
              <a:ext uri="{FF2B5EF4-FFF2-40B4-BE49-F238E27FC236}">
                <a16:creationId xmlns:a16="http://schemas.microsoft.com/office/drawing/2014/main" id="{7A5DF7F9-83D0-4D93-8BF0-F14631DB8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392322"/>
              </p:ext>
            </p:extLst>
          </p:nvPr>
        </p:nvGraphicFramePr>
        <p:xfrm>
          <a:off x="636163" y="581091"/>
          <a:ext cx="574715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rtalom helye 7">
            <a:extLst>
              <a:ext uri="{FF2B5EF4-FFF2-40B4-BE49-F238E27FC236}">
                <a16:creationId xmlns:a16="http://schemas.microsoft.com/office/drawing/2014/main" id="{6CC3F4E7-176B-40E6-89D2-71544D02B7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966716"/>
              </p:ext>
            </p:extLst>
          </p:nvPr>
        </p:nvGraphicFramePr>
        <p:xfrm>
          <a:off x="6307820" y="1253331"/>
          <a:ext cx="574715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549D90CF-6D48-45B0-9A90-64022F56484D}"/>
              </a:ext>
            </a:extLst>
          </p:cNvPr>
          <p:cNvSpPr txBox="1"/>
          <p:nvPr/>
        </p:nvSpPr>
        <p:spPr>
          <a:xfrm>
            <a:off x="728442" y="5252115"/>
            <a:ext cx="3675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Összesen</a:t>
            </a:r>
          </a:p>
          <a:p>
            <a:r>
              <a:rPr lang="hu-HU" dirty="0"/>
              <a:t>Bruttó:</a:t>
            </a:r>
            <a:r>
              <a:rPr lang="hu-HU" b="1" dirty="0"/>
              <a:t>2 622 150</a:t>
            </a:r>
            <a:endParaRPr lang="hu-HU" dirty="0"/>
          </a:p>
          <a:p>
            <a:r>
              <a:rPr lang="hu-HU" dirty="0"/>
              <a:t>Nettó:</a:t>
            </a:r>
            <a:r>
              <a:rPr lang="hu-HU" b="1" dirty="0"/>
              <a:t>3 084 472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3DAD889-C537-4C99-91C4-0F12E2B3D63A}"/>
              </a:ext>
            </a:extLst>
          </p:cNvPr>
          <p:cNvSpPr txBox="1"/>
          <p:nvPr/>
        </p:nvSpPr>
        <p:spPr>
          <a:xfrm>
            <a:off x="6383321" y="5713780"/>
            <a:ext cx="2827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Összesen</a:t>
            </a:r>
          </a:p>
          <a:p>
            <a:r>
              <a:rPr lang="hu-HU" dirty="0"/>
              <a:t>Bruttó:</a:t>
            </a:r>
            <a:r>
              <a:rPr lang="hu-HU" b="1" dirty="0"/>
              <a:t> 1 921 306</a:t>
            </a:r>
            <a:endParaRPr lang="hu-HU" dirty="0"/>
          </a:p>
          <a:p>
            <a:r>
              <a:rPr lang="hu-HU" dirty="0"/>
              <a:t>Nettó:</a:t>
            </a:r>
            <a:r>
              <a:rPr lang="hu-HU" b="1" dirty="0"/>
              <a:t> 2 244 806</a:t>
            </a:r>
            <a:endParaRPr lang="hu-HU" dirty="0"/>
          </a:p>
        </p:txBody>
      </p:sp>
      <p:pic>
        <p:nvPicPr>
          <p:cNvPr id="1027" name="Picture 3" descr="A pénz mágiája: így mágnesezheted be a pénzedet, amihez csak úgy áramlik  majd az utánpótlás - kiskegyed.hu">
            <a:extLst>
              <a:ext uri="{FF2B5EF4-FFF2-40B4-BE49-F238E27FC236}">
                <a16:creationId xmlns:a16="http://schemas.microsoft.com/office/drawing/2014/main" id="{2F6C00D8-6ABE-46C2-AC4B-16950B79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059" y="493242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9E6CD84D-73C7-428F-9FD7-3AADC629EF19}"/>
              </a:ext>
            </a:extLst>
          </p:cNvPr>
          <p:cNvSpPr txBox="1"/>
          <p:nvPr/>
        </p:nvSpPr>
        <p:spPr>
          <a:xfrm>
            <a:off x="1400961" y="142613"/>
            <a:ext cx="859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 Egy főre jutó bruttó és nettó jövedelem jövedelmi </a:t>
            </a:r>
            <a:r>
              <a:rPr lang="hu-HU" dirty="0" err="1"/>
              <a:t>ötödök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8294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76315A-DE56-4C8B-862E-876EBC14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899862-E5C5-47E6-966E-04DCA8B3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06965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264</Words>
  <Application>Microsoft Office PowerPoint</Application>
  <PresentationFormat>Szélesvásznú</PresentationFormat>
  <Paragraphs>94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Prezentáció dolgozat </vt:lpstr>
      <vt:lpstr>Egy főre jutó bruttó és nettó jövedelem a referenciaszemély korcsoportja és iskolai végzettsége szerint </vt:lpstr>
      <vt:lpstr>2022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dolgozat</dc:title>
  <dc:creator>Madár Dániel</dc:creator>
  <cp:lastModifiedBy>Madár Dániel</cp:lastModifiedBy>
  <cp:revision>5</cp:revision>
  <dcterms:created xsi:type="dcterms:W3CDTF">2024-02-19T13:35:58Z</dcterms:created>
  <dcterms:modified xsi:type="dcterms:W3CDTF">2024-02-19T14:16:01Z</dcterms:modified>
</cp:coreProperties>
</file>