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9" autoAdjust="0"/>
    <p:restoredTop sz="94660"/>
  </p:normalViewPr>
  <p:slideViewPr>
    <p:cSldViewPr snapToGrid="0">
      <p:cViewPr>
        <p:scale>
          <a:sx n="75" d="100"/>
          <a:sy n="75" d="100"/>
        </p:scale>
        <p:origin x="48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Bruttó</c:v>
                </c:pt>
                <c:pt idx="1">
                  <c:v>Nettó</c:v>
                </c:pt>
              </c:strCache>
            </c:strRef>
          </c:cat>
          <c:val>
            <c:numRef>
              <c:f>Munka1!$B$2:$B$3</c:f>
              <c:numCache>
                <c:formatCode>#,##0</c:formatCode>
                <c:ptCount val="2"/>
                <c:pt idx="0">
                  <c:v>2622150</c:v>
                </c:pt>
                <c:pt idx="1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7-4322-A849-0D196FA4C0C2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Bruttó</c:v>
                </c:pt>
                <c:pt idx="1">
                  <c:v>Nettó</c:v>
                </c:pt>
              </c:strCache>
            </c:strRef>
          </c:cat>
          <c:val>
            <c:numRef>
              <c:f>Munka1!$C$2:$C$3</c:f>
              <c:numCache>
                <c:formatCode>#,##0</c:formatCode>
                <c:ptCount val="2"/>
                <c:pt idx="0">
                  <c:v>3084472</c:v>
                </c:pt>
                <c:pt idx="1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D7-4322-A849-0D196FA4C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8578207"/>
        <c:axId val="1796929551"/>
      </c:barChart>
      <c:catAx>
        <c:axId val="195857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796929551"/>
        <c:crosses val="autoZero"/>
        <c:auto val="1"/>
        <c:lblAlgn val="ctr"/>
        <c:lblOffset val="100"/>
        <c:noMultiLvlLbl val="0"/>
      </c:catAx>
      <c:valAx>
        <c:axId val="179692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95857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1F9AB9-32E6-4B06-9F73-7EAE78812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906DA7-13F9-4527-B605-1BAA59D4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A91269-5344-4383-9274-9F634760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D9905D-3193-4FE5-AF61-34CD8AF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38D897-2E27-4327-8794-3D7907B9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07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BF9AE-4DD3-49B8-9B66-6776BAAD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AF2EFF-75CF-4F76-8C81-FDCDA805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A7871E-D1B0-44F2-8D36-5D3596C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FBDB8D-495A-4DB4-AE64-4CDD415B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FF3088-744D-4719-89E8-0715531B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04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96705C-00D6-4793-86A8-BF0409792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4E60DB-D475-49D2-8DBD-0C9D9504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EFAFB5-FBB8-4516-BC7F-47E4C1F5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DF4D84-46C2-487D-B648-305C77A7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DB26E1-5239-4056-A145-C5F97537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B3DB4-78B6-4B7F-BD37-00909C04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6F144D-92C0-4439-8937-A9F43D85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99493-E711-4F98-BE67-2B9EFA06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ACD0E-A147-4C58-9172-F79A8C73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78B587-13D7-4FE0-8CC2-0BAA63D2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79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FD5685-D5F1-4900-AA93-6C646E7F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5A010E-1FEB-4104-93B5-CC974E63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64F7B7-CDF5-4DB9-90D5-C9006FA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5C54DE-71ED-45BD-BEF7-0A7FC67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139AE0-F754-45BB-AE58-E3FBFE8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17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7201A-B6C7-4D0B-A41A-57BCA1B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7ADF64-8EED-4DA6-A686-C63A0F4B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70CA2F-1E50-4EE0-A707-2F9EBF1F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456FA5-FFDF-44F9-867E-FC2C10F0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C3ADAE-94F1-44AC-9E80-48CCBAD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64221-BFE1-46F8-B815-004F7A38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27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37419-2744-4A87-9003-70D78002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1ACC57-6D3E-4D3A-BD73-402EEE6A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78E5BA-F2CE-4B02-82CA-CD5FBBA2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8220554-F124-40B7-914F-533160928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669C725-3AA8-42E8-89B5-4153E3582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265DE5A-5305-4001-A6E3-47E7792B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8099A5C-769A-4030-BA63-5668DA81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38E4E82-5E51-4A92-AA12-1E0B59A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49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BCAB28-7CCB-4ADA-93E3-5A622DCA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513899D-A0BA-4C85-8192-8E13DE32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998F681-8D8B-41F0-B514-1D2ECD34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B0CD7A9-FA3B-4551-B145-9BFDB34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3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CD12188-F67C-4ACC-BE0A-3E8D5D8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A915771-C62E-4B7E-A046-196547CA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55875A-386E-432C-915D-AB0FBE4B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31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1A36C-8D75-4BD8-B540-E33DB49E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2A663-6C7C-4435-87C8-AB092910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B15E05-5EFD-41D7-8944-0E81F890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3E64FD-6110-47BC-81ED-28C6BF20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88A8E5-365C-487E-BF80-1FA72CB7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67E9A9-FE98-423D-A823-A00008A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7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09B2B-00BD-46BB-8000-88FB72D9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FD84625-46F2-4038-A9AE-3D32C283C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EE4D66-3086-4234-B068-4E998811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BD4D4F-A260-4CE6-83DE-86E8C2B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575265-79C7-4CC1-848D-ABB9912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AE9CED-A8C1-46BC-B728-4D780CD1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7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D910CB-6920-4634-B32D-9B42C3B4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F7679F-BB50-4A93-8B27-3A7FFE8E8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D6F5DF-C11D-4781-AB98-C48A26181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BF4E-6597-4970-9F22-E961D8289D69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C6BCE0-9725-452A-A51C-7C69FC27F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782577-6F70-4422-8777-08876FC1E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0182-E0A8-4149-BEF1-74B5AC263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625911CE-3966-49E5-B66A-D4A03AB7E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8132"/>
              </p:ext>
            </p:extLst>
          </p:nvPr>
        </p:nvGraphicFramePr>
        <p:xfrm>
          <a:off x="823865" y="-87818"/>
          <a:ext cx="97178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85">
                  <a:extLst>
                    <a:ext uri="{9D8B030D-6E8A-4147-A177-3AD203B41FA5}">
                      <a16:colId xmlns:a16="http://schemas.microsoft.com/office/drawing/2014/main" val="871240620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953699153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596687137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3737859599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2103506021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1595497832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2821484183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641802512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4270649069"/>
                    </a:ext>
                  </a:extLst>
                </a:gridCol>
                <a:gridCol w="971785">
                  <a:extLst>
                    <a:ext uri="{9D8B030D-6E8A-4147-A177-3AD203B41FA5}">
                      <a16:colId xmlns:a16="http://schemas.microsoft.com/office/drawing/2014/main" val="2487076499"/>
                    </a:ext>
                  </a:extLst>
                </a:gridCol>
              </a:tblGrid>
              <a:tr h="3214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37433"/>
                  </a:ext>
                </a:extLst>
              </a:tr>
              <a:tr h="152711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alapfokú vagy niincs iskolai végzettsége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524373"/>
                  </a:ext>
                </a:extLst>
              </a:tr>
              <a:tr h="321499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26574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F12A7785-4BDF-49E2-AB43-0384BD65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85767"/>
              </p:ext>
            </p:extLst>
          </p:nvPr>
        </p:nvGraphicFramePr>
        <p:xfrm>
          <a:off x="1258431" y="2009869"/>
          <a:ext cx="8128000" cy="6583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488144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8535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913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86794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9336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88752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44708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78972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11247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896337"/>
                    </a:ext>
                  </a:extLst>
                </a:gridCol>
              </a:tblGrid>
              <a:tr h="342623">
                <a:tc gridSpan="10">
                  <a:txBody>
                    <a:bodyPr/>
                    <a:lstStyle/>
                    <a:p>
                      <a:pPr algn="ctr"/>
                      <a:r>
                        <a:rPr lang="hu-HU" dirty="0">
                          <a:effectLst/>
                        </a:rPr>
                        <a:t>2020</a:t>
                      </a:r>
                      <a:endParaRPr lang="hu-HU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9511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Bruttó jövedelem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2 238 468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1 838 688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2 262 346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2 468 750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2 010 891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dirty="0">
                          <a:effectLst/>
                        </a:rPr>
                        <a:t>1 388 832</a:t>
                      </a:r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1 969 400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2 293 809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2 982 867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8932357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Nettó jövedelem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1 766 965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1 250 211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1 725 540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1 954 148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1 829 732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1 091 747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1 550 012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1 810 487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2 362 492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5530080"/>
                  </a:ext>
                </a:extLst>
              </a:tr>
              <a:tr h="342623">
                <a:tc gridSpan="10">
                  <a:txBody>
                    <a:bodyPr/>
                    <a:lstStyle/>
                    <a:p>
                      <a:pPr algn="ctr"/>
                      <a:r>
                        <a:rPr lang="hu-HU" dirty="0">
                          <a:effectLst/>
                        </a:rPr>
                        <a:t>2021</a:t>
                      </a:r>
                      <a:endParaRPr lang="hu-HU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81063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 dirty="0">
                          <a:effectLst/>
                        </a:rPr>
                        <a:t>Bruttó jövedelem</a:t>
                      </a:r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2 622 150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2 399 717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2 651 343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2 930 969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2 278 673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1 683 265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2 225 512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2 650 473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3 560 718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97421538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Nettó jövedelem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1 921 306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1 719 217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1 844 504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2 093 019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2 057 831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1 331 498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1 658 550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1 956 955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2 503 100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61982769"/>
                  </a:ext>
                </a:extLst>
              </a:tr>
              <a:tr h="342623">
                <a:tc gridSpan="10">
                  <a:txBody>
                    <a:bodyPr/>
                    <a:lstStyle/>
                    <a:p>
                      <a:pPr algn="ctr"/>
                      <a:r>
                        <a:rPr lang="hu-HU" dirty="0">
                          <a:effectLst/>
                        </a:rPr>
                        <a:t>2022</a:t>
                      </a:r>
                      <a:endParaRPr lang="hu-HU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35659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Bruttó jövedelem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3 084 472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2 246 851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3 079 507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3 464 445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2 923 251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1 793 317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2 488 468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3 058 614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4 310 251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85631109"/>
                  </a:ext>
                </a:extLst>
              </a:tr>
              <a:tr h="856558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Nettó jövedelem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2 244 806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1 641 548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2 220 916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dirty="0">
                          <a:effectLst/>
                        </a:rPr>
                        <a:t>2 537 813</a:t>
                      </a:r>
                      <a:endParaRPr lang="hu-HU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2 180 207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1 358 795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1 836 182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2 235 544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dirty="0">
                          <a:effectLst/>
                        </a:rPr>
                        <a:t>3 075 996</a:t>
                      </a:r>
                      <a:endParaRPr lang="hu-HU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02730221"/>
                  </a:ext>
                </a:extLst>
              </a:tr>
            </a:tbl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C5CCED67-6A40-448D-82CC-6C782A00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5" y="-87818"/>
            <a:ext cx="9628235" cy="23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2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DFFF38C-808F-4B43-8908-D7CE68142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50438"/>
              </p:ext>
            </p:extLst>
          </p:nvPr>
        </p:nvGraphicFramePr>
        <p:xfrm>
          <a:off x="1471789" y="457200"/>
          <a:ext cx="9628011" cy="556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50F86F51-E7C9-45E4-81F6-0C6A3DEC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2" y="0"/>
            <a:ext cx="11550875" cy="64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2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öszönjük neked Marco #SuperSic RIP Marco Simoncelli - YouTube">
            <a:extLst>
              <a:ext uri="{FF2B5EF4-FFF2-40B4-BE49-F238E27FC236}">
                <a16:creationId xmlns:a16="http://schemas.microsoft.com/office/drawing/2014/main" id="{6FD87BC1-82E9-418E-AE35-BB82A414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8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204</Words>
  <Application>Microsoft Office PowerPoint</Application>
  <PresentationFormat>Szélesvásznú</PresentationFormat>
  <Paragraphs>75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Dániel</dc:creator>
  <cp:lastModifiedBy>Molnár Dániel</cp:lastModifiedBy>
  <cp:revision>4</cp:revision>
  <dcterms:created xsi:type="dcterms:W3CDTF">2024-02-19T13:41:54Z</dcterms:created>
  <dcterms:modified xsi:type="dcterms:W3CDTF">2024-02-19T13:58:38Z</dcterms:modified>
</cp:coreProperties>
</file>