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8CDB35-E18A-43DE-81D7-F06EFE567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305A29B-D622-4721-8BEA-0A8C21A32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7DDCC87-7193-40EE-945A-BEAB81F4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45-8F8C-4590-8484-9CCA388E7BD9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68CAF9-13C4-4340-B93F-FE98CB04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EA242C-C0A3-4378-88DF-4CA142E3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4DB-A333-49A9-A128-1DD883DD5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440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B0225-149C-4AE7-8E79-51660F76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A23EB30-13F0-4089-9A55-D5DD28BD8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501D522-DF38-498A-A43B-1EA3C358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45-8F8C-4590-8484-9CCA388E7BD9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CF0784-1B02-4147-98A2-2B95B611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0E0E987-E119-4618-8CBA-4A4B92E6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4DB-A333-49A9-A128-1DD883DD5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995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407B841-F0EA-41CB-876A-0B05FE058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E0562BC-2D56-42DF-AD90-0AC62C612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F89684-5B3C-447E-90B5-CB0C8603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45-8F8C-4590-8484-9CCA388E7BD9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6450FD8-6885-4F7E-9E60-5B746E07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11A799-E154-490B-B88A-251BEBDA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4DB-A333-49A9-A128-1DD883DD5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329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F6C7A3-AFC2-4A2A-A587-0CDBB060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44339C-125A-4901-8E24-EFBEF402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15610E8-7F29-407E-A7F6-F76AE147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45-8F8C-4590-8484-9CCA388E7BD9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2E0E0E3-2402-493C-8EDA-F223791A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141FE3-A09E-4215-AE47-473A941F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4DB-A333-49A9-A128-1DD883DD5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7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4B071B-9916-4AEE-BE83-6A4B61BC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7FF7E58-9F2D-4B80-B8F9-FD3365238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F7F76A-839F-47C7-B4E6-B73AF6A5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45-8F8C-4590-8484-9CCA388E7BD9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B81FACC-BCEE-4AC1-8571-277C569F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4CDAB3-E454-4DA9-875C-6A3F14B3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4DB-A333-49A9-A128-1DD883DD5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682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5F5997-BE15-43E4-86B4-C58F5BF0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EA9854-A9B5-451F-AF12-61E58970D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2B85B2-B5F2-4A6C-9281-0995FE18C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157E83-34BC-4C57-B6D4-EDDA6DC6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45-8F8C-4590-8484-9CCA388E7BD9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56E8251-AEA8-4A7C-90F9-670E494C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BD36FF5-0DA7-4C57-B61A-DC60F6EE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4DB-A333-49A9-A128-1DD883DD5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334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6EF970-DEC7-49BB-ABA9-C668E9A3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5D3392-4956-41E4-9119-0F0F6A5AC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7FB82FB-FFC8-45FC-A536-06486B01A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EEEF9A3-0062-48B5-85A4-5D9CA5D49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0CD6467-7B9C-475E-A56A-162FFBB43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AFD6C1B-CF74-48DE-91BA-619FC8F0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45-8F8C-4590-8484-9CCA388E7BD9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2232498-F02E-4A24-92E1-3885601C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C2E3B3D-C1C4-46A4-8776-238CCCFA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4DB-A333-49A9-A128-1DD883DD5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374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4F734F-289A-48DC-A05B-1A0DF6AC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7A31BBB-D26F-4222-ACEF-BEA32B92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45-8F8C-4590-8484-9CCA388E7BD9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857AAA3-3C38-4907-AC02-2AD946E9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28A5388-4B8B-4287-8DF9-039085FB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4DB-A333-49A9-A128-1DD883DD5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54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2A3A13B-BFED-4925-84B7-1DE05DA1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45-8F8C-4590-8484-9CCA388E7BD9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757529C-8DA3-40CF-AE61-E0AE8846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BBDEC26-E8AD-4808-BAB4-F8A3C453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4DB-A333-49A9-A128-1DD883DD5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419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6249A8-EEA0-4FB2-BE93-7E129729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4A78F2-959F-4DEE-97C1-96B42DC97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032A5F1-CCA6-49CE-A53E-C4CBBF3CC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078C764-B998-4B1F-8D8C-2D4847FF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45-8F8C-4590-8484-9CCA388E7BD9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128DC1-C1DD-42F9-957C-E693AF25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012D8C3-9FBC-467B-8791-BF5119D4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4DB-A333-49A9-A128-1DD883DD5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684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83A5DB-3A4A-4D56-A1CA-19A2019D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529E65E-7530-4098-BD5B-54AF6B115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B11B5B6-A7AC-4703-BDD7-EEA3ACB41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D917649-0AB8-4BC6-A786-A11B9AA7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45-8F8C-4590-8484-9CCA388E7BD9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6D08D9C-2A1F-4D64-AD24-1ED88C0D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3744579-2814-4904-8DCA-0AED3EFC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94DB-A333-49A9-A128-1DD883DD5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33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7B559C3-F04A-4B05-8073-C389FA3E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722355A-A7B5-4335-A667-96C44C2CD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D15DFB-0CB8-4006-8DBF-55DB4AD83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A545-8F8C-4590-8484-9CCA388E7BD9}" type="datetimeFigureOut">
              <a:rPr lang="hu-HU" smtClean="0"/>
              <a:t>2023. 11. 14.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CAABB7A-B45C-4382-A6B5-513449E97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DE20AF-BD0C-41A6-A468-8E8525B28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494DB-A333-49A9-A128-1DD883DD5E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804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zarló a NASA szoftvergazdálkodása - IT café Szoftver hír">
            <a:extLst>
              <a:ext uri="{FF2B5EF4-FFF2-40B4-BE49-F238E27FC236}">
                <a16:creationId xmlns:a16="http://schemas.microsoft.com/office/drawing/2014/main" id="{6DA495BE-252D-4811-9D9C-E8F3BD43D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0"/>
            <a:ext cx="1371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17626FB-D77C-4192-B5B8-05CA4FCD4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6523"/>
            <a:ext cx="4919472" cy="2387600"/>
          </a:xfrm>
        </p:spPr>
        <p:txBody>
          <a:bodyPr/>
          <a:lstStyle/>
          <a:p>
            <a:r>
              <a:rPr lang="hu-HU" b="1" dirty="0">
                <a:latin typeface="Maiandra GD" panose="020E0502030308020204" pitchFamily="34" charset="0"/>
              </a:rPr>
              <a:t>Számítógépes szoftverek</a:t>
            </a:r>
            <a:endParaRPr lang="hu-HU" dirty="0">
              <a:latin typeface="Maiandra GD" panose="020E0502030308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EAA269D-0D98-4338-91D7-EE6DC2340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12264" y="2698116"/>
            <a:ext cx="9144000" cy="1655762"/>
          </a:xfrm>
        </p:spPr>
        <p:txBody>
          <a:bodyPr/>
          <a:lstStyle/>
          <a:p>
            <a:r>
              <a:rPr lang="hu-HU" dirty="0"/>
              <a:t>Készítette: Molnár Dániel</a:t>
            </a:r>
          </a:p>
        </p:txBody>
      </p:sp>
    </p:spTree>
    <p:extLst>
      <p:ext uri="{BB962C8B-B14F-4D97-AF65-F5344CB8AC3E}">
        <p14:creationId xmlns:p14="http://schemas.microsoft.com/office/powerpoint/2010/main" val="194416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2AB076-134D-4F1A-83CF-3853A5E3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0" name="Picture 2" descr="Webes szoftverek | reelweb.hu">
            <a:extLst>
              <a:ext uri="{FF2B5EF4-FFF2-40B4-BE49-F238E27FC236}">
                <a16:creationId xmlns:a16="http://schemas.microsoft.com/office/drawing/2014/main" id="{BD774862-8729-4184-8D38-35F8BF09B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5731" y="-137160"/>
            <a:ext cx="139034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9E512323-5102-4806-A454-9A0738812C7C}"/>
              </a:ext>
            </a:extLst>
          </p:cNvPr>
          <p:cNvSpPr/>
          <p:nvPr/>
        </p:nvSpPr>
        <p:spPr>
          <a:xfrm>
            <a:off x="838200" y="738878"/>
            <a:ext cx="5553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>
                <a:effectLst/>
                <a:latin typeface="Maiandra GD" panose="020E0502030308020204" pitchFamily="34" charset="0"/>
              </a:rPr>
              <a:t>Mik a számítógépes szoftverek?</a:t>
            </a:r>
            <a:endParaRPr lang="hu-HU" sz="2800" dirty="0">
              <a:latin typeface="Maiandra GD" panose="020E0502030308020204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015A819-3683-4CDC-9EB9-209FD8FA64F4}"/>
              </a:ext>
            </a:extLst>
          </p:cNvPr>
          <p:cNvSpPr/>
          <p:nvPr/>
        </p:nvSpPr>
        <p:spPr>
          <a:xfrm>
            <a:off x="838200" y="1454309"/>
            <a:ext cx="50871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effectLst/>
                <a:latin typeface="Maiandra GD" panose="020E0502030308020204" pitchFamily="34" charset="0"/>
              </a:rPr>
              <a:t>A számítógépes szoftverek olyan programok és alkalmazások, amelyeket számítógépek és más digitális eszközök használnak az adatok feldolgozására, műveletek végrehajtására és felhasználói funkciók biztosítására.</a:t>
            </a:r>
            <a:endParaRPr lang="hu-HU" sz="2800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7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zoftver karbantartás - pcvilag.hu">
            <a:extLst>
              <a:ext uri="{FF2B5EF4-FFF2-40B4-BE49-F238E27FC236}">
                <a16:creationId xmlns:a16="http://schemas.microsoft.com/office/drawing/2014/main" id="{95901A43-2FE0-47DF-B479-349266F9B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37D4AA5-574F-46F0-A0E9-EF22F6F5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Maiandra GD" panose="020E0502030308020204" pitchFamily="34" charset="0"/>
              </a:rPr>
              <a:t>Mennyi kategóriába oszthatók ?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FD4FB0D-EDD5-4FB6-A530-65F99979813A}"/>
              </a:ext>
            </a:extLst>
          </p:cNvPr>
          <p:cNvSpPr/>
          <p:nvPr/>
        </p:nvSpPr>
        <p:spPr>
          <a:xfrm>
            <a:off x="838200" y="1836158"/>
            <a:ext cx="7835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A szoftverek két fő kategóriába sorolhatók: </a:t>
            </a:r>
            <a:r>
              <a:rPr lang="hu-HU" b="1" dirty="0">
                <a:solidFill>
                  <a:schemeClr val="bg1"/>
                </a:solidFill>
              </a:rPr>
              <a:t>Rendszerszoftver, Alkalmazások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50DF53B-4DB1-4274-9FBD-C311B5CFC651}"/>
              </a:ext>
            </a:extLst>
          </p:cNvPr>
          <p:cNvSpPr/>
          <p:nvPr/>
        </p:nvSpPr>
        <p:spPr>
          <a:xfrm>
            <a:off x="838200" y="2350960"/>
            <a:ext cx="396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i="0" dirty="0">
                <a:solidFill>
                  <a:schemeClr val="bg1"/>
                </a:solidFill>
                <a:effectLst/>
                <a:latin typeface="Roboto"/>
              </a:rPr>
              <a:t>Rendszerszoftver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: Ezek a szoftverek felelősek a számítógép működésének irányításáért és a hardver erőforrásainak kezeléséért. Például az operációs rendszerek, amelyek irányítják a hardvert és lehetővé teszik az alkalmazások futtatását, a rendszerháttérbe tartoznak.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B8F41A83-1E46-4F66-948E-1CE6EAC29FEE}"/>
              </a:ext>
            </a:extLst>
          </p:cNvPr>
          <p:cNvSpPr/>
          <p:nvPr/>
        </p:nvSpPr>
        <p:spPr>
          <a:xfrm>
            <a:off x="8025386" y="2350960"/>
            <a:ext cx="33284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i="0" dirty="0">
                <a:solidFill>
                  <a:schemeClr val="bg1"/>
                </a:solidFill>
                <a:effectLst/>
                <a:latin typeface="Roboto"/>
              </a:rPr>
              <a:t>Alkalmazások 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Ezek a szoftverek olyan programok, amelyek különböző feladatokat végeznek el a felhasználók számára.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7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atezerért vettem Office-t, most börtön lebeg a fejem fölött? - Bitport –  Informatika az üzlet nyelvén">
            <a:extLst>
              <a:ext uri="{FF2B5EF4-FFF2-40B4-BE49-F238E27FC236}">
                <a16:creationId xmlns:a16="http://schemas.microsoft.com/office/drawing/2014/main" id="{A45ABC8C-5823-4BA1-8777-88A126DBA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7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782CD0B-8BCF-49E7-8911-66F2B4D1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</a:rPr>
              <a:t>Melyek a szoftverek fajtái és legfontosabb tulajdonságai?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A088CD0-6007-45A1-9FE8-C4824D6ED7CC}"/>
              </a:ext>
            </a:extLst>
          </p:cNvPr>
          <p:cNvSpPr/>
          <p:nvPr/>
        </p:nvSpPr>
        <p:spPr>
          <a:xfrm>
            <a:off x="838200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b="1" i="0" dirty="0">
                <a:solidFill>
                  <a:schemeClr val="bg1"/>
                </a:solidFill>
                <a:effectLst/>
                <a:latin typeface="Roboto"/>
              </a:rPr>
              <a:t>1. Operációs </a:t>
            </a:r>
            <a:r>
              <a:rPr lang="hu-HU" b="1" i="0" dirty="0" err="1">
                <a:solidFill>
                  <a:schemeClr val="bg1"/>
                </a:solidFill>
                <a:effectLst/>
                <a:latin typeface="Roboto"/>
              </a:rPr>
              <a:t>rendszerek:Fő</a:t>
            </a:r>
            <a:r>
              <a:rPr lang="hu-HU" b="1" i="0" dirty="0">
                <a:solidFill>
                  <a:schemeClr val="bg1"/>
                </a:solidFill>
                <a:effectLst/>
                <a:latin typeface="Roboto"/>
              </a:rPr>
              <a:t> cél: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 A számítógép hardvereszközeinek irányítása és kezelése.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i="0" dirty="0">
                <a:solidFill>
                  <a:schemeClr val="bg1"/>
                </a:solidFill>
                <a:effectLst/>
                <a:latin typeface="Roboto"/>
              </a:rPr>
              <a:t>Példák: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 Windows,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Roboto"/>
              </a:rPr>
              <a:t>macOS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, Linux.</a:t>
            </a:r>
          </a:p>
          <a:p>
            <a:pPr>
              <a:buFont typeface="Arial" panose="020B0604020202020204" pitchFamily="34" charset="0"/>
              <a:buChar char="•"/>
            </a:pPr>
            <a:endParaRPr lang="hu-HU" b="0" i="0" dirty="0">
              <a:solidFill>
                <a:schemeClr val="bg1"/>
              </a:solidFill>
              <a:effectLst/>
              <a:latin typeface="Roboto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C83CEBC-337A-43D7-98A5-E5192D3F001E}"/>
              </a:ext>
            </a:extLst>
          </p:cNvPr>
          <p:cNvSpPr/>
          <p:nvPr/>
        </p:nvSpPr>
        <p:spPr>
          <a:xfrm>
            <a:off x="6096000" y="16591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b="1" i="0" dirty="0">
                <a:solidFill>
                  <a:schemeClr val="bg1"/>
                </a:solidFill>
                <a:effectLst/>
                <a:latin typeface="Roboto"/>
              </a:rPr>
              <a:t>2. </a:t>
            </a:r>
            <a:r>
              <a:rPr lang="hu-HU" b="1" i="0" dirty="0" err="1">
                <a:solidFill>
                  <a:schemeClr val="bg1"/>
                </a:solidFill>
                <a:effectLst/>
                <a:latin typeface="Roboto"/>
              </a:rPr>
              <a:t>Alkalmazások:Fő</a:t>
            </a:r>
            <a:r>
              <a:rPr lang="hu-HU" b="1" i="0" dirty="0">
                <a:solidFill>
                  <a:schemeClr val="bg1"/>
                </a:solidFill>
                <a:effectLst/>
                <a:latin typeface="Roboto"/>
              </a:rPr>
              <a:t> cél: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 Különböző feladatok végrehajtása a felhasználók számára.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i="0" dirty="0">
                <a:solidFill>
                  <a:schemeClr val="bg1"/>
                </a:solidFill>
                <a:effectLst/>
                <a:latin typeface="Roboto"/>
              </a:rPr>
              <a:t>Példák: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 Microsoft Office (Word, Excel), webböngészők (Chrome, Firefox), Photoshop.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AB2EA0E-1BB1-4628-BA6F-DC76EDB9FA47}"/>
              </a:ext>
            </a:extLst>
          </p:cNvPr>
          <p:cNvSpPr/>
          <p:nvPr/>
        </p:nvSpPr>
        <p:spPr>
          <a:xfrm>
            <a:off x="810768" y="30162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b="1" i="0" dirty="0">
                <a:solidFill>
                  <a:schemeClr val="bg1"/>
                </a:solidFill>
                <a:effectLst/>
                <a:latin typeface="Roboto"/>
              </a:rPr>
              <a:t>3. Fejlesztői </a:t>
            </a:r>
            <a:r>
              <a:rPr lang="hu-HU" b="1" i="0" dirty="0" err="1">
                <a:solidFill>
                  <a:schemeClr val="bg1"/>
                </a:solidFill>
                <a:effectLst/>
                <a:latin typeface="Roboto"/>
              </a:rPr>
              <a:t>eszközök:Fő</a:t>
            </a:r>
            <a:r>
              <a:rPr lang="hu-HU" b="1" i="0" dirty="0">
                <a:solidFill>
                  <a:schemeClr val="bg1"/>
                </a:solidFill>
                <a:effectLst/>
                <a:latin typeface="Roboto"/>
              </a:rPr>
              <a:t> cél: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 Szoftverfejlesztés támogatása, programozás és tesztelés.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i="0" dirty="0">
                <a:solidFill>
                  <a:schemeClr val="bg1"/>
                </a:solidFill>
                <a:effectLst/>
                <a:latin typeface="Roboto"/>
              </a:rPr>
              <a:t>Példák: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 Visual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Roboto"/>
              </a:rPr>
              <a:t>Studio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,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Roboto"/>
              </a:rPr>
              <a:t>Eclipse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,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Roboto"/>
              </a:rPr>
              <a:t>Sublime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 Text.</a:t>
            </a:r>
            <a:endParaRPr lang="hu-HU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DF366F5D-ACC1-4EEC-9678-11D8962A7A4D}"/>
              </a:ext>
            </a:extLst>
          </p:cNvPr>
          <p:cNvSpPr/>
          <p:nvPr/>
        </p:nvSpPr>
        <p:spPr>
          <a:xfrm>
            <a:off x="6096000" y="296329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b="1" i="0" dirty="0">
                <a:solidFill>
                  <a:schemeClr val="bg1"/>
                </a:solidFill>
                <a:effectLst/>
                <a:latin typeface="Roboto"/>
              </a:rPr>
              <a:t>4. Adatbázis-kezelő rendszerek (DBMS):Fő cél: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 Adatok tárolása, rendezése és hozzáférhetőség biztosítása.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i="0" dirty="0">
                <a:solidFill>
                  <a:schemeClr val="bg1"/>
                </a:solidFill>
                <a:effectLst/>
                <a:latin typeface="Roboto"/>
              </a:rPr>
              <a:t>Példák: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 </a:t>
            </a:r>
            <a:r>
              <a:rPr lang="hu-HU" b="0" i="0" dirty="0" err="1">
                <a:solidFill>
                  <a:schemeClr val="bg1"/>
                </a:solidFill>
                <a:effectLst/>
                <a:latin typeface="Roboto"/>
              </a:rPr>
              <a:t>MySQL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, Oracle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Roboto"/>
              </a:rPr>
              <a:t>Database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, Microsoft SQL Server.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85C6C2B2-2D95-4352-A21E-3D0C5F0D0F9F}"/>
              </a:ext>
            </a:extLst>
          </p:cNvPr>
          <p:cNvSpPr/>
          <p:nvPr/>
        </p:nvSpPr>
        <p:spPr>
          <a:xfrm>
            <a:off x="838200" y="44331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b="1" i="0" dirty="0">
                <a:solidFill>
                  <a:schemeClr val="bg1"/>
                </a:solidFill>
                <a:effectLst/>
                <a:latin typeface="Roboto"/>
              </a:rPr>
              <a:t>5. </a:t>
            </a:r>
            <a:r>
              <a:rPr lang="hu-HU" b="1" i="0" dirty="0" err="1">
                <a:solidFill>
                  <a:schemeClr val="bg1"/>
                </a:solidFill>
                <a:effectLst/>
                <a:latin typeface="Roboto"/>
              </a:rPr>
              <a:t>Játékszoftverek:Fő</a:t>
            </a:r>
            <a:r>
              <a:rPr lang="hu-HU" b="1" i="0" dirty="0">
                <a:solidFill>
                  <a:schemeClr val="bg1"/>
                </a:solidFill>
                <a:effectLst/>
                <a:latin typeface="Roboto"/>
              </a:rPr>
              <a:t> cél: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 Szórakoztatás és játékélmény biztosítása.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i="0" dirty="0">
                <a:solidFill>
                  <a:schemeClr val="bg1"/>
                </a:solidFill>
                <a:effectLst/>
                <a:latin typeface="Roboto"/>
              </a:rPr>
              <a:t>Példák: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 </a:t>
            </a:r>
            <a:r>
              <a:rPr lang="hu-HU" b="0" i="0" dirty="0" err="1">
                <a:solidFill>
                  <a:schemeClr val="bg1"/>
                </a:solidFill>
                <a:effectLst/>
                <a:latin typeface="Roboto"/>
              </a:rPr>
              <a:t>Fortnite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,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Roboto"/>
              </a:rPr>
              <a:t>Minecraft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,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Roboto"/>
              </a:rPr>
              <a:t>Stumble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Roboto"/>
              </a:rPr>
              <a:t>guys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23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Szoftver Fejlesztő, Webfejlesztő">
            <a:extLst>
              <a:ext uri="{FF2B5EF4-FFF2-40B4-BE49-F238E27FC236}">
                <a16:creationId xmlns:a16="http://schemas.microsoft.com/office/drawing/2014/main" id="{BFD91CE1-4626-488E-99CC-54757379D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3884"/>
            <a:ext cx="12508992" cy="83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0285EDB4-83F7-4CB8-8340-2A3908168A8F}"/>
              </a:ext>
            </a:extLst>
          </p:cNvPr>
          <p:cNvSpPr/>
          <p:nvPr/>
        </p:nvSpPr>
        <p:spPr>
          <a:xfrm>
            <a:off x="499872" y="955423"/>
            <a:ext cx="47945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b="1" i="0" dirty="0">
                <a:solidFill>
                  <a:schemeClr val="bg1"/>
                </a:solidFill>
                <a:effectLst/>
                <a:latin typeface="Roboto"/>
              </a:rPr>
              <a:t>Használhatóság: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 A szoftvereknek könnyen használhatóknak és érthetőnek kell lenniük a felhasználók számára.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i="0" dirty="0">
                <a:solidFill>
                  <a:schemeClr val="bg1"/>
                </a:solidFill>
                <a:effectLst/>
                <a:latin typeface="Roboto"/>
              </a:rPr>
              <a:t>Teljesítmény: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 A szoftvereknek hatékonyan kell működniük, minimális késleltetéssel és erőforrás-felhasználással.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i="0" dirty="0">
                <a:solidFill>
                  <a:schemeClr val="bg1"/>
                </a:solidFill>
                <a:effectLst/>
                <a:latin typeface="Roboto"/>
              </a:rPr>
              <a:t>Megbízhatóság: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 A szoftvereknek stabilnak és megbízhatónak kell lenniük, hogy ne okozzanak rendszerösszeomlást vagy adatvesztést.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4E14867C-05B9-4A27-9488-21ABD3A00FC2}"/>
              </a:ext>
            </a:extLst>
          </p:cNvPr>
          <p:cNvSpPr/>
          <p:nvPr/>
        </p:nvSpPr>
        <p:spPr>
          <a:xfrm>
            <a:off x="5794248" y="955423"/>
            <a:ext cx="58643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b="1" i="0" dirty="0">
                <a:solidFill>
                  <a:schemeClr val="bg1"/>
                </a:solidFill>
                <a:effectLst/>
                <a:latin typeface="Roboto"/>
              </a:rPr>
              <a:t>Skálázhatóság: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 A szoftvereknek alkalmazkodniuk kell a különböző méretű rendszerekhez és felhasználói igényekhez.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i="0" dirty="0">
                <a:solidFill>
                  <a:schemeClr val="bg1"/>
                </a:solidFill>
                <a:effectLst/>
                <a:latin typeface="Roboto"/>
              </a:rPr>
              <a:t>Biztonság: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 A szoftvereknek megfelelő biztonsági intézkedéseket kell tartalmazniuk, hogy megvédjék az adatokat és a rendszert a károkozástól és illetéktelen hozzáférésektől.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i="0" dirty="0">
                <a:solidFill>
                  <a:schemeClr val="bg1"/>
                </a:solidFill>
                <a:effectLst/>
                <a:latin typeface="Roboto"/>
              </a:rPr>
              <a:t>Frissíthetőség:</a:t>
            </a:r>
            <a:r>
              <a:rPr lang="hu-HU" b="0" i="0" dirty="0">
                <a:solidFill>
                  <a:schemeClr val="bg1"/>
                </a:solidFill>
                <a:effectLst/>
                <a:latin typeface="Roboto"/>
              </a:rPr>
              <a:t> A szoftvereknek könnyen frissíthetőnek és karbantarthatónak kell lenniük az új funkciók és biztonsági javítások bevezetése érdekében</a:t>
            </a:r>
          </a:p>
        </p:txBody>
      </p:sp>
    </p:spTree>
    <p:extLst>
      <p:ext uri="{BB962C8B-B14F-4D97-AF65-F5344CB8AC3E}">
        <p14:creationId xmlns:p14="http://schemas.microsoft.com/office/powerpoint/2010/main" val="39603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3F7CF8-0FC1-4407-B7A6-D3CEEAA7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 descr="HFAL F1 2020 17. Futam Orosz Nagydíj">
            <a:extLst>
              <a:ext uri="{FF2B5EF4-FFF2-40B4-BE49-F238E27FC236}">
                <a16:creationId xmlns:a16="http://schemas.microsoft.com/office/drawing/2014/main" id="{9061C112-30AD-4943-B9D3-44102A0E5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0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358</Words>
  <Application>Microsoft Office PowerPoint</Application>
  <PresentationFormat>Szélesvásznú</PresentationFormat>
  <Paragraphs>25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Maiandra GD</vt:lpstr>
      <vt:lpstr>Roboto</vt:lpstr>
      <vt:lpstr>Office-téma</vt:lpstr>
      <vt:lpstr>Számítógépes szoftverek</vt:lpstr>
      <vt:lpstr>PowerPoint-bemutató</vt:lpstr>
      <vt:lpstr>Mennyi kategóriába oszthatók ?</vt:lpstr>
      <vt:lpstr>Melyek a szoftverek fajtái és legfontosabb tulajdonságai?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Számítógépes szoftverek</dc:title>
  <dc:creator>Molnár Dániel</dc:creator>
  <cp:lastModifiedBy>Molnár Dániel</cp:lastModifiedBy>
  <cp:revision>7</cp:revision>
  <dcterms:created xsi:type="dcterms:W3CDTF">2023-11-08T08:12:13Z</dcterms:created>
  <dcterms:modified xsi:type="dcterms:W3CDTF">2023-11-14T09:20:37Z</dcterms:modified>
</cp:coreProperties>
</file>