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Munka1!$B$2:$B$7</c:f>
              <c:numCache>
                <c:formatCode>#,##0</c:formatCode>
                <c:ptCount val="6"/>
                <c:pt idx="0">
                  <c:v>1143556</c:v>
                </c:pt>
                <c:pt idx="1">
                  <c:v>1780889</c:v>
                </c:pt>
                <c:pt idx="2">
                  <c:v>2283809</c:v>
                </c:pt>
                <c:pt idx="3">
                  <c:v>2796946</c:v>
                </c:pt>
                <c:pt idx="4">
                  <c:v>5104929</c:v>
                </c:pt>
                <c:pt idx="5">
                  <c:v>2622150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A-462D-AEFB-A4538AAC1A41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Munka1!$C$2:$C$7</c:f>
              <c:numCache>
                <c:formatCode>#,##0</c:formatCode>
                <c:ptCount val="6"/>
                <c:pt idx="0">
                  <c:v>1245951</c:v>
                </c:pt>
                <c:pt idx="1">
                  <c:v>2075456</c:v>
                </c:pt>
                <c:pt idx="2">
                  <c:v>2731287</c:v>
                </c:pt>
                <c:pt idx="3">
                  <c:v>3340107</c:v>
                </c:pt>
                <c:pt idx="4">
                  <c:v>6026815</c:v>
                </c:pt>
                <c:pt idx="5">
                  <c:v>3084472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1A-462D-AEFB-A4538AAC1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08880847"/>
        <c:axId val="844863567"/>
        <c:axId val="0"/>
      </c:bar3DChart>
      <c:catAx>
        <c:axId val="90888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44863567"/>
        <c:crosses val="autoZero"/>
        <c:auto val="1"/>
        <c:lblAlgn val="ctr"/>
        <c:lblOffset val="100"/>
        <c:noMultiLvlLbl val="0"/>
      </c:catAx>
      <c:valAx>
        <c:axId val="84486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0888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Munka1!$B$2:$B$7</c:f>
              <c:numCache>
                <c:formatCode>#,##0</c:formatCode>
                <c:ptCount val="6"/>
                <c:pt idx="0">
                  <c:v>852853</c:v>
                </c:pt>
                <c:pt idx="1">
                  <c:v>1271319</c:v>
                </c:pt>
                <c:pt idx="2">
                  <c:v>1697922</c:v>
                </c:pt>
                <c:pt idx="3">
                  <c:v>2117960</c:v>
                </c:pt>
                <c:pt idx="4">
                  <c:v>3665975</c:v>
                </c:pt>
                <c:pt idx="5">
                  <c:v>1921306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B8-43C1-8142-C31D94135753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Munka1!$C$2:$C$7</c:f>
              <c:numCache>
                <c:formatCode>#,##0</c:formatCode>
                <c:ptCount val="6"/>
                <c:pt idx="0">
                  <c:v>925667</c:v>
                </c:pt>
                <c:pt idx="1">
                  <c:v>1475880</c:v>
                </c:pt>
                <c:pt idx="2">
                  <c:v>2015348</c:v>
                </c:pt>
                <c:pt idx="3">
                  <c:v>2507107</c:v>
                </c:pt>
                <c:pt idx="4">
                  <c:v>4298100</c:v>
                </c:pt>
                <c:pt idx="5">
                  <c:v>2244806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B8-43C1-8142-C31D94135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08915247"/>
        <c:axId val="846631967"/>
        <c:axId val="0"/>
      </c:bar3DChart>
      <c:catAx>
        <c:axId val="908915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46631967"/>
        <c:crosses val="autoZero"/>
        <c:auto val="1"/>
        <c:lblAlgn val="ctr"/>
        <c:lblOffset val="100"/>
        <c:noMultiLvlLbl val="0"/>
      </c:catAx>
      <c:valAx>
        <c:axId val="846631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08915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53B06-8D1E-4EEF-A8DE-ACBF34BA9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Magyarországon, Egy főre jutó bruttó és nettó jövedelmek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D37FFA1-8EB4-46AB-BE86-D8B1AE308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KSH adatai szerint</a:t>
            </a:r>
          </a:p>
        </p:txBody>
      </p:sp>
    </p:spTree>
    <p:extLst>
      <p:ext uri="{BB962C8B-B14F-4D97-AF65-F5344CB8AC3E}">
        <p14:creationId xmlns:p14="http://schemas.microsoft.com/office/powerpoint/2010/main" val="367735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7548F38-7421-4D6F-8424-6A970A3A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FA764401-852C-4447-BD9B-7E183B22B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173739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85840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857054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57490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60637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062341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14485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092999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14203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18712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76109038"/>
                    </a:ext>
                  </a:extLst>
                </a:gridCol>
              </a:tblGrid>
              <a:tr h="978924">
                <a:tc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effectLst/>
                        </a:rPr>
                        <a:t>Megnevezés</a:t>
                      </a:r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Összesen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effectLst/>
                        </a:rPr>
                        <a:t>Referenciaszemély korcsoportja</a:t>
                      </a:r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effectLst/>
                        </a:rPr>
                        <a:t>Referenciaszemély iskolai végzettsége</a:t>
                      </a:r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8916"/>
                  </a:ext>
                </a:extLst>
              </a:tr>
              <a:tr h="1223655">
                <a:tc rowSpan="2" gridSpan="2">
                  <a:txBody>
                    <a:bodyPr/>
                    <a:lstStyle/>
                    <a:p>
                      <a:pPr algn="ctr" fontAlgn="ctr"/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 b="0" dirty="0">
                          <a:solidFill>
                            <a:schemeClr val="bg1"/>
                          </a:solidFill>
                          <a:effectLst/>
                        </a:rPr>
                        <a:t>25 évesnél fiatalabb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25–54</a:t>
                      </a:r>
                      <a:endParaRPr lang="hu-HU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 b="0" dirty="0">
                          <a:solidFill>
                            <a:schemeClr val="bg1"/>
                          </a:solidFill>
                          <a:effectLst/>
                        </a:rPr>
                        <a:t>55–64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 b="0" dirty="0">
                          <a:solidFill>
                            <a:schemeClr val="bg1"/>
                          </a:solidFill>
                          <a:effectLst/>
                        </a:rPr>
                        <a:t>65 éves és idősebb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alapfokú vagy nincs iskolai végzettsége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effectLst/>
                        </a:rPr>
                        <a:t>középfokú érettségi nélkül</a:t>
                      </a:r>
                      <a:endParaRPr lang="hu-HU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effectLst/>
                        </a:rPr>
                        <a:t>középfokú érettségivel</a:t>
                      </a:r>
                      <a:endParaRPr lang="hu-HU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felsőfokú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9313"/>
                  </a:ext>
                </a:extLst>
              </a:tr>
              <a:tr h="309321">
                <a:tc gridSpan="2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Éves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81555"/>
                  </a:ext>
                </a:extLst>
              </a:tr>
              <a:tr h="397008">
                <a:tc gridSpan="10">
                  <a:txBody>
                    <a:bodyPr/>
                    <a:lstStyle/>
                    <a:p>
                      <a:pPr algn="l"/>
                      <a:r>
                        <a:rPr lang="hu-HU" sz="1400" b="1" dirty="0">
                          <a:solidFill>
                            <a:srgbClr val="FFFFFF"/>
                          </a:solidFill>
                          <a:effectLst/>
                        </a:rPr>
                        <a:t>2020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092394"/>
                  </a:ext>
                </a:extLst>
              </a:tr>
              <a:tr h="525846">
                <a:tc>
                  <a:txBody>
                    <a:bodyPr/>
                    <a:lstStyle/>
                    <a:p>
                      <a:pPr algn="l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2 238 468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35631534"/>
                  </a:ext>
                </a:extLst>
              </a:tr>
              <a:tr h="525846">
                <a:tc>
                  <a:txBody>
                    <a:bodyPr/>
                    <a:lstStyle/>
                    <a:p>
                      <a:pPr algn="l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1 766 965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45789459"/>
                  </a:ext>
                </a:extLst>
              </a:tr>
              <a:tr h="397008">
                <a:tc gridSpan="10">
                  <a:txBody>
                    <a:bodyPr/>
                    <a:lstStyle/>
                    <a:p>
                      <a:pPr algn="l"/>
                      <a:r>
                        <a:rPr lang="hu-HU" sz="1400" b="1" dirty="0">
                          <a:solidFill>
                            <a:srgbClr val="FFFFFF"/>
                          </a:solidFill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88859"/>
                  </a:ext>
                </a:extLst>
              </a:tr>
              <a:tr h="525846">
                <a:tc>
                  <a:txBody>
                    <a:bodyPr/>
                    <a:lstStyle/>
                    <a:p>
                      <a:pPr algn="l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2 622 150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2 399 717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2 651 343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2 930 969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2 278 673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1 683 265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2 225 512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2 650 473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3 560 718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23605605"/>
                  </a:ext>
                </a:extLst>
              </a:tr>
              <a:tr h="525846">
                <a:tc>
                  <a:txBody>
                    <a:bodyPr/>
                    <a:lstStyle/>
                    <a:p>
                      <a:pPr algn="l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1 921 306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1 719 217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1 844 504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2 093 019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2 057 831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1 331 498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1 658 550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1 956 955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2 503 100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27672017"/>
                  </a:ext>
                </a:extLst>
              </a:tr>
              <a:tr h="397008">
                <a:tc gridSpan="10">
                  <a:txBody>
                    <a:bodyPr/>
                    <a:lstStyle/>
                    <a:p>
                      <a:pPr algn="l"/>
                      <a:r>
                        <a:rPr lang="hu-HU" sz="1400" b="1" dirty="0">
                          <a:solidFill>
                            <a:srgbClr val="FFFFFF"/>
                          </a:solidFill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81296"/>
                  </a:ext>
                </a:extLst>
              </a:tr>
              <a:tr h="525846">
                <a:tc>
                  <a:txBody>
                    <a:bodyPr/>
                    <a:lstStyle/>
                    <a:p>
                      <a:pPr algn="l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3 084 472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2 246 851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3 079 507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3 464 445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2 923 251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1 793 317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2 488 468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3 058 614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FF"/>
                          </a:solidFill>
                          <a:effectLst/>
                        </a:rPr>
                        <a:t>4 310 251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84447718"/>
                  </a:ext>
                </a:extLst>
              </a:tr>
              <a:tr h="525846">
                <a:tc>
                  <a:txBody>
                    <a:bodyPr/>
                    <a:lstStyle/>
                    <a:p>
                      <a:pPr algn="l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2 244 806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1 641 548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2 220 916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2 537 813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2 180 207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1 358 795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1 836 182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FF"/>
                          </a:solidFill>
                          <a:effectLst/>
                        </a:rPr>
                        <a:t>2 235 544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FF"/>
                          </a:solidFill>
                          <a:effectLst/>
                        </a:rPr>
                        <a:t>3 075 996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919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2D4595-FE62-413A-8F6D-AC06DC90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24BECF1-9EE5-4354-9540-79A60CDE2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Bruttó jövedelem</a:t>
            </a:r>
          </a:p>
        </p:txBody>
      </p:sp>
      <p:graphicFrame>
        <p:nvGraphicFramePr>
          <p:cNvPr id="9" name="Tartalom helye 8">
            <a:extLst>
              <a:ext uri="{FF2B5EF4-FFF2-40B4-BE49-F238E27FC236}">
                <a16:creationId xmlns:a16="http://schemas.microsoft.com/office/drawing/2014/main" id="{99C71269-0F48-4656-B7BF-9987EE05557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0933926"/>
              </p:ext>
            </p:extLst>
          </p:nvPr>
        </p:nvGraphicFramePr>
        <p:xfrm>
          <a:off x="684213" y="1270000"/>
          <a:ext cx="4937126" cy="303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325C202-632E-4CEC-92FF-4B6A5282A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Nettó jövedelem</a:t>
            </a:r>
          </a:p>
        </p:txBody>
      </p:sp>
      <p:graphicFrame>
        <p:nvGraphicFramePr>
          <p:cNvPr id="15" name="Tartalom helye 14">
            <a:extLst>
              <a:ext uri="{FF2B5EF4-FFF2-40B4-BE49-F238E27FC236}">
                <a16:creationId xmlns:a16="http://schemas.microsoft.com/office/drawing/2014/main" id="{44432BDE-F0B4-4645-BB8F-590210C0E15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0065499"/>
              </p:ext>
            </p:extLst>
          </p:nvPr>
        </p:nvGraphicFramePr>
        <p:xfrm>
          <a:off x="5807075" y="1262063"/>
          <a:ext cx="4929188" cy="3030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501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Graphic spid="9" grpId="0">
        <p:bldAsOne/>
      </p:bldGraphic>
      <p:bldP spid="11" grpId="0" build="p"/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3635777A-B9EE-47C3-A408-D1E8DCBEB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4A91F96-E66F-4755-93D0-14AB8DA9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Nagy Martin</a:t>
            </a:r>
          </a:p>
        </p:txBody>
      </p:sp>
      <p:pic>
        <p:nvPicPr>
          <p:cNvPr id="1028" name="Picture 4" descr="Köszönöm a figyelmet png | PNGEgg">
            <a:extLst>
              <a:ext uri="{FF2B5EF4-FFF2-40B4-BE49-F238E27FC236}">
                <a16:creationId xmlns:a16="http://schemas.microsoft.com/office/drawing/2014/main" id="{01ED1C17-7102-4C3D-9080-B93168400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563" y="2062692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869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229</Words>
  <Application>Microsoft Office PowerPoint</Application>
  <PresentationFormat>Szélesvásznú</PresentationFormat>
  <Paragraphs>82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Szelet</vt:lpstr>
      <vt:lpstr>Magyarországon, Egy főre jutó bruttó és nettó jövedelmek</vt:lpstr>
      <vt:lpstr>PowerPoint-bemutató</vt:lpstr>
      <vt:lpstr>PowerPoint-bemutató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Magyarországon, Egy főre jutó bruttó és nettó jövedelmek</dc:title>
  <dc:creator>Nagy Martin</dc:creator>
  <cp:lastModifiedBy>Nagy Martin</cp:lastModifiedBy>
  <cp:revision>4</cp:revision>
  <dcterms:created xsi:type="dcterms:W3CDTF">2024-02-19T13:34:51Z</dcterms:created>
  <dcterms:modified xsi:type="dcterms:W3CDTF">2024-02-19T14:08:31Z</dcterms:modified>
</cp:coreProperties>
</file>