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86" r:id="rId22"/>
    <p:sldId id="287" r:id="rId23"/>
    <p:sldId id="288" r:id="rId24"/>
    <p:sldId id="276" r:id="rId25"/>
    <p:sldId id="277" r:id="rId26"/>
    <p:sldId id="278" r:id="rId27"/>
    <p:sldId id="279" r:id="rId28"/>
    <p:sldId id="280" r:id="rId29"/>
    <p:sldId id="281" r:id="rId30"/>
    <p:sldId id="282" r:id="rId31"/>
    <p:sldId id="283" r:id="rId32"/>
    <p:sldId id="284"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66" d="100"/>
          <a:sy n="66" d="100"/>
        </p:scale>
        <p:origin x="-11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06E9CA-18E4-4DD6-8D43-2026B7B10F63}" type="doc">
      <dgm:prSet loTypeId="urn:microsoft.com/office/officeart/2005/8/layout/lProcess2" loCatId="list" qsTypeId="urn:microsoft.com/office/officeart/2005/8/quickstyle/simple5" qsCatId="simple" csTypeId="urn:microsoft.com/office/officeart/2005/8/colors/accent1_2" csCatId="accent1" phldr="1"/>
      <dgm:spPr/>
      <dgm:t>
        <a:bodyPr/>
        <a:lstStyle/>
        <a:p>
          <a:endParaRPr lang="es-ES"/>
        </a:p>
      </dgm:t>
    </dgm:pt>
    <dgm:pt modelId="{B52AC57C-5E4C-42D7-8618-6AA3DA1549FC}">
      <dgm:prSet phldrT="[Texto]" custT="1">
        <dgm:style>
          <a:lnRef idx="1">
            <a:schemeClr val="accent2"/>
          </a:lnRef>
          <a:fillRef idx="3">
            <a:schemeClr val="accent2"/>
          </a:fillRef>
          <a:effectRef idx="2">
            <a:schemeClr val="accent2"/>
          </a:effectRef>
          <a:fontRef idx="minor">
            <a:schemeClr val="lt1"/>
          </a:fontRef>
        </dgm:style>
      </dgm:prSet>
      <dgm:spPr>
        <a:ln/>
      </dgm:spPr>
      <dgm:t>
        <a:bodyPr/>
        <a:lstStyle/>
        <a:p>
          <a:endParaRPr lang="es-ES" sz="1200"/>
        </a:p>
      </dgm:t>
    </dgm:pt>
    <dgm:pt modelId="{4B410A86-944D-4478-B4C4-87D4CA7304A8}" type="parTrans" cxnId="{8C1D4C73-6659-4A4B-B8EE-6009740577DD}">
      <dgm:prSet/>
      <dgm:spPr/>
      <dgm:t>
        <a:bodyPr/>
        <a:lstStyle/>
        <a:p>
          <a:endParaRPr lang="es-ES"/>
        </a:p>
      </dgm:t>
    </dgm:pt>
    <dgm:pt modelId="{26B82E96-EB58-4298-92E0-40B82B6E3707}" type="sibTrans" cxnId="{8C1D4C73-6659-4A4B-B8EE-6009740577DD}">
      <dgm:prSet/>
      <dgm:spPr/>
      <dgm:t>
        <a:bodyPr/>
        <a:lstStyle/>
        <a:p>
          <a:endParaRPr lang="es-ES"/>
        </a:p>
      </dgm:t>
    </dgm:pt>
    <dgm:pt modelId="{E34DA568-D1AA-45AC-A2FA-45A0BB7021E5}">
      <dgm:prSet phldrT="[Texto]" custT="1">
        <dgm:style>
          <a:lnRef idx="1">
            <a:schemeClr val="accent3"/>
          </a:lnRef>
          <a:fillRef idx="3">
            <a:schemeClr val="accent3"/>
          </a:fillRef>
          <a:effectRef idx="2">
            <a:schemeClr val="accent3"/>
          </a:effectRef>
          <a:fontRef idx="minor">
            <a:schemeClr val="lt1"/>
          </a:fontRef>
        </dgm:style>
      </dgm:prSet>
      <dgm:spPr/>
      <dgm:t>
        <a:bodyPr/>
        <a:lstStyle/>
        <a:p>
          <a:endParaRPr lang="es-ES" sz="1200"/>
        </a:p>
      </dgm:t>
    </dgm:pt>
    <dgm:pt modelId="{3258495C-7586-4C6A-B55A-63EA744C09DD}" type="parTrans" cxnId="{EB1757AC-9914-4E12-9A8B-CE2A7B42E33E}">
      <dgm:prSet/>
      <dgm:spPr/>
      <dgm:t>
        <a:bodyPr/>
        <a:lstStyle/>
        <a:p>
          <a:endParaRPr lang="es-ES"/>
        </a:p>
      </dgm:t>
    </dgm:pt>
    <dgm:pt modelId="{5F9CA555-14F3-4B98-B8EC-86EE8DCA4757}" type="sibTrans" cxnId="{EB1757AC-9914-4E12-9A8B-CE2A7B42E33E}">
      <dgm:prSet/>
      <dgm:spPr/>
      <dgm:t>
        <a:bodyPr/>
        <a:lstStyle/>
        <a:p>
          <a:endParaRPr lang="es-ES"/>
        </a:p>
      </dgm:t>
    </dgm:pt>
    <dgm:pt modelId="{9A47336A-D9A2-4661-BD86-F956613A6162}">
      <dgm:prSet phldrT="[Texto]" custT="1"/>
      <dgm:spPr/>
      <dgm:t>
        <a:bodyPr/>
        <a:lstStyle/>
        <a:p>
          <a:endParaRPr lang="es-ES" sz="1400"/>
        </a:p>
      </dgm:t>
    </dgm:pt>
    <dgm:pt modelId="{40D6C60E-2E58-463A-9020-8C0D8DC2296D}" type="sibTrans" cxnId="{ADBA44A5-F356-48B8-9985-33FD2C6D900D}">
      <dgm:prSet/>
      <dgm:spPr/>
      <dgm:t>
        <a:bodyPr/>
        <a:lstStyle/>
        <a:p>
          <a:endParaRPr lang="es-ES"/>
        </a:p>
      </dgm:t>
    </dgm:pt>
    <dgm:pt modelId="{FB07B689-AA58-416B-B759-F568528CE830}" type="parTrans" cxnId="{ADBA44A5-F356-48B8-9985-33FD2C6D900D}">
      <dgm:prSet/>
      <dgm:spPr/>
      <dgm:t>
        <a:bodyPr/>
        <a:lstStyle/>
        <a:p>
          <a:endParaRPr lang="es-ES"/>
        </a:p>
      </dgm:t>
    </dgm:pt>
    <dgm:pt modelId="{0EECB86B-AAA4-49EF-8C6D-8F86CB97EDD1}" type="pres">
      <dgm:prSet presAssocID="{5106E9CA-18E4-4DD6-8D43-2026B7B10F63}" presName="theList" presStyleCnt="0">
        <dgm:presLayoutVars>
          <dgm:dir/>
          <dgm:animLvl val="lvl"/>
          <dgm:resizeHandles val="exact"/>
        </dgm:presLayoutVars>
      </dgm:prSet>
      <dgm:spPr/>
      <dgm:t>
        <a:bodyPr/>
        <a:lstStyle/>
        <a:p>
          <a:endParaRPr lang="es-ES"/>
        </a:p>
      </dgm:t>
    </dgm:pt>
    <dgm:pt modelId="{98AB9551-767D-41E5-8DD0-7C37334C5FCA}" type="pres">
      <dgm:prSet presAssocID="{9A47336A-D9A2-4661-BD86-F956613A6162}" presName="compNode" presStyleCnt="0"/>
      <dgm:spPr/>
    </dgm:pt>
    <dgm:pt modelId="{EAA99B4F-61D2-4F70-9D2F-313122A7F395}" type="pres">
      <dgm:prSet presAssocID="{9A47336A-D9A2-4661-BD86-F956613A6162}" presName="aNode" presStyleLbl="bgShp" presStyleIdx="0" presStyleCnt="3" custLinFactNeighborX="-38" custLinFactNeighborY="-1389"/>
      <dgm:spPr/>
      <dgm:t>
        <a:bodyPr/>
        <a:lstStyle/>
        <a:p>
          <a:endParaRPr lang="es-ES"/>
        </a:p>
      </dgm:t>
    </dgm:pt>
    <dgm:pt modelId="{98D5944A-A288-41F4-8137-51039D0054B4}" type="pres">
      <dgm:prSet presAssocID="{9A47336A-D9A2-4661-BD86-F956613A6162}" presName="textNode" presStyleLbl="bgShp" presStyleIdx="0" presStyleCnt="3"/>
      <dgm:spPr/>
      <dgm:t>
        <a:bodyPr/>
        <a:lstStyle/>
        <a:p>
          <a:endParaRPr lang="es-ES"/>
        </a:p>
      </dgm:t>
    </dgm:pt>
    <dgm:pt modelId="{6F83B992-EC03-4A62-8772-4D5B826A55C9}" type="pres">
      <dgm:prSet presAssocID="{9A47336A-D9A2-4661-BD86-F956613A6162}" presName="compChildNode" presStyleCnt="0"/>
      <dgm:spPr/>
    </dgm:pt>
    <dgm:pt modelId="{BA76DF1E-EC8B-4E3F-813D-9FFB3CAC9965}" type="pres">
      <dgm:prSet presAssocID="{9A47336A-D9A2-4661-BD86-F956613A6162}" presName="theInnerList" presStyleCnt="0"/>
      <dgm:spPr/>
    </dgm:pt>
    <dgm:pt modelId="{0DF8D76A-094B-4129-91F7-076CD023431B}" type="pres">
      <dgm:prSet presAssocID="{9A47336A-D9A2-4661-BD86-F956613A6162}" presName="aSpace" presStyleCnt="0"/>
      <dgm:spPr/>
    </dgm:pt>
    <dgm:pt modelId="{2039F028-F444-4DBA-982F-A8904450B526}" type="pres">
      <dgm:prSet presAssocID="{B52AC57C-5E4C-42D7-8618-6AA3DA1549FC}" presName="compNode" presStyleCnt="0"/>
      <dgm:spPr/>
    </dgm:pt>
    <dgm:pt modelId="{84DB0EA0-EC5D-4B21-AF9E-2BE8CCC42023}" type="pres">
      <dgm:prSet presAssocID="{B52AC57C-5E4C-42D7-8618-6AA3DA1549FC}" presName="aNode" presStyleLbl="bgShp" presStyleIdx="1" presStyleCnt="3" custLinFactNeighborX="-1767"/>
      <dgm:spPr/>
      <dgm:t>
        <a:bodyPr/>
        <a:lstStyle/>
        <a:p>
          <a:endParaRPr lang="es-ES"/>
        </a:p>
      </dgm:t>
    </dgm:pt>
    <dgm:pt modelId="{0180244F-E8DB-445D-8859-2D9D875512DF}" type="pres">
      <dgm:prSet presAssocID="{B52AC57C-5E4C-42D7-8618-6AA3DA1549FC}" presName="textNode" presStyleLbl="bgShp" presStyleIdx="1" presStyleCnt="3"/>
      <dgm:spPr/>
      <dgm:t>
        <a:bodyPr/>
        <a:lstStyle/>
        <a:p>
          <a:endParaRPr lang="es-ES"/>
        </a:p>
      </dgm:t>
    </dgm:pt>
    <dgm:pt modelId="{937986E3-773E-47CD-9C5B-7B9A7554E24D}" type="pres">
      <dgm:prSet presAssocID="{B52AC57C-5E4C-42D7-8618-6AA3DA1549FC}" presName="compChildNode" presStyleCnt="0"/>
      <dgm:spPr/>
    </dgm:pt>
    <dgm:pt modelId="{EA67E4D6-4868-426F-9133-5D7903B86805}" type="pres">
      <dgm:prSet presAssocID="{B52AC57C-5E4C-42D7-8618-6AA3DA1549FC}" presName="theInnerList" presStyleCnt="0"/>
      <dgm:spPr/>
    </dgm:pt>
    <dgm:pt modelId="{7691AD63-CE6B-4EE1-ACB5-EED6B58166FD}" type="pres">
      <dgm:prSet presAssocID="{B52AC57C-5E4C-42D7-8618-6AA3DA1549FC}" presName="aSpace" presStyleCnt="0"/>
      <dgm:spPr/>
    </dgm:pt>
    <dgm:pt modelId="{01F73F2A-50AF-41FB-9B5D-6759789D2877}" type="pres">
      <dgm:prSet presAssocID="{E34DA568-D1AA-45AC-A2FA-45A0BB7021E5}" presName="compNode" presStyleCnt="0"/>
      <dgm:spPr/>
    </dgm:pt>
    <dgm:pt modelId="{3FCC7CA4-9898-4493-9882-536C02AC4054}" type="pres">
      <dgm:prSet presAssocID="{E34DA568-D1AA-45AC-A2FA-45A0BB7021E5}" presName="aNode" presStyleLbl="bgShp" presStyleIdx="2" presStyleCnt="3" custLinFactNeighborX="-4379"/>
      <dgm:spPr/>
      <dgm:t>
        <a:bodyPr/>
        <a:lstStyle/>
        <a:p>
          <a:endParaRPr lang="es-ES"/>
        </a:p>
      </dgm:t>
    </dgm:pt>
    <dgm:pt modelId="{D14FD89C-A122-4032-A694-F32F42D3D0E0}" type="pres">
      <dgm:prSet presAssocID="{E34DA568-D1AA-45AC-A2FA-45A0BB7021E5}" presName="textNode" presStyleLbl="bgShp" presStyleIdx="2" presStyleCnt="3"/>
      <dgm:spPr/>
      <dgm:t>
        <a:bodyPr/>
        <a:lstStyle/>
        <a:p>
          <a:endParaRPr lang="es-ES"/>
        </a:p>
      </dgm:t>
    </dgm:pt>
    <dgm:pt modelId="{CF5E7436-FE23-47A6-94CF-B12ED64C8333}" type="pres">
      <dgm:prSet presAssocID="{E34DA568-D1AA-45AC-A2FA-45A0BB7021E5}" presName="compChildNode" presStyleCnt="0"/>
      <dgm:spPr/>
    </dgm:pt>
    <dgm:pt modelId="{19E75752-860B-44FB-974A-B8C3EE224A38}" type="pres">
      <dgm:prSet presAssocID="{E34DA568-D1AA-45AC-A2FA-45A0BB7021E5}" presName="theInnerList" presStyleCnt="0"/>
      <dgm:spPr/>
    </dgm:pt>
  </dgm:ptLst>
  <dgm:cxnLst>
    <dgm:cxn modelId="{61B7DD25-831F-49D0-AC3C-D210259B0000}" type="presOf" srcId="{E34DA568-D1AA-45AC-A2FA-45A0BB7021E5}" destId="{3FCC7CA4-9898-4493-9882-536C02AC4054}" srcOrd="0" destOrd="0" presId="urn:microsoft.com/office/officeart/2005/8/layout/lProcess2"/>
    <dgm:cxn modelId="{EB1757AC-9914-4E12-9A8B-CE2A7B42E33E}" srcId="{5106E9CA-18E4-4DD6-8D43-2026B7B10F63}" destId="{E34DA568-D1AA-45AC-A2FA-45A0BB7021E5}" srcOrd="2" destOrd="0" parTransId="{3258495C-7586-4C6A-B55A-63EA744C09DD}" sibTransId="{5F9CA555-14F3-4B98-B8EC-86EE8DCA4757}"/>
    <dgm:cxn modelId="{8BB81BCE-6494-43B0-9EE8-498625B4FFE1}" type="presOf" srcId="{E34DA568-D1AA-45AC-A2FA-45A0BB7021E5}" destId="{D14FD89C-A122-4032-A694-F32F42D3D0E0}" srcOrd="1" destOrd="0" presId="urn:microsoft.com/office/officeart/2005/8/layout/lProcess2"/>
    <dgm:cxn modelId="{5CBFD698-C0E6-4281-8233-BC2ED9C44AC2}" type="presOf" srcId="{B52AC57C-5E4C-42D7-8618-6AA3DA1549FC}" destId="{0180244F-E8DB-445D-8859-2D9D875512DF}" srcOrd="1" destOrd="0" presId="urn:microsoft.com/office/officeart/2005/8/layout/lProcess2"/>
    <dgm:cxn modelId="{8C1D4C73-6659-4A4B-B8EE-6009740577DD}" srcId="{5106E9CA-18E4-4DD6-8D43-2026B7B10F63}" destId="{B52AC57C-5E4C-42D7-8618-6AA3DA1549FC}" srcOrd="1" destOrd="0" parTransId="{4B410A86-944D-4478-B4C4-87D4CA7304A8}" sibTransId="{26B82E96-EB58-4298-92E0-40B82B6E3707}"/>
    <dgm:cxn modelId="{ADBA44A5-F356-48B8-9985-33FD2C6D900D}" srcId="{5106E9CA-18E4-4DD6-8D43-2026B7B10F63}" destId="{9A47336A-D9A2-4661-BD86-F956613A6162}" srcOrd="0" destOrd="0" parTransId="{FB07B689-AA58-416B-B759-F568528CE830}" sibTransId="{40D6C60E-2E58-463A-9020-8C0D8DC2296D}"/>
    <dgm:cxn modelId="{80220CCF-A57D-4FCB-B645-47C5658CDB67}" type="presOf" srcId="{9A47336A-D9A2-4661-BD86-F956613A6162}" destId="{EAA99B4F-61D2-4F70-9D2F-313122A7F395}" srcOrd="0" destOrd="0" presId="urn:microsoft.com/office/officeart/2005/8/layout/lProcess2"/>
    <dgm:cxn modelId="{1827556D-B04E-4021-9205-CAB8013E2EFA}" type="presOf" srcId="{B52AC57C-5E4C-42D7-8618-6AA3DA1549FC}" destId="{84DB0EA0-EC5D-4B21-AF9E-2BE8CCC42023}" srcOrd="0" destOrd="0" presId="urn:microsoft.com/office/officeart/2005/8/layout/lProcess2"/>
    <dgm:cxn modelId="{C1736727-D689-4C8A-ACEE-DC93824346F0}" type="presOf" srcId="{5106E9CA-18E4-4DD6-8D43-2026B7B10F63}" destId="{0EECB86B-AAA4-49EF-8C6D-8F86CB97EDD1}" srcOrd="0" destOrd="0" presId="urn:microsoft.com/office/officeart/2005/8/layout/lProcess2"/>
    <dgm:cxn modelId="{64A4EBBA-784A-4292-8BD6-ABCB2893F5DE}" type="presOf" srcId="{9A47336A-D9A2-4661-BD86-F956613A6162}" destId="{98D5944A-A288-41F4-8137-51039D0054B4}" srcOrd="1" destOrd="0" presId="urn:microsoft.com/office/officeart/2005/8/layout/lProcess2"/>
    <dgm:cxn modelId="{4882604A-0ECD-41D5-B0DF-C33F82AB3423}" type="presParOf" srcId="{0EECB86B-AAA4-49EF-8C6D-8F86CB97EDD1}" destId="{98AB9551-767D-41E5-8DD0-7C37334C5FCA}" srcOrd="0" destOrd="0" presId="urn:microsoft.com/office/officeart/2005/8/layout/lProcess2"/>
    <dgm:cxn modelId="{7D232143-5AAC-46B3-8983-17D4492985B9}" type="presParOf" srcId="{98AB9551-767D-41E5-8DD0-7C37334C5FCA}" destId="{EAA99B4F-61D2-4F70-9D2F-313122A7F395}" srcOrd="0" destOrd="0" presId="urn:microsoft.com/office/officeart/2005/8/layout/lProcess2"/>
    <dgm:cxn modelId="{CE033403-2835-4181-8C35-EE76F5D569CD}" type="presParOf" srcId="{98AB9551-767D-41E5-8DD0-7C37334C5FCA}" destId="{98D5944A-A288-41F4-8137-51039D0054B4}" srcOrd="1" destOrd="0" presId="urn:microsoft.com/office/officeart/2005/8/layout/lProcess2"/>
    <dgm:cxn modelId="{BB4580A1-3091-4B38-A645-DEE8DAF37DAA}" type="presParOf" srcId="{98AB9551-767D-41E5-8DD0-7C37334C5FCA}" destId="{6F83B992-EC03-4A62-8772-4D5B826A55C9}" srcOrd="2" destOrd="0" presId="urn:microsoft.com/office/officeart/2005/8/layout/lProcess2"/>
    <dgm:cxn modelId="{78A90749-EBAC-4D82-9B47-45ED47E972EF}" type="presParOf" srcId="{6F83B992-EC03-4A62-8772-4D5B826A55C9}" destId="{BA76DF1E-EC8B-4E3F-813D-9FFB3CAC9965}" srcOrd="0" destOrd="0" presId="urn:microsoft.com/office/officeart/2005/8/layout/lProcess2"/>
    <dgm:cxn modelId="{4601D419-3709-4B0E-BC17-70550520A29C}" type="presParOf" srcId="{0EECB86B-AAA4-49EF-8C6D-8F86CB97EDD1}" destId="{0DF8D76A-094B-4129-91F7-076CD023431B}" srcOrd="1" destOrd="0" presId="urn:microsoft.com/office/officeart/2005/8/layout/lProcess2"/>
    <dgm:cxn modelId="{DC1442C6-2426-4C49-839A-131F11BB9C5B}" type="presParOf" srcId="{0EECB86B-AAA4-49EF-8C6D-8F86CB97EDD1}" destId="{2039F028-F444-4DBA-982F-A8904450B526}" srcOrd="2" destOrd="0" presId="urn:microsoft.com/office/officeart/2005/8/layout/lProcess2"/>
    <dgm:cxn modelId="{DC1E6679-2D9C-423F-8515-7877E7B34A2C}" type="presParOf" srcId="{2039F028-F444-4DBA-982F-A8904450B526}" destId="{84DB0EA0-EC5D-4B21-AF9E-2BE8CCC42023}" srcOrd="0" destOrd="0" presId="urn:microsoft.com/office/officeart/2005/8/layout/lProcess2"/>
    <dgm:cxn modelId="{7B84D2B2-98DC-4583-89C0-C659FA76CBD9}" type="presParOf" srcId="{2039F028-F444-4DBA-982F-A8904450B526}" destId="{0180244F-E8DB-445D-8859-2D9D875512DF}" srcOrd="1" destOrd="0" presId="urn:microsoft.com/office/officeart/2005/8/layout/lProcess2"/>
    <dgm:cxn modelId="{4EC88371-68CD-4DA6-B762-5B6DAAF8AB7E}" type="presParOf" srcId="{2039F028-F444-4DBA-982F-A8904450B526}" destId="{937986E3-773E-47CD-9C5B-7B9A7554E24D}" srcOrd="2" destOrd="0" presId="urn:microsoft.com/office/officeart/2005/8/layout/lProcess2"/>
    <dgm:cxn modelId="{B2BDE270-CB4A-4AF4-A128-B083969F86D0}" type="presParOf" srcId="{937986E3-773E-47CD-9C5B-7B9A7554E24D}" destId="{EA67E4D6-4868-426F-9133-5D7903B86805}" srcOrd="0" destOrd="0" presId="urn:microsoft.com/office/officeart/2005/8/layout/lProcess2"/>
    <dgm:cxn modelId="{414E3F95-FA94-4E16-A245-B157DCF33528}" type="presParOf" srcId="{0EECB86B-AAA4-49EF-8C6D-8F86CB97EDD1}" destId="{7691AD63-CE6B-4EE1-ACB5-EED6B58166FD}" srcOrd="3" destOrd="0" presId="urn:microsoft.com/office/officeart/2005/8/layout/lProcess2"/>
    <dgm:cxn modelId="{C5441CB8-E87B-4724-8809-34D17E9281F0}" type="presParOf" srcId="{0EECB86B-AAA4-49EF-8C6D-8F86CB97EDD1}" destId="{01F73F2A-50AF-41FB-9B5D-6759789D2877}" srcOrd="4" destOrd="0" presId="urn:microsoft.com/office/officeart/2005/8/layout/lProcess2"/>
    <dgm:cxn modelId="{786681FB-C1C9-491F-AEC9-89E871BAE3E3}" type="presParOf" srcId="{01F73F2A-50AF-41FB-9B5D-6759789D2877}" destId="{3FCC7CA4-9898-4493-9882-536C02AC4054}" srcOrd="0" destOrd="0" presId="urn:microsoft.com/office/officeart/2005/8/layout/lProcess2"/>
    <dgm:cxn modelId="{00B71B85-C670-41EE-B7EF-13C281BD5BB8}" type="presParOf" srcId="{01F73F2A-50AF-41FB-9B5D-6759789D2877}" destId="{D14FD89C-A122-4032-A694-F32F42D3D0E0}" srcOrd="1" destOrd="0" presId="urn:microsoft.com/office/officeart/2005/8/layout/lProcess2"/>
    <dgm:cxn modelId="{5850CF39-AE6F-45DC-A286-A6FCEAB896B1}" type="presParOf" srcId="{01F73F2A-50AF-41FB-9B5D-6759789D2877}" destId="{CF5E7436-FE23-47A6-94CF-B12ED64C8333}" srcOrd="2" destOrd="0" presId="urn:microsoft.com/office/officeart/2005/8/layout/lProcess2"/>
    <dgm:cxn modelId="{6EB3EC84-321A-4388-AAF6-978ABD1AFC52}" type="presParOf" srcId="{CF5E7436-FE23-47A6-94CF-B12ED64C8333}" destId="{19E75752-860B-44FB-974A-B8C3EE224A38}" srcOrd="0" destOrd="0" presId="urn:microsoft.com/office/officeart/2005/8/layout/l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AA99B4F-61D2-4F70-9D2F-313122A7F395}">
      <dsp:nvSpPr>
        <dsp:cNvPr id="0" name=""/>
        <dsp:cNvSpPr/>
      </dsp:nvSpPr>
      <dsp:spPr>
        <a:xfrm>
          <a:off x="10" y="0"/>
          <a:ext cx="2331118" cy="5184576"/>
        </a:xfrm>
        <a:prstGeom prst="roundRect">
          <a:avLst>
            <a:gd name="adj" fmla="val 10000"/>
          </a:avLst>
        </a:prstGeom>
        <a:solidFill>
          <a:schemeClr val="accent1">
            <a:tint val="40000"/>
            <a:hueOff val="0"/>
            <a:satOff val="0"/>
            <a:lumOff val="0"/>
            <a:alphaOff val="0"/>
          </a:schemeClr>
        </a:solidFill>
        <a:ln>
          <a:noFill/>
        </a:ln>
        <a:effectLst>
          <a:outerShdw blurRad="57150" dist="38100" dir="5400000" algn="ctr" rotWithShape="0">
            <a:schemeClr val="accent1">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s-ES" sz="1400" kern="1200"/>
        </a:p>
      </dsp:txBody>
      <dsp:txXfrm>
        <a:off x="10" y="0"/>
        <a:ext cx="2331118" cy="1555372"/>
      </dsp:txXfrm>
    </dsp:sp>
    <dsp:sp modelId="{84DB0EA0-EC5D-4B21-AF9E-2BE8CCC42023}">
      <dsp:nvSpPr>
        <dsp:cNvPr id="0" name=""/>
        <dsp:cNvSpPr/>
      </dsp:nvSpPr>
      <dsp:spPr>
        <a:xfrm>
          <a:off x="2465657" y="0"/>
          <a:ext cx="2331118" cy="5184576"/>
        </a:xfrm>
        <a:prstGeom prst="roundRect">
          <a:avLst>
            <a:gd name="adj" fmla="val 10000"/>
          </a:avLst>
        </a:prstGeom>
        <a:gradFill rotWithShape="1">
          <a:gsLst>
            <a:gs pos="0">
              <a:schemeClr val="accent2">
                <a:tint val="98000"/>
                <a:shade val="25000"/>
                <a:satMod val="250000"/>
              </a:schemeClr>
            </a:gs>
            <a:gs pos="68000">
              <a:schemeClr val="accent2">
                <a:tint val="86000"/>
                <a:satMod val="115000"/>
              </a:schemeClr>
            </a:gs>
            <a:gs pos="100000">
              <a:schemeClr val="accent2">
                <a:tint val="50000"/>
                <a:satMod val="150000"/>
              </a:schemeClr>
            </a:gs>
          </a:gsLst>
          <a:path path="circle">
            <a:fillToRect l="50000" t="130000" r="50000" b="-30000"/>
          </a:path>
        </a:gradFill>
        <a:ln w="9525" cap="flat" cmpd="sng" algn="ctr">
          <a:solidFill>
            <a:schemeClr val="accent2">
              <a:shade val="50000"/>
              <a:satMod val="103000"/>
            </a:schemeClr>
          </a:solidFill>
          <a:prstDash val="solid"/>
        </a:ln>
        <a:effectLst>
          <a:outerShdw blurRad="57150" dist="38100" dir="5400000" algn="ctr" rotWithShape="0">
            <a:schemeClr val="accent2">
              <a:shade val="9000"/>
              <a:satMod val="105000"/>
              <a:alpha val="48000"/>
            </a:scheme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s-ES" sz="1200" kern="1200"/>
        </a:p>
      </dsp:txBody>
      <dsp:txXfrm>
        <a:off x="2465657" y="0"/>
        <a:ext cx="2331118" cy="1555372"/>
      </dsp:txXfrm>
    </dsp:sp>
    <dsp:sp modelId="{3FCC7CA4-9898-4493-9882-536C02AC4054}">
      <dsp:nvSpPr>
        <dsp:cNvPr id="0" name=""/>
        <dsp:cNvSpPr/>
      </dsp:nvSpPr>
      <dsp:spPr>
        <a:xfrm>
          <a:off x="4910721" y="0"/>
          <a:ext cx="2331118" cy="5184576"/>
        </a:xfrm>
        <a:prstGeom prst="roundRect">
          <a:avLst>
            <a:gd name="adj" fmla="val 10000"/>
          </a:avLst>
        </a:prstGeom>
        <a:gradFill rotWithShape="1">
          <a:gsLst>
            <a:gs pos="0">
              <a:schemeClr val="accent3">
                <a:tint val="98000"/>
                <a:shade val="25000"/>
                <a:satMod val="250000"/>
              </a:schemeClr>
            </a:gs>
            <a:gs pos="68000">
              <a:schemeClr val="accent3">
                <a:tint val="86000"/>
                <a:satMod val="115000"/>
              </a:schemeClr>
            </a:gs>
            <a:gs pos="100000">
              <a:schemeClr val="accent3">
                <a:tint val="50000"/>
                <a:satMod val="150000"/>
              </a:schemeClr>
            </a:gs>
          </a:gsLst>
          <a:path path="circle">
            <a:fillToRect l="50000" t="130000" r="50000" b="-30000"/>
          </a:path>
        </a:gradFill>
        <a:ln w="9525" cap="flat" cmpd="sng" algn="ctr">
          <a:solidFill>
            <a:schemeClr val="accent3">
              <a:shade val="50000"/>
              <a:satMod val="103000"/>
            </a:schemeClr>
          </a:solidFill>
          <a:prstDash val="solid"/>
        </a:ln>
        <a:effectLst>
          <a:outerShdw blurRad="57150" dist="38100" dir="5400000" algn="ctr" rotWithShape="0">
            <a:schemeClr val="accent3">
              <a:shade val="9000"/>
              <a:satMod val="105000"/>
              <a:alpha val="48000"/>
            </a:scheme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s-ES" sz="1200" kern="1200"/>
        </a:p>
      </dsp:txBody>
      <dsp:txXfrm>
        <a:off x="4910721" y="0"/>
        <a:ext cx="2331118" cy="155537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7A847CFC-816F-41D0-AAC0-9BF4FEBC753E}" type="datetimeFigureOut">
              <a:rPr lang="es-ES" smtClean="0"/>
              <a:pPr/>
              <a:t>12/01/2011</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12/01/2011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12/01/2011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12/01/2011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12/01/2011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12/01/2011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12/01/2011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pPr/>
              <a:t>12/01/2011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12/01/2011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12/01/2011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12/01/2011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077200" y="6356350"/>
            <a:ext cx="609600" cy="365125"/>
          </a:xfrm>
        </p:spPr>
        <p:txBody>
          <a:bodyPr/>
          <a:lstStyle/>
          <a:p>
            <a:fld id="{132FADFE-3B8F-471C-ABF0-DBC7717ECBBC}" type="slidenum">
              <a:rPr lang="es-ES" smtClean="0"/>
              <a:pPr/>
              <a:t>‹Nº›</a:t>
            </a:fld>
            <a:endParaRPr lang="es-E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847CFC-816F-41D0-AAC0-9BF4FEBC753E}" type="datetimeFigureOut">
              <a:rPr lang="es-ES" smtClean="0"/>
              <a:pPr/>
              <a:t>12/01/2011</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FADFE-3B8F-471C-ABF0-DBC7717ECBBC}" type="slidenum">
              <a:rPr lang="es-ES" smtClean="0"/>
              <a:pPr/>
              <a:t>‹Nº›</a:t>
            </a:fld>
            <a:endParaRPr lang="es-E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Simulador del protocolo 802.11</a:t>
            </a:r>
            <a:endParaRPr lang="es-ES" dirty="0"/>
          </a:p>
        </p:txBody>
      </p:sp>
      <p:sp>
        <p:nvSpPr>
          <p:cNvPr id="3" name="2 Subtítulo"/>
          <p:cNvSpPr>
            <a:spLocks noGrp="1"/>
          </p:cNvSpPr>
          <p:nvPr>
            <p:ph type="subTitle" idx="1"/>
          </p:nvPr>
        </p:nvSpPr>
        <p:spPr/>
        <p:txBody>
          <a:bodyPr/>
          <a:lstStyle/>
          <a:p>
            <a:r>
              <a:rPr lang="es-ES" dirty="0" smtClean="0"/>
              <a:t>Proyecto final de carrera</a:t>
            </a:r>
            <a:endParaRPr lang="es-ES" dirty="0"/>
          </a:p>
        </p:txBody>
      </p:sp>
      <p:pic>
        <p:nvPicPr>
          <p:cNvPr id="4" name="3 Imagen"/>
          <p:cNvPicPr/>
          <p:nvPr/>
        </p:nvPicPr>
        <p:blipFill>
          <a:blip r:embed="rId2" cstate="print"/>
          <a:srcRect/>
          <a:stretch>
            <a:fillRect/>
          </a:stretch>
        </p:blipFill>
        <p:spPr bwMode="auto">
          <a:xfrm>
            <a:off x="1331640" y="2564904"/>
            <a:ext cx="1447800" cy="1447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29600" cy="1143000"/>
          </a:xfrm>
        </p:spPr>
        <p:txBody>
          <a:bodyPr/>
          <a:lstStyle/>
          <a:p>
            <a:r>
              <a:rPr lang="es-ES" dirty="0" smtClean="0"/>
              <a:t>Requisitos del sistema:</a:t>
            </a:r>
            <a:endParaRPr lang="es-ES" dirty="0"/>
          </a:p>
        </p:txBody>
      </p:sp>
      <p:sp>
        <p:nvSpPr>
          <p:cNvPr id="3" name="2 Marcador de contenido"/>
          <p:cNvSpPr>
            <a:spLocks noGrp="1"/>
          </p:cNvSpPr>
          <p:nvPr>
            <p:ph idx="1"/>
          </p:nvPr>
        </p:nvSpPr>
        <p:spPr/>
        <p:txBody>
          <a:bodyPr>
            <a:normAutofit/>
          </a:bodyPr>
          <a:lstStyle/>
          <a:p>
            <a:pPr lvl="0"/>
            <a:r>
              <a:rPr lang="es-ES" sz="2200" dirty="0" smtClean="0"/>
              <a:t>Dar soporte  a todos los tipos de capa física que se comercializan en la actualidad (802.11, 802.11a, 802.11b, 802.11g, 802.11n).</a:t>
            </a:r>
          </a:p>
          <a:p>
            <a:pPr lvl="0"/>
            <a:r>
              <a:rPr lang="es-ES" sz="2200" dirty="0" smtClean="0"/>
              <a:t>Dar soporte a todos los rangos de datos permitidos en cada especificación de cada capa física. </a:t>
            </a:r>
          </a:p>
          <a:p>
            <a:pPr lvl="0"/>
            <a:r>
              <a:rPr lang="es-ES" sz="2200" dirty="0" smtClean="0"/>
              <a:t>Permitir la configuración  independiente de cada dispositivo.</a:t>
            </a:r>
          </a:p>
          <a:p>
            <a:pPr lvl="0"/>
            <a:r>
              <a:rPr lang="es-ES" sz="2200" dirty="0" smtClean="0"/>
              <a:t>Dar soporte al mecanismo RTS/CTS, y permitir la configuración de su umbral de  en cada nodo.</a:t>
            </a:r>
          </a:p>
          <a:p>
            <a:pPr lvl="0"/>
            <a:r>
              <a:rPr lang="es-ES" sz="2200" dirty="0" smtClean="0"/>
              <a:t>Soporte de diferentes distribuciones para cargas de tráfico.</a:t>
            </a:r>
          </a:p>
          <a:p>
            <a:pPr lvl="0"/>
            <a:r>
              <a:rPr lang="es-ES" sz="2200" dirty="0" smtClean="0"/>
              <a:t>Soporte del problema del nodo oculto, donde los nodos pueden ser configurados para investigar el problema. </a:t>
            </a:r>
          </a:p>
          <a:p>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794352"/>
          </a:xfrm>
        </p:spPr>
        <p:txBody>
          <a:bodyPr>
            <a:normAutofit/>
          </a:bodyPr>
          <a:lstStyle/>
          <a:p>
            <a:r>
              <a:rPr lang="es-ES" sz="3600" dirty="0" smtClean="0"/>
              <a:t>Diagramas de subsistemas y casos de uso:</a:t>
            </a:r>
            <a:endParaRPr lang="es-ES" sz="3600" dirty="0"/>
          </a:p>
        </p:txBody>
      </p:sp>
      <p:pic>
        <p:nvPicPr>
          <p:cNvPr id="3" name="2 Imagen"/>
          <p:cNvPicPr/>
          <p:nvPr/>
        </p:nvPicPr>
        <p:blipFill>
          <a:blip r:embed="rId2" cstate="print"/>
          <a:srcRect/>
          <a:stretch>
            <a:fillRect/>
          </a:stretch>
        </p:blipFill>
        <p:spPr bwMode="auto">
          <a:xfrm>
            <a:off x="1331640" y="1916832"/>
            <a:ext cx="6264696"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1052736"/>
            <a:ext cx="8229600" cy="1143000"/>
          </a:xfrm>
        </p:spPr>
        <p:txBody>
          <a:bodyPr>
            <a:normAutofit fontScale="90000"/>
          </a:bodyPr>
          <a:lstStyle/>
          <a:p>
            <a:r>
              <a:rPr lang="es-ES" dirty="0" smtClean="0"/>
              <a:t>Diagrama de subsistema “gestión de la </a:t>
            </a:r>
            <a:r>
              <a:rPr lang="es-ES" dirty="0" smtClean="0"/>
              <a:t>configuración”:</a:t>
            </a:r>
            <a:endParaRPr lang="es-ES" dirty="0"/>
          </a:p>
        </p:txBody>
      </p:sp>
      <p:pic>
        <p:nvPicPr>
          <p:cNvPr id="4" name="3 Imagen"/>
          <p:cNvPicPr/>
          <p:nvPr/>
        </p:nvPicPr>
        <p:blipFill>
          <a:blip r:embed="rId2" cstate="print"/>
          <a:srcRect/>
          <a:stretch>
            <a:fillRect/>
          </a:stretch>
        </p:blipFill>
        <p:spPr bwMode="auto">
          <a:xfrm>
            <a:off x="1547664" y="2348880"/>
            <a:ext cx="5688632" cy="3960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548680"/>
            <a:ext cx="6984776" cy="1847088"/>
          </a:xfrm>
        </p:spPr>
        <p:txBody>
          <a:bodyPr>
            <a:noAutofit/>
          </a:bodyPr>
          <a:lstStyle/>
          <a:p>
            <a:r>
              <a:rPr lang="es-ES" sz="4000" b="1" dirty="0" smtClean="0"/>
              <a:t>Diagrama del subsistema “configuración de un punto de acceso</a:t>
            </a:r>
            <a:r>
              <a:rPr lang="es-ES" sz="4000" b="1" dirty="0" smtClean="0"/>
              <a:t>”:</a:t>
            </a:r>
            <a:endParaRPr lang="es-ES" sz="4000" dirty="0"/>
          </a:p>
        </p:txBody>
      </p:sp>
      <p:pic>
        <p:nvPicPr>
          <p:cNvPr id="4" name="3 Imagen"/>
          <p:cNvPicPr/>
          <p:nvPr/>
        </p:nvPicPr>
        <p:blipFill>
          <a:blip r:embed="rId2" cstate="print"/>
          <a:srcRect/>
          <a:stretch>
            <a:fillRect/>
          </a:stretch>
        </p:blipFill>
        <p:spPr bwMode="auto">
          <a:xfrm>
            <a:off x="1475656" y="2420888"/>
            <a:ext cx="5904656"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764704"/>
            <a:ext cx="6336704" cy="1296144"/>
          </a:xfrm>
        </p:spPr>
        <p:txBody>
          <a:bodyPr>
            <a:normAutofit/>
          </a:bodyPr>
          <a:lstStyle/>
          <a:p>
            <a:r>
              <a:rPr lang="es-ES" sz="4000" b="1" dirty="0" smtClean="0"/>
              <a:t>Diagrama del subsistema “configuración de un nodo </a:t>
            </a:r>
            <a:r>
              <a:rPr lang="es-ES" sz="4000" b="1" dirty="0" smtClean="0"/>
              <a:t>”:</a:t>
            </a:r>
            <a:endParaRPr lang="es-ES" sz="4000" dirty="0"/>
          </a:p>
        </p:txBody>
      </p:sp>
      <p:pic>
        <p:nvPicPr>
          <p:cNvPr id="4" name="3 Imagen"/>
          <p:cNvPicPr/>
          <p:nvPr/>
        </p:nvPicPr>
        <p:blipFill>
          <a:blip r:embed="rId2" cstate="print"/>
          <a:srcRect/>
          <a:stretch>
            <a:fillRect/>
          </a:stretch>
        </p:blipFill>
        <p:spPr bwMode="auto">
          <a:xfrm>
            <a:off x="1691680" y="2276872"/>
            <a:ext cx="5904656" cy="35283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1124744"/>
            <a:ext cx="6912768" cy="1143000"/>
          </a:xfrm>
        </p:spPr>
        <p:txBody>
          <a:bodyPr>
            <a:normAutofit fontScale="90000"/>
          </a:bodyPr>
          <a:lstStyle/>
          <a:p>
            <a:r>
              <a:rPr lang="es-ES" dirty="0" smtClean="0"/>
              <a:t>Diagrama del subsistema “configuración de un nodo”:</a:t>
            </a:r>
            <a:endParaRPr lang="es-ES" dirty="0"/>
          </a:p>
        </p:txBody>
      </p:sp>
      <p:pic>
        <p:nvPicPr>
          <p:cNvPr id="4" name="3 Imagen"/>
          <p:cNvPicPr/>
          <p:nvPr/>
        </p:nvPicPr>
        <p:blipFill>
          <a:blip r:embed="rId2" cstate="print"/>
          <a:srcRect/>
          <a:stretch>
            <a:fillRect/>
          </a:stretch>
        </p:blipFill>
        <p:spPr bwMode="auto">
          <a:xfrm>
            <a:off x="2195736" y="2708920"/>
            <a:ext cx="4248472"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764704"/>
            <a:ext cx="5904656" cy="504056"/>
          </a:xfrm>
        </p:spPr>
        <p:txBody>
          <a:bodyPr>
            <a:normAutofit fontScale="90000"/>
          </a:bodyPr>
          <a:lstStyle/>
          <a:p>
            <a:r>
              <a:rPr lang="es-ES" b="1" dirty="0" smtClean="0"/>
              <a:t>Arquitectura Software:</a:t>
            </a:r>
            <a:endParaRPr lang="es-ES" dirty="0"/>
          </a:p>
        </p:txBody>
      </p:sp>
      <p:graphicFrame>
        <p:nvGraphicFramePr>
          <p:cNvPr id="4" name="3 Diagrama"/>
          <p:cNvGraphicFramePr/>
          <p:nvPr/>
        </p:nvGraphicFramePr>
        <p:xfrm>
          <a:off x="1043608" y="1412776"/>
          <a:ext cx="7344816"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9458" name="Group 2"/>
          <p:cNvGrpSpPr>
            <a:grpSpLocks/>
          </p:cNvGrpSpPr>
          <p:nvPr/>
        </p:nvGrpSpPr>
        <p:grpSpPr bwMode="auto">
          <a:xfrm>
            <a:off x="1475656" y="1916832"/>
            <a:ext cx="1296144" cy="792088"/>
            <a:chOff x="1957" y="3831"/>
            <a:chExt cx="1154" cy="938"/>
          </a:xfrm>
        </p:grpSpPr>
        <p:sp>
          <p:nvSpPr>
            <p:cNvPr id="19459" name="Rectangle 3"/>
            <p:cNvSpPr>
              <a:spLocks noChangeArrowheads="1"/>
            </p:cNvSpPr>
            <p:nvPr/>
          </p:nvSpPr>
          <p:spPr bwMode="auto">
            <a:xfrm>
              <a:off x="1957" y="3831"/>
              <a:ext cx="1154" cy="408"/>
            </a:xfrm>
            <a:prstGeom prst="rect">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900" b="1" i="0" u="none" strike="noStrike" cap="none" normalizeH="0" baseline="0" dirty="0" smtClean="0">
                  <a:ln>
                    <a:noFill/>
                  </a:ln>
                  <a:solidFill>
                    <a:schemeClr val="tx1"/>
                  </a:solidFill>
                  <a:effectLst/>
                  <a:latin typeface="Calibri" pitchFamily="34" charset="0"/>
                  <a:cs typeface="Arial" pitchFamily="34" charset="0"/>
                </a:rPr>
                <a:t>Java swing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460" name="Rectangle 4"/>
            <p:cNvSpPr>
              <a:spLocks noChangeArrowheads="1"/>
            </p:cNvSpPr>
            <p:nvPr/>
          </p:nvSpPr>
          <p:spPr bwMode="auto">
            <a:xfrm>
              <a:off x="1957" y="4361"/>
              <a:ext cx="1154" cy="408"/>
            </a:xfrm>
            <a:prstGeom prst="rect">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900" b="1" i="0" u="none" strike="noStrike" cap="none" normalizeH="0" baseline="0" smtClean="0">
                  <a:ln>
                    <a:noFill/>
                  </a:ln>
                  <a:solidFill>
                    <a:schemeClr val="tx1"/>
                  </a:solidFill>
                  <a:effectLst/>
                  <a:latin typeface="Calibri" pitchFamily="34" charset="0"/>
                  <a:cs typeface="Arial" pitchFamily="34" charset="0"/>
                </a:rPr>
                <a:t>Java chart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9461" name="Rectangle 5"/>
          <p:cNvSpPr>
            <a:spLocks noChangeArrowheads="1"/>
          </p:cNvSpPr>
          <p:nvPr/>
        </p:nvSpPr>
        <p:spPr bwMode="auto">
          <a:xfrm>
            <a:off x="1403648" y="1484784"/>
            <a:ext cx="1520825" cy="395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800" b="1" i="0" u="none" strike="noStrike" cap="none" normalizeH="0" baseline="0" dirty="0" smtClean="0">
                <a:ln>
                  <a:noFill/>
                </a:ln>
                <a:solidFill>
                  <a:schemeClr val="tx1"/>
                </a:solidFill>
                <a:effectLst/>
                <a:latin typeface="Calibri" pitchFamily="34" charset="0"/>
                <a:cs typeface="Arial" pitchFamily="34" charset="0"/>
              </a:rPr>
              <a:t>Presentación</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9462" name="Group 6"/>
          <p:cNvGrpSpPr>
            <a:grpSpLocks/>
          </p:cNvGrpSpPr>
          <p:nvPr/>
        </p:nvGrpSpPr>
        <p:grpSpPr bwMode="auto">
          <a:xfrm>
            <a:off x="1475656" y="2852907"/>
            <a:ext cx="1595016" cy="3600428"/>
            <a:chOff x="1875" y="6755"/>
            <a:chExt cx="2541" cy="5198"/>
          </a:xfrm>
        </p:grpSpPr>
        <p:sp>
          <p:nvSpPr>
            <p:cNvPr id="19463" name="Rectangle 7"/>
            <p:cNvSpPr>
              <a:spLocks noChangeArrowheads="1"/>
            </p:cNvSpPr>
            <p:nvPr/>
          </p:nvSpPr>
          <p:spPr bwMode="auto">
            <a:xfrm>
              <a:off x="1875" y="7171"/>
              <a:ext cx="2541" cy="4782"/>
            </a:xfrm>
            <a:prstGeom prst="rect">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ObstacleConfigurationPanel.java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NodeConfigurationPanel.java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AccessPointConfigurationPanel.java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DataSet.java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ConfigSensitivity.java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GraphicRepresentation.java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Graphic3D.java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InterFace.java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Line.java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Point2D.java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Point3D.java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TaskForJProgressBar.java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ViewPreSimulation.java</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464" name="Rectangle 8"/>
            <p:cNvSpPr>
              <a:spLocks noChangeArrowheads="1"/>
            </p:cNvSpPr>
            <p:nvPr/>
          </p:nvSpPr>
          <p:spPr bwMode="auto">
            <a:xfrm>
              <a:off x="1875" y="6755"/>
              <a:ext cx="1154" cy="408"/>
            </a:xfrm>
            <a:prstGeom prst="rect">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900" b="1" i="0" u="none" strike="noStrike" cap="none" normalizeH="0" baseline="0" smtClean="0">
                  <a:ln>
                    <a:noFill/>
                  </a:ln>
                  <a:solidFill>
                    <a:schemeClr val="tx1"/>
                  </a:solidFill>
                  <a:effectLst/>
                  <a:latin typeface="Calibri" pitchFamily="34" charset="0"/>
                  <a:cs typeface="Arial" pitchFamily="34" charset="0"/>
                </a:rPr>
                <a:t>Interfaz</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9465" name="Rectangle 9"/>
          <p:cNvSpPr>
            <a:spLocks noChangeArrowheads="1"/>
          </p:cNvSpPr>
          <p:nvPr/>
        </p:nvSpPr>
        <p:spPr bwMode="auto">
          <a:xfrm>
            <a:off x="3923928" y="1484785"/>
            <a:ext cx="1520825"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800" b="1" i="0" u="none" strike="noStrike" cap="none" normalizeH="0" baseline="0" dirty="0" smtClean="0">
                <a:ln>
                  <a:noFill/>
                </a:ln>
                <a:solidFill>
                  <a:schemeClr val="tx1"/>
                </a:solidFill>
                <a:effectLst/>
                <a:latin typeface="Calibri" pitchFamily="34" charset="0"/>
                <a:cs typeface="Arial" pitchFamily="34" charset="0"/>
              </a:rPr>
              <a:t>Lógica de negocio</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9466" name="Group 10"/>
          <p:cNvGrpSpPr>
            <a:grpSpLocks/>
          </p:cNvGrpSpPr>
          <p:nvPr/>
        </p:nvGrpSpPr>
        <p:grpSpPr bwMode="auto">
          <a:xfrm>
            <a:off x="3923928" y="2852936"/>
            <a:ext cx="1539875" cy="2424112"/>
            <a:chOff x="5079" y="5575"/>
            <a:chExt cx="2424" cy="3818"/>
          </a:xfrm>
        </p:grpSpPr>
        <p:sp>
          <p:nvSpPr>
            <p:cNvPr id="19467" name="Rectangle 11"/>
            <p:cNvSpPr>
              <a:spLocks noChangeArrowheads="1"/>
            </p:cNvSpPr>
            <p:nvPr/>
          </p:nvSpPr>
          <p:spPr bwMode="auto">
            <a:xfrm>
              <a:off x="5079" y="5983"/>
              <a:ext cx="2424" cy="3410"/>
            </a:xfrm>
            <a:prstGeom prst="rect">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AccessPoint.java</a:t>
              </a:r>
            </a:p>
            <a:p>
              <a:pPr marL="0" marR="0" lvl="0" indent="0" algn="just"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AssociationResponse.java</a:t>
              </a:r>
            </a:p>
            <a:p>
              <a:pPr marL="0" marR="0" lvl="0" indent="0" algn="just"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BeaconFrame.java</a:t>
              </a:r>
            </a:p>
            <a:p>
              <a:pPr marL="0" marR="0" lvl="0" indent="0" algn="just"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Cannel.java</a:t>
              </a:r>
            </a:p>
            <a:p>
              <a:pPr marL="0" marR="0" lvl="0" indent="0" algn="just"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Frame.java</a:t>
              </a:r>
            </a:p>
            <a:p>
              <a:pPr marL="0" marR="0" lvl="0" indent="0" algn="just"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Node.java</a:t>
              </a:r>
            </a:p>
            <a:p>
              <a:pPr marL="0" marR="0" lvl="0" indent="0" algn="just"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RequestFrame.java</a:t>
              </a:r>
            </a:p>
            <a:p>
              <a:pPr marL="0" marR="0" lvl="0" indent="0" algn="just"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WirelessChannel.java</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468" name="Rectangle 12"/>
            <p:cNvSpPr>
              <a:spLocks noChangeArrowheads="1"/>
            </p:cNvSpPr>
            <p:nvPr/>
          </p:nvSpPr>
          <p:spPr bwMode="auto">
            <a:xfrm>
              <a:off x="5079" y="5575"/>
              <a:ext cx="1567" cy="408"/>
            </a:xfrm>
            <a:prstGeom prst="rect">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900" b="1" i="0" u="none" strike="noStrike" cap="none" normalizeH="0" baseline="0" dirty="0" smtClean="0">
                  <a:ln>
                    <a:noFill/>
                  </a:ln>
                  <a:solidFill>
                    <a:schemeClr val="tx1"/>
                  </a:solidFill>
                  <a:effectLst/>
                  <a:latin typeface="Calibri" pitchFamily="34" charset="0"/>
                  <a:cs typeface="Arial" pitchFamily="34" charset="0"/>
                </a:rPr>
                <a:t>ElementsForSim</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9469" name="Rectangle 13"/>
          <p:cNvSpPr>
            <a:spLocks noChangeArrowheads="1"/>
          </p:cNvSpPr>
          <p:nvPr/>
        </p:nvSpPr>
        <p:spPr bwMode="auto">
          <a:xfrm>
            <a:off x="6372200" y="1484784"/>
            <a:ext cx="1522412" cy="777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800" b="1" i="0" u="none" strike="noStrike" cap="none" normalizeH="0" baseline="0" smtClean="0">
                <a:ln>
                  <a:noFill/>
                </a:ln>
                <a:solidFill>
                  <a:schemeClr val="tx1"/>
                </a:solidFill>
                <a:effectLst/>
                <a:latin typeface="Calibri" pitchFamily="34" charset="0"/>
                <a:cs typeface="Arial" pitchFamily="34" charset="0"/>
              </a:rPr>
              <a:t>Preservación de datos</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9470" name="Rectangle 14"/>
          <p:cNvSpPr>
            <a:spLocks noChangeArrowheads="1"/>
          </p:cNvSpPr>
          <p:nvPr/>
        </p:nvSpPr>
        <p:spPr bwMode="auto">
          <a:xfrm>
            <a:off x="6444208" y="3717032"/>
            <a:ext cx="1366837" cy="258763"/>
          </a:xfrm>
          <a:prstGeom prst="rect">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1100" b="1" i="0" u="none" strike="noStrike" cap="none" normalizeH="0" baseline="0" smtClean="0">
                <a:ln>
                  <a:noFill/>
                </a:ln>
                <a:solidFill>
                  <a:schemeClr val="tx1"/>
                </a:solidFill>
                <a:effectLst/>
                <a:latin typeface="Calibri" pitchFamily="34" charset="0"/>
                <a:cs typeface="Arial" pitchFamily="34" charset="0"/>
              </a:rPr>
              <a:t>File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9471" name="Rectangle 15"/>
          <p:cNvSpPr>
            <a:spLocks noChangeArrowheads="1"/>
          </p:cNvSpPr>
          <p:nvPr/>
        </p:nvSpPr>
        <p:spPr bwMode="auto">
          <a:xfrm>
            <a:off x="6444208" y="4221088"/>
            <a:ext cx="1366837" cy="258763"/>
          </a:xfrm>
          <a:prstGeom prst="rect">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1100" b="1" i="0" u="none" strike="noStrike" cap="none" normalizeH="0" baseline="0" smtClean="0">
                <a:ln>
                  <a:noFill/>
                </a:ln>
                <a:solidFill>
                  <a:schemeClr val="tx1"/>
                </a:solidFill>
                <a:effectLst/>
                <a:latin typeface="Calibri" pitchFamily="34" charset="0"/>
                <a:cs typeface="Arial" pitchFamily="34" charset="0"/>
              </a:rPr>
              <a:t>JXL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19 CuadroTexto"/>
          <p:cNvSpPr txBox="1"/>
          <p:nvPr/>
        </p:nvSpPr>
        <p:spPr>
          <a:xfrm>
            <a:off x="3059832" y="0"/>
            <a:ext cx="3240360" cy="1200329"/>
          </a:xfrm>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endParaRPr lang="es-ES" dirty="0" smtClean="0"/>
          </a:p>
          <a:p>
            <a:r>
              <a:rPr lang="es-ES" dirty="0" smtClean="0"/>
              <a:t>         Paquetes que componen la interfaz de usuario .</a:t>
            </a:r>
          </a:p>
          <a:p>
            <a:endParaRPr lang="es-ES" dirty="0"/>
          </a:p>
        </p:txBody>
      </p:sp>
      <p:cxnSp>
        <p:nvCxnSpPr>
          <p:cNvPr id="22" name="21 Conector recto de flecha"/>
          <p:cNvCxnSpPr/>
          <p:nvPr/>
        </p:nvCxnSpPr>
        <p:spPr>
          <a:xfrm rot="10800000" flipV="1">
            <a:off x="2987824" y="1052736"/>
            <a:ext cx="1800200"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24 CuadroTexto"/>
          <p:cNvSpPr txBox="1"/>
          <p:nvPr/>
        </p:nvSpPr>
        <p:spPr>
          <a:xfrm>
            <a:off x="251520" y="2060848"/>
            <a:ext cx="3240360" cy="2862322"/>
          </a:xfrm>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endParaRPr lang="es-ES" dirty="0" smtClean="0"/>
          </a:p>
          <a:p>
            <a:r>
              <a:rPr lang="es-ES" dirty="0" smtClean="0"/>
              <a:t>         Encargada de realizar  la simulación.</a:t>
            </a:r>
          </a:p>
          <a:p>
            <a:endParaRPr lang="es-ES" dirty="0" smtClean="0"/>
          </a:p>
          <a:p>
            <a:r>
              <a:rPr lang="es-ES" dirty="0" smtClean="0"/>
              <a:t>   -algoritmos csma/</a:t>
            </a:r>
            <a:r>
              <a:rPr lang="es-ES" dirty="0" err="1" smtClean="0"/>
              <a:t>ca</a:t>
            </a:r>
            <a:r>
              <a:rPr lang="es-ES" dirty="0" smtClean="0"/>
              <a:t> </a:t>
            </a:r>
          </a:p>
          <a:p>
            <a:r>
              <a:rPr lang="es-ES" dirty="0" smtClean="0"/>
              <a:t>   -algoritmo de back-off  </a:t>
            </a:r>
          </a:p>
          <a:p>
            <a:r>
              <a:rPr lang="es-ES" dirty="0" smtClean="0"/>
              <a:t>   -medidas de la interacción       con el medio.</a:t>
            </a:r>
          </a:p>
          <a:p>
            <a:endParaRPr lang="es-ES" dirty="0" smtClean="0"/>
          </a:p>
          <a:p>
            <a:endParaRPr lang="es-ES" dirty="0"/>
          </a:p>
        </p:txBody>
      </p:sp>
      <p:cxnSp>
        <p:nvCxnSpPr>
          <p:cNvPr id="27" name="26 Conector recto de flecha"/>
          <p:cNvCxnSpPr>
            <a:stCxn id="25" idx="3"/>
          </p:cNvCxnSpPr>
          <p:nvPr/>
        </p:nvCxnSpPr>
        <p:spPr>
          <a:xfrm flipV="1">
            <a:off x="3491880" y="2132856"/>
            <a:ext cx="576064" cy="13591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31 CuadroTexto"/>
          <p:cNvSpPr txBox="1"/>
          <p:nvPr/>
        </p:nvSpPr>
        <p:spPr>
          <a:xfrm>
            <a:off x="2699792" y="4581128"/>
            <a:ext cx="3384376" cy="1754326"/>
          </a:xfrm>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endParaRPr lang="es-ES" dirty="0" smtClean="0"/>
          </a:p>
          <a:p>
            <a:r>
              <a:rPr lang="es-ES" dirty="0" smtClean="0"/>
              <a:t>         Encargada de recuperar datos de archivos “.</a:t>
            </a:r>
            <a:r>
              <a:rPr lang="es-ES" dirty="0" err="1" smtClean="0"/>
              <a:t>excel</a:t>
            </a:r>
            <a:r>
              <a:rPr lang="es-ES" dirty="0" smtClean="0"/>
              <a:t>”  y preservar resultados de la simulación en </a:t>
            </a:r>
            <a:r>
              <a:rPr lang="es-ES" dirty="0" err="1" smtClean="0"/>
              <a:t>ficherso</a:t>
            </a:r>
            <a:r>
              <a:rPr lang="es-ES" dirty="0" smtClean="0"/>
              <a:t> de texto.</a:t>
            </a:r>
          </a:p>
          <a:p>
            <a:endParaRPr lang="es-ES" dirty="0"/>
          </a:p>
        </p:txBody>
      </p:sp>
      <p:cxnSp>
        <p:nvCxnSpPr>
          <p:cNvPr id="34" name="33 Conector recto de flecha"/>
          <p:cNvCxnSpPr>
            <a:stCxn id="32" idx="0"/>
          </p:cNvCxnSpPr>
          <p:nvPr/>
        </p:nvCxnSpPr>
        <p:spPr>
          <a:xfrm rot="5400000" flipH="1" flipV="1">
            <a:off x="4481990" y="2186862"/>
            <a:ext cx="2304256" cy="24842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down)">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500"/>
                                        <p:tgtEl>
                                          <p:spTgt spid="3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down)">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36912"/>
            <a:ext cx="6897960" cy="1143000"/>
          </a:xfrm>
        </p:spPr>
        <p:txBody>
          <a:bodyPr>
            <a:normAutofit fontScale="90000"/>
          </a:bodyPr>
          <a:lstStyle/>
          <a:p>
            <a:r>
              <a:rPr lang="es-ES" b="1" dirty="0" smtClean="0"/>
              <a:t>Diagramas de las clases más representativas</a:t>
            </a:r>
            <a:endParaRPr lang="es-E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p:cNvPicPr>
            <a:picLocks noChangeAspect="1" noChangeArrowheads="1"/>
          </p:cNvPicPr>
          <p:nvPr/>
        </p:nvPicPr>
        <p:blipFill>
          <a:blip r:embed="rId2" cstate="print"/>
          <a:srcRect/>
          <a:stretch>
            <a:fillRect/>
          </a:stretch>
        </p:blipFill>
        <p:spPr bwMode="auto">
          <a:xfrm>
            <a:off x="1259632" y="1002040"/>
            <a:ext cx="6408712" cy="5855960"/>
          </a:xfrm>
          <a:prstGeom prst="rect">
            <a:avLst/>
          </a:prstGeom>
          <a:noFill/>
          <a:ln w="9525">
            <a:noFill/>
            <a:miter lim="800000"/>
            <a:headEnd/>
            <a:tailEnd/>
          </a:ln>
        </p:spPr>
      </p:pic>
      <p:sp>
        <p:nvSpPr>
          <p:cNvPr id="7" name="6 CuadroTexto"/>
          <p:cNvSpPr txBox="1"/>
          <p:nvPr/>
        </p:nvSpPr>
        <p:spPr>
          <a:xfrm>
            <a:off x="611560" y="836712"/>
            <a:ext cx="2233817" cy="707886"/>
          </a:xfrm>
          <a:prstGeom prst="rect">
            <a:avLst/>
          </a:prstGeom>
          <a:noFill/>
        </p:spPr>
        <p:txBody>
          <a:bodyPr wrap="none" rtlCol="0">
            <a:spAutoFit/>
          </a:bodyPr>
          <a:lstStyle/>
          <a:p>
            <a:pPr>
              <a:buFont typeface="Arial" pitchFamily="34" charset="0"/>
              <a:buChar char="•"/>
            </a:pPr>
            <a:r>
              <a:rPr lang="es-ES" sz="2000" dirty="0" smtClean="0">
                <a:solidFill>
                  <a:schemeClr val="accent1">
                    <a:lumMod val="75000"/>
                  </a:schemeClr>
                </a:solidFill>
              </a:rPr>
              <a:t>Paquete </a:t>
            </a:r>
          </a:p>
          <a:p>
            <a:r>
              <a:rPr lang="es-ES" sz="2000" dirty="0" smtClean="0">
                <a:solidFill>
                  <a:schemeClr val="accent1">
                    <a:lumMod val="75000"/>
                  </a:schemeClr>
                </a:solidFill>
              </a:rPr>
              <a:t>“ElementsForSim”:</a:t>
            </a:r>
            <a:endParaRPr lang="es-ES" sz="20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2195736" y="764704"/>
            <a:ext cx="5124525" cy="6093296"/>
          </a:xfrm>
          <a:prstGeom prst="rect">
            <a:avLst/>
          </a:prstGeom>
          <a:noFill/>
          <a:ln w="9525">
            <a:noFill/>
            <a:miter lim="800000"/>
            <a:headEnd/>
            <a:tailEnd/>
          </a:ln>
        </p:spPr>
      </p:pic>
      <p:sp>
        <p:nvSpPr>
          <p:cNvPr id="7" name="6 CuadroTexto"/>
          <p:cNvSpPr txBox="1"/>
          <p:nvPr/>
        </p:nvSpPr>
        <p:spPr>
          <a:xfrm>
            <a:off x="539552" y="908720"/>
            <a:ext cx="2847639" cy="461665"/>
          </a:xfrm>
          <a:prstGeom prst="rect">
            <a:avLst/>
          </a:prstGeom>
          <a:noFill/>
        </p:spPr>
        <p:txBody>
          <a:bodyPr wrap="none" rtlCol="0">
            <a:spAutoFit/>
          </a:bodyPr>
          <a:lstStyle/>
          <a:p>
            <a:pPr>
              <a:buFont typeface="Arial" pitchFamily="34" charset="0"/>
              <a:buChar char="•"/>
            </a:pPr>
            <a:r>
              <a:rPr lang="es-ES" sz="2400" dirty="0" smtClean="0">
                <a:solidFill>
                  <a:schemeClr val="accent1">
                    <a:lumMod val="75000"/>
                  </a:schemeClr>
                </a:solidFill>
              </a:rPr>
              <a:t>Paquete “</a:t>
            </a:r>
            <a:r>
              <a:rPr lang="es-ES" sz="2400" dirty="0" err="1" smtClean="0">
                <a:solidFill>
                  <a:schemeClr val="accent1">
                    <a:lumMod val="75000"/>
                  </a:schemeClr>
                </a:solidFill>
              </a:rPr>
              <a:t>Diagram</a:t>
            </a:r>
            <a:r>
              <a:rPr lang="es-ES" sz="2400" dirty="0" smtClean="0">
                <a:solidFill>
                  <a:schemeClr val="accent1">
                    <a:lumMod val="75000"/>
                  </a:schemeClr>
                </a:solidFill>
              </a:rPr>
              <a:t>”:</a:t>
            </a:r>
            <a:endParaRPr lang="es-ES" sz="24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3" name="2 Marcador de contenido"/>
          <p:cNvSpPr>
            <a:spLocks noGrp="1"/>
          </p:cNvSpPr>
          <p:nvPr>
            <p:ph idx="1"/>
          </p:nvPr>
        </p:nvSpPr>
        <p:spPr>
          <a:xfrm>
            <a:off x="467544" y="2636912"/>
            <a:ext cx="8229600" cy="2645648"/>
          </a:xfrm>
        </p:spPr>
        <p:txBody>
          <a:bodyPr>
            <a:normAutofit/>
          </a:bodyPr>
          <a:lstStyle/>
          <a:p>
            <a:r>
              <a:rPr lang="es-ES" sz="1800" dirty="0" smtClean="0"/>
              <a:t> 	“Las redes inalámbricas se han convertido en la actualidad en una alternativa barata, fiable y eficaz en el marco de las transmisiones digitales. El hecho de utilizar una banda de frecuencias no regulada, de exigir la interoperabilidad entre dispositivos de diversos fabricantes, de reducir precios y de proporcionar valores de movilidad, integridad, escalabilidad y desarrollo tecnológico están permitiendo posicionar la tecnología inalámbrica como una alternativa seria a su equivalente cableada, e incluso, superándola en ciertos entornos y condiciones ” . </a:t>
            </a:r>
            <a:endParaRPr lang="es-E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C:\Users\César\Desktop\nueva imagen.jpg"/>
          <p:cNvPicPr/>
          <p:nvPr/>
        </p:nvPicPr>
        <p:blipFill>
          <a:blip r:embed="rId2" cstate="print"/>
          <a:srcRect/>
          <a:stretch>
            <a:fillRect/>
          </a:stretch>
        </p:blipFill>
        <p:spPr bwMode="auto">
          <a:xfrm>
            <a:off x="2267744" y="764704"/>
            <a:ext cx="5256584" cy="6093296"/>
          </a:xfrm>
          <a:prstGeom prst="rect">
            <a:avLst/>
          </a:prstGeom>
          <a:noFill/>
          <a:ln w="9525">
            <a:noFill/>
            <a:miter lim="800000"/>
            <a:headEnd/>
            <a:tailEnd/>
          </a:ln>
        </p:spPr>
      </p:pic>
      <p:sp>
        <p:nvSpPr>
          <p:cNvPr id="5" name="4 CuadroTexto"/>
          <p:cNvSpPr txBox="1"/>
          <p:nvPr/>
        </p:nvSpPr>
        <p:spPr>
          <a:xfrm>
            <a:off x="539552" y="908720"/>
            <a:ext cx="1585883" cy="830997"/>
          </a:xfrm>
          <a:prstGeom prst="rect">
            <a:avLst/>
          </a:prstGeom>
          <a:noFill/>
        </p:spPr>
        <p:txBody>
          <a:bodyPr wrap="none" rtlCol="0">
            <a:spAutoFit/>
          </a:bodyPr>
          <a:lstStyle/>
          <a:p>
            <a:pPr>
              <a:buFont typeface="Arial" pitchFamily="34" charset="0"/>
              <a:buChar char="•"/>
            </a:pPr>
            <a:r>
              <a:rPr lang="es-ES" sz="2400" dirty="0" smtClean="0">
                <a:solidFill>
                  <a:schemeClr val="accent1">
                    <a:lumMod val="75000"/>
                  </a:schemeClr>
                </a:solidFill>
              </a:rPr>
              <a:t>Paquete </a:t>
            </a:r>
          </a:p>
          <a:p>
            <a:r>
              <a:rPr lang="es-ES" sz="2400" dirty="0" smtClean="0">
                <a:solidFill>
                  <a:schemeClr val="accent1">
                    <a:lumMod val="75000"/>
                  </a:schemeClr>
                </a:solidFill>
              </a:rPr>
              <a:t> “Interfaz”:</a:t>
            </a:r>
            <a:endParaRPr lang="es-ES" sz="24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205880"/>
            <a:ext cx="8229600" cy="1143000"/>
          </a:xfrm>
        </p:spPr>
        <p:txBody>
          <a:bodyPr>
            <a:normAutofit/>
          </a:bodyPr>
          <a:lstStyle/>
          <a:p>
            <a:r>
              <a:rPr lang="es-ES" dirty="0" smtClean="0"/>
              <a:t> Algoritmo CSMA/CA:</a:t>
            </a:r>
            <a:endParaRPr lang="es-ES" dirty="0"/>
          </a:p>
        </p:txBody>
      </p:sp>
      <p:sp>
        <p:nvSpPr>
          <p:cNvPr id="4" name="3 CuadroTexto"/>
          <p:cNvSpPr txBox="1"/>
          <p:nvPr/>
        </p:nvSpPr>
        <p:spPr>
          <a:xfrm>
            <a:off x="539552" y="2776860"/>
            <a:ext cx="7776864" cy="2308324"/>
          </a:xfrm>
          <a:prstGeom prst="rect">
            <a:avLst/>
          </a:prstGeom>
          <a:noFill/>
        </p:spPr>
        <p:txBody>
          <a:bodyPr wrap="square" rtlCol="0">
            <a:spAutoFit/>
          </a:bodyPr>
          <a:lstStyle/>
          <a:p>
            <a:r>
              <a:rPr lang="es-ES" dirty="0" smtClean="0"/>
              <a:t>“Una vez que una estación inalámbrica se asocie a un AP,  puede comenzar  a enviar y recibir las tramas hacia y desde el punto de acceso .Pero dado que múltiples estaciones pueden desear transmitir tramas de datos en el mismo tiempo y en el mismo canal , un protocolo múltiple de acceso es necesario para coordinar las transmisiones. El algoritmo básico de acceso a este nivel  es llamado CSMA/CA (</a:t>
            </a:r>
            <a:r>
              <a:rPr lang="es-ES" dirty="0" err="1" smtClean="0"/>
              <a:t>Carier</a:t>
            </a:r>
            <a:r>
              <a:rPr lang="es-ES" dirty="0" smtClean="0"/>
              <a:t> </a:t>
            </a:r>
            <a:r>
              <a:rPr lang="es-ES" dirty="0" err="1" smtClean="0"/>
              <a:t>Sense</a:t>
            </a:r>
            <a:r>
              <a:rPr lang="es-ES" dirty="0" smtClean="0"/>
              <a:t> </a:t>
            </a:r>
            <a:r>
              <a:rPr lang="es-ES" dirty="0" err="1" smtClean="0"/>
              <a:t>Multiple</a:t>
            </a:r>
            <a:r>
              <a:rPr lang="es-ES" dirty="0" smtClean="0"/>
              <a:t> Access / </a:t>
            </a:r>
            <a:r>
              <a:rPr lang="es-ES" dirty="0" err="1" smtClean="0"/>
              <a:t>Collision</a:t>
            </a:r>
            <a:r>
              <a:rPr lang="es-ES" dirty="0" smtClean="0"/>
              <a:t> </a:t>
            </a:r>
            <a:r>
              <a:rPr lang="es-ES" dirty="0" err="1" smtClean="0"/>
              <a:t>Avoidance</a:t>
            </a:r>
            <a:r>
              <a:rPr lang="es-ES" dirty="0" smtClean="0"/>
              <a:t>), que significa que cada estación monitorea el canal antes de transmitir , y se detiene cuando detecta el canal ocupado “.</a:t>
            </a:r>
            <a:endParaRPr lang="es-E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p:cNvGrpSpPr>
            <a:grpSpLocks noChangeAspect="1"/>
          </p:cNvGrpSpPr>
          <p:nvPr/>
        </p:nvGrpSpPr>
        <p:grpSpPr bwMode="auto">
          <a:xfrm>
            <a:off x="539552" y="1844824"/>
            <a:ext cx="8214003" cy="4373338"/>
            <a:chOff x="1320" y="4036"/>
            <a:chExt cx="10807" cy="8191"/>
          </a:xfrm>
        </p:grpSpPr>
        <p:sp>
          <p:nvSpPr>
            <p:cNvPr id="43013" name="AutoShape 5"/>
            <p:cNvSpPr>
              <a:spLocks noChangeArrowheads="1"/>
            </p:cNvSpPr>
            <p:nvPr/>
          </p:nvSpPr>
          <p:spPr bwMode="auto">
            <a:xfrm>
              <a:off x="7737" y="4036"/>
              <a:ext cx="2145" cy="735"/>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smtClean="0">
                  <a:ln>
                    <a:noFill/>
                  </a:ln>
                  <a:solidFill>
                    <a:schemeClr val="tx1"/>
                  </a:solidFill>
                  <a:effectLst/>
                  <a:latin typeface="Calibri" pitchFamily="34" charset="0"/>
                  <a:cs typeface="Arial" pitchFamily="34" charset="0"/>
                </a:rPr>
                <a:t>Espera la recepción de un beacon frame</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43014" name="AutoShape 6"/>
            <p:cNvSpPr>
              <a:spLocks noChangeArrowheads="1"/>
            </p:cNvSpPr>
            <p:nvPr/>
          </p:nvSpPr>
          <p:spPr bwMode="auto">
            <a:xfrm>
              <a:off x="3997" y="4221"/>
              <a:ext cx="2850" cy="1208"/>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dirty="0" smtClean="0">
                  <a:ln>
                    <a:noFill/>
                  </a:ln>
                  <a:solidFill>
                    <a:schemeClr val="tx1"/>
                  </a:solidFill>
                  <a:effectLst/>
                  <a:latin typeface="Calibri" pitchFamily="34" charset="0"/>
                  <a:cs typeface="Arial" pitchFamily="34" charset="0"/>
                </a:rPr>
                <a:t>Carga en su buffer de salida una trama de solicitud de conexión (</a:t>
              </a:r>
              <a:r>
                <a:rPr kumimoji="0" lang="es-ES" sz="1000" b="0" i="0" u="none" strike="noStrike" cap="none" normalizeH="0" baseline="0" dirty="0" err="1" smtClean="0">
                  <a:ln>
                    <a:noFill/>
                  </a:ln>
                  <a:solidFill>
                    <a:schemeClr val="tx1"/>
                  </a:solidFill>
                  <a:effectLst/>
                  <a:latin typeface="Calibri" pitchFamily="34" charset="0"/>
                  <a:cs typeface="Arial" pitchFamily="34" charset="0"/>
                </a:rPr>
                <a:t>request</a:t>
              </a:r>
              <a:r>
                <a:rPr kumimoji="0" lang="es-ES" sz="1000" b="0" i="0" u="none" strike="noStrike" cap="none" normalizeH="0" baseline="0" dirty="0" smtClean="0">
                  <a:ln>
                    <a:noFill/>
                  </a:ln>
                  <a:solidFill>
                    <a:schemeClr val="tx1"/>
                  </a:solidFill>
                  <a:effectLst/>
                  <a:latin typeface="Calibri" pitchFamily="34" charset="0"/>
                  <a:cs typeface="Arial" pitchFamily="34" charset="0"/>
                </a:rPr>
                <a:t> </a:t>
              </a:r>
              <a:r>
                <a:rPr kumimoji="0" lang="es-ES" sz="1000" b="0" i="0" u="none" strike="noStrike" cap="none" normalizeH="0" baseline="0" dirty="0" err="1" smtClean="0">
                  <a:ln>
                    <a:noFill/>
                  </a:ln>
                  <a:solidFill>
                    <a:schemeClr val="tx1"/>
                  </a:solidFill>
                  <a:effectLst/>
                  <a:latin typeface="Calibri" pitchFamily="34" charset="0"/>
                  <a:cs typeface="Arial" pitchFamily="34" charset="0"/>
                </a:rPr>
                <a:t>frame</a:t>
              </a:r>
              <a:r>
                <a:rPr kumimoji="0" lang="es-ES" sz="1000" b="0" i="0" u="none" strike="noStrike" cap="none" normalizeH="0" baseline="0" dirty="0" smtClean="0">
                  <a:ln>
                    <a:noFill/>
                  </a:ln>
                  <a:solidFill>
                    <a:schemeClr val="tx1"/>
                  </a:solidFill>
                  <a:effectLst/>
                  <a:latin typeface="Calibri" pitchFamily="34" charset="0"/>
                  <a:cs typeface="Arial" pitchFamily="34" charset="0"/>
                </a:rPr>
                <a:t>) .</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15" name="AutoShape 7"/>
            <p:cNvSpPr>
              <a:spLocks noChangeArrowheads="1"/>
            </p:cNvSpPr>
            <p:nvPr/>
          </p:nvSpPr>
          <p:spPr bwMode="auto">
            <a:xfrm>
              <a:off x="7947" y="5002"/>
              <a:ext cx="1740" cy="1577"/>
            </a:xfrm>
            <a:prstGeom prst="diamond">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dirty="0" smtClean="0">
                  <a:ln>
                    <a:noFill/>
                  </a:ln>
                  <a:solidFill>
                    <a:schemeClr val="tx1"/>
                  </a:solidFill>
                  <a:effectLst/>
                  <a:latin typeface="Calibri" pitchFamily="34" charset="0"/>
                  <a:cs typeface="Arial" pitchFamily="34" charset="0"/>
                </a:rPr>
                <a:t>¿Recibe beacon </a:t>
              </a:r>
              <a:r>
                <a:rPr kumimoji="0" lang="es-ES" sz="900" b="0" i="0" u="none" strike="noStrike" cap="none" normalizeH="0" baseline="0" dirty="0" err="1" smtClean="0">
                  <a:ln>
                    <a:noFill/>
                  </a:ln>
                  <a:solidFill>
                    <a:schemeClr val="tx1"/>
                  </a:solidFill>
                  <a:effectLst/>
                  <a:latin typeface="Calibri" pitchFamily="34" charset="0"/>
                  <a:cs typeface="Arial" pitchFamily="34" charset="0"/>
                </a:rPr>
                <a:t>frame</a:t>
              </a:r>
              <a:r>
                <a:rPr kumimoji="0" lang="es-ES" sz="900" b="0" i="0" u="none" strike="noStrike" cap="none" normalizeH="0" baseline="0" dirty="0" smtClean="0">
                  <a:ln>
                    <a:noFill/>
                  </a:ln>
                  <a:solidFill>
                    <a:schemeClr val="tx1"/>
                  </a:solidFill>
                  <a:effectLst/>
                  <a:latin typeface="Calibri" pitchFamily="34" charset="0"/>
                  <a:cs typeface="Arial" pitchFamily="34" charset="0"/>
                </a:rPr>
                <a:t>?</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3016" name="AutoShape 8" descr="si&#10;"/>
            <p:cNvCxnSpPr>
              <a:cxnSpLocks noChangeShapeType="1"/>
              <a:stCxn id="43013" idx="2"/>
              <a:endCxn id="43015" idx="0"/>
            </p:cNvCxnSpPr>
            <p:nvPr/>
          </p:nvCxnSpPr>
          <p:spPr bwMode="auto">
            <a:xfrm>
              <a:off x="8810" y="4771"/>
              <a:ext cx="7" cy="231"/>
            </a:xfrm>
            <a:prstGeom prst="straightConnector1">
              <a:avLst/>
            </a:prstGeom>
            <a:noFill/>
            <a:ln w="9525">
              <a:solidFill>
                <a:srgbClr val="000000"/>
              </a:solidFill>
              <a:round/>
              <a:headEnd/>
              <a:tailEnd type="triangle" w="med" len="med"/>
            </a:ln>
          </p:spPr>
        </p:cxnSp>
        <p:cxnSp>
          <p:nvCxnSpPr>
            <p:cNvPr id="43017" name="AutoShape 9"/>
            <p:cNvCxnSpPr>
              <a:cxnSpLocks noChangeShapeType="1"/>
              <a:stCxn id="43015" idx="3"/>
              <a:endCxn id="43013" idx="3"/>
            </p:cNvCxnSpPr>
            <p:nvPr/>
          </p:nvCxnSpPr>
          <p:spPr bwMode="auto">
            <a:xfrm flipV="1">
              <a:off x="9687" y="4404"/>
              <a:ext cx="195" cy="1387"/>
            </a:xfrm>
            <a:prstGeom prst="bentConnector3">
              <a:avLst>
                <a:gd name="adj1" fmla="val 284102"/>
              </a:avLst>
            </a:prstGeom>
            <a:noFill/>
            <a:ln w="9525">
              <a:solidFill>
                <a:srgbClr val="000000"/>
              </a:solidFill>
              <a:miter lim="800000"/>
              <a:headEnd/>
              <a:tailEnd type="triangle" w="med" len="med"/>
            </a:ln>
          </p:spPr>
        </p:cxnSp>
        <p:sp>
          <p:nvSpPr>
            <p:cNvPr id="43018" name="AutoShape 10"/>
            <p:cNvSpPr>
              <a:spLocks noChangeArrowheads="1"/>
            </p:cNvSpPr>
            <p:nvPr/>
          </p:nvSpPr>
          <p:spPr bwMode="auto">
            <a:xfrm>
              <a:off x="1532" y="7187"/>
              <a:ext cx="2325" cy="750"/>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smtClean="0">
                  <a:ln>
                    <a:noFill/>
                  </a:ln>
                  <a:solidFill>
                    <a:schemeClr val="tx1"/>
                  </a:solidFill>
                  <a:effectLst/>
                  <a:latin typeface="Calibri" pitchFamily="34" charset="0"/>
                  <a:cs typeface="Arial" pitchFamily="34" charset="0"/>
                </a:rPr>
                <a:t>Comprueba si el medio esta libre</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43019" name="AutoShape 11"/>
            <p:cNvSpPr>
              <a:spLocks noChangeArrowheads="1"/>
            </p:cNvSpPr>
            <p:nvPr/>
          </p:nvSpPr>
          <p:spPr bwMode="auto">
            <a:xfrm>
              <a:off x="1532" y="5696"/>
              <a:ext cx="2325" cy="742"/>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smtClean="0">
                  <a:ln>
                    <a:noFill/>
                  </a:ln>
                  <a:solidFill>
                    <a:schemeClr val="tx1"/>
                  </a:solidFill>
                  <a:effectLst/>
                  <a:latin typeface="Calibri" pitchFamily="34" charset="0"/>
                  <a:cs typeface="Arial" pitchFamily="34" charset="0"/>
                </a:rPr>
                <a:t>Consume un tiempo DIF</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43020" name="AutoShape 12"/>
            <p:cNvSpPr>
              <a:spLocks noChangeArrowheads="1"/>
            </p:cNvSpPr>
            <p:nvPr/>
          </p:nvSpPr>
          <p:spPr bwMode="auto">
            <a:xfrm>
              <a:off x="1667" y="8583"/>
              <a:ext cx="2047" cy="1315"/>
            </a:xfrm>
            <a:prstGeom prst="diamond">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smtClean="0">
                  <a:ln>
                    <a:noFill/>
                  </a:ln>
                  <a:solidFill>
                    <a:schemeClr val="tx1"/>
                  </a:solidFill>
                  <a:effectLst/>
                  <a:latin typeface="Calibri" pitchFamily="34" charset="0"/>
                  <a:cs typeface="Arial" pitchFamily="34" charset="0"/>
                </a:rPr>
                <a:t>¿Medio ocupado ?</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3021" name="AutoShape 13" descr="si&#10;"/>
            <p:cNvCxnSpPr>
              <a:cxnSpLocks noChangeShapeType="1"/>
              <a:stCxn id="43018" idx="2"/>
              <a:endCxn id="43020" idx="0"/>
            </p:cNvCxnSpPr>
            <p:nvPr/>
          </p:nvCxnSpPr>
          <p:spPr bwMode="auto">
            <a:xfrm flipH="1">
              <a:off x="2691" y="7937"/>
              <a:ext cx="4" cy="646"/>
            </a:xfrm>
            <a:prstGeom prst="straightConnector1">
              <a:avLst/>
            </a:prstGeom>
            <a:noFill/>
            <a:ln w="9525">
              <a:solidFill>
                <a:srgbClr val="000000"/>
              </a:solidFill>
              <a:round/>
              <a:headEnd/>
              <a:tailEnd type="triangle" w="med" len="med"/>
            </a:ln>
          </p:spPr>
        </p:cxnSp>
        <p:sp>
          <p:nvSpPr>
            <p:cNvPr id="43022" name="AutoShape 14"/>
            <p:cNvSpPr>
              <a:spLocks noChangeArrowheads="1"/>
            </p:cNvSpPr>
            <p:nvPr/>
          </p:nvSpPr>
          <p:spPr bwMode="auto">
            <a:xfrm>
              <a:off x="1704" y="10434"/>
              <a:ext cx="2025" cy="88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dirty="0" smtClean="0">
                  <a:ln>
                    <a:noFill/>
                  </a:ln>
                  <a:solidFill>
                    <a:schemeClr val="tx1"/>
                  </a:solidFill>
                  <a:effectLst/>
                  <a:latin typeface="Calibri" pitchFamily="34" charset="0"/>
                  <a:cs typeface="Arial" pitchFamily="34" charset="0"/>
                </a:rPr>
                <a:t>Consume tiempo de </a:t>
              </a:r>
              <a:r>
                <a:rPr kumimoji="0" lang="es-ES" sz="1000" b="0" i="0" u="none" strike="noStrike" cap="none" normalizeH="0" baseline="0" dirty="0" err="1" smtClean="0">
                  <a:ln>
                    <a:noFill/>
                  </a:ln>
                  <a:solidFill>
                    <a:schemeClr val="tx1"/>
                  </a:solidFill>
                  <a:effectLst/>
                  <a:latin typeface="Calibri" pitchFamily="34" charset="0"/>
                  <a:cs typeface="Arial" pitchFamily="34" charset="0"/>
                </a:rPr>
                <a:t>backoff</a:t>
              </a:r>
              <a:r>
                <a:rPr kumimoji="0" lang="es-ES" sz="1000" b="0" i="0" u="none" strike="noStrike" cap="none" normalizeH="0" baseline="0" dirty="0" smtClean="0">
                  <a:ln>
                    <a:noFill/>
                  </a:ln>
                  <a:solidFill>
                    <a:schemeClr val="tx1"/>
                  </a:solidFill>
                  <a:effectLst/>
                  <a:latin typeface="Calibri" pitchFamily="34" charset="0"/>
                  <a:cs typeface="Arial" pitchFamily="34" charset="0"/>
                </a:rPr>
                <a:t> almacenado</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3023" name="AutoShape 15" descr="si&#10;"/>
            <p:cNvCxnSpPr>
              <a:cxnSpLocks noChangeShapeType="1"/>
              <a:stCxn id="43020" idx="2"/>
              <a:endCxn id="43022" idx="0"/>
            </p:cNvCxnSpPr>
            <p:nvPr/>
          </p:nvCxnSpPr>
          <p:spPr bwMode="auto">
            <a:xfrm rot="16200000" flipH="1">
              <a:off x="2435" y="10153"/>
              <a:ext cx="536" cy="26"/>
            </a:xfrm>
            <a:prstGeom prst="straightConnector1">
              <a:avLst/>
            </a:prstGeom>
            <a:noFill/>
            <a:ln w="9525">
              <a:solidFill>
                <a:srgbClr val="000000"/>
              </a:solidFill>
              <a:round/>
              <a:headEnd/>
              <a:tailEnd type="triangle" w="med" len="med"/>
            </a:ln>
          </p:spPr>
        </p:cxnSp>
        <p:sp>
          <p:nvSpPr>
            <p:cNvPr id="43024" name="AutoShape 16"/>
            <p:cNvSpPr>
              <a:spLocks noChangeArrowheads="1"/>
            </p:cNvSpPr>
            <p:nvPr/>
          </p:nvSpPr>
          <p:spPr bwMode="auto">
            <a:xfrm>
              <a:off x="5458" y="8304"/>
              <a:ext cx="1780" cy="1264"/>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dirty="0" smtClean="0">
                  <a:ln>
                    <a:noFill/>
                  </a:ln>
                  <a:solidFill>
                    <a:schemeClr val="tx1"/>
                  </a:solidFill>
                  <a:effectLst/>
                  <a:latin typeface="Calibri" pitchFamily="34" charset="0"/>
                  <a:cs typeface="Arial" pitchFamily="34" charset="0"/>
                </a:rPr>
                <a:t>Amplia la ventana de </a:t>
              </a:r>
              <a:r>
                <a:rPr kumimoji="0" lang="es-ES" sz="1000" b="0" i="0" u="none" strike="noStrike" cap="none" normalizeH="0" baseline="0" dirty="0" err="1" smtClean="0">
                  <a:ln>
                    <a:noFill/>
                  </a:ln>
                  <a:solidFill>
                    <a:schemeClr val="tx1"/>
                  </a:solidFill>
                  <a:effectLst/>
                  <a:latin typeface="Calibri" pitchFamily="34" charset="0"/>
                  <a:cs typeface="Arial" pitchFamily="34" charset="0"/>
                </a:rPr>
                <a:t>backoff</a:t>
              </a:r>
              <a:endParaRPr kumimoji="0" lang="es-ES" sz="10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25" name="AutoShape 17"/>
            <p:cNvSpPr>
              <a:spLocks noChangeArrowheads="1"/>
            </p:cNvSpPr>
            <p:nvPr/>
          </p:nvSpPr>
          <p:spPr bwMode="auto">
            <a:xfrm>
              <a:off x="4545" y="6376"/>
              <a:ext cx="1780" cy="1552"/>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dirty="0" smtClean="0">
                  <a:ln>
                    <a:noFill/>
                  </a:ln>
                  <a:solidFill>
                    <a:schemeClr val="tx1"/>
                  </a:solidFill>
                  <a:effectLst/>
                  <a:latin typeface="Calibri" pitchFamily="34" charset="0"/>
                  <a:cs typeface="Arial" pitchFamily="34" charset="0"/>
                </a:rPr>
                <a:t>Espera a que el medio esté desocupado</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3026" name="AutoShape 18" descr="si&#10;"/>
            <p:cNvCxnSpPr>
              <a:cxnSpLocks noChangeShapeType="1"/>
              <a:stCxn id="43025" idx="1"/>
              <a:endCxn id="43019" idx="3"/>
            </p:cNvCxnSpPr>
            <p:nvPr/>
          </p:nvCxnSpPr>
          <p:spPr bwMode="auto">
            <a:xfrm rot="10800000">
              <a:off x="3857" y="6067"/>
              <a:ext cx="688" cy="1085"/>
            </a:xfrm>
            <a:prstGeom prst="straightConnector1">
              <a:avLst/>
            </a:prstGeom>
            <a:noFill/>
            <a:ln w="9525">
              <a:solidFill>
                <a:srgbClr val="000000"/>
              </a:solidFill>
              <a:round/>
              <a:headEnd/>
              <a:tailEnd type="triangle" w="med" len="med"/>
            </a:ln>
          </p:spPr>
        </p:cxnSp>
        <p:sp>
          <p:nvSpPr>
            <p:cNvPr id="43027" name="AutoShape 19"/>
            <p:cNvSpPr>
              <a:spLocks noChangeArrowheads="1"/>
            </p:cNvSpPr>
            <p:nvPr/>
          </p:nvSpPr>
          <p:spPr bwMode="auto">
            <a:xfrm>
              <a:off x="8081" y="7362"/>
              <a:ext cx="1772" cy="1034"/>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dirty="0" smtClean="0">
                  <a:ln>
                    <a:noFill/>
                  </a:ln>
                  <a:solidFill>
                    <a:schemeClr val="tx1"/>
                  </a:solidFill>
                  <a:effectLst/>
                  <a:latin typeface="Calibri" pitchFamily="34" charset="0"/>
                  <a:cs typeface="Arial" pitchFamily="34" charset="0"/>
                </a:rPr>
                <a:t>Envía trama almacenada en buffer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3028" name="AutoShape 20" descr="si&#10;"/>
            <p:cNvCxnSpPr>
              <a:cxnSpLocks noChangeShapeType="1"/>
              <a:stCxn id="43022" idx="3"/>
              <a:endCxn id="43030" idx="1"/>
            </p:cNvCxnSpPr>
            <p:nvPr/>
          </p:nvCxnSpPr>
          <p:spPr bwMode="auto">
            <a:xfrm flipV="1">
              <a:off x="3729" y="10864"/>
              <a:ext cx="1516" cy="10"/>
            </a:xfrm>
            <a:prstGeom prst="straightConnector1">
              <a:avLst/>
            </a:prstGeom>
            <a:noFill/>
            <a:ln w="9525">
              <a:solidFill>
                <a:srgbClr val="000000"/>
              </a:solidFill>
              <a:round/>
              <a:headEnd/>
              <a:tailEnd type="triangle" w="med" len="med"/>
            </a:ln>
          </p:spPr>
        </p:cxnSp>
        <p:cxnSp>
          <p:nvCxnSpPr>
            <p:cNvPr id="43029" name="AutoShape 21" descr="si&#10;"/>
            <p:cNvCxnSpPr>
              <a:cxnSpLocks noChangeShapeType="1"/>
              <a:stCxn id="43019" idx="2"/>
              <a:endCxn id="43018" idx="0"/>
            </p:cNvCxnSpPr>
            <p:nvPr/>
          </p:nvCxnSpPr>
          <p:spPr bwMode="auto">
            <a:xfrm>
              <a:off x="2695" y="6438"/>
              <a:ext cx="1" cy="749"/>
            </a:xfrm>
            <a:prstGeom prst="straightConnector1">
              <a:avLst/>
            </a:prstGeom>
            <a:noFill/>
            <a:ln w="9525">
              <a:solidFill>
                <a:srgbClr val="000000"/>
              </a:solidFill>
              <a:round/>
              <a:headEnd/>
              <a:tailEnd type="triangle" w="med" len="med"/>
            </a:ln>
          </p:spPr>
        </p:cxnSp>
        <p:sp>
          <p:nvSpPr>
            <p:cNvPr id="43030" name="AutoShape 22"/>
            <p:cNvSpPr>
              <a:spLocks noChangeArrowheads="1"/>
            </p:cNvSpPr>
            <p:nvPr/>
          </p:nvSpPr>
          <p:spPr bwMode="auto">
            <a:xfrm>
              <a:off x="5245" y="10069"/>
              <a:ext cx="2188" cy="1591"/>
            </a:xfrm>
            <a:prstGeom prst="diamond">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dirty="0" smtClean="0">
                  <a:ln>
                    <a:noFill/>
                  </a:ln>
                  <a:solidFill>
                    <a:schemeClr val="tx1"/>
                  </a:solidFill>
                  <a:effectLst/>
                  <a:latin typeface="Calibri" pitchFamily="34" charset="0"/>
                  <a:cs typeface="Arial" pitchFamily="34" charset="0"/>
                </a:rPr>
                <a:t>¿Medio ocupado ?</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3031" name="AutoShape 23" descr="si&#10;"/>
            <p:cNvCxnSpPr>
              <a:cxnSpLocks noChangeShapeType="1"/>
              <a:stCxn id="43030" idx="0"/>
              <a:endCxn id="43024" idx="2"/>
            </p:cNvCxnSpPr>
            <p:nvPr/>
          </p:nvCxnSpPr>
          <p:spPr bwMode="auto">
            <a:xfrm rot="5400000" flipH="1" flipV="1">
              <a:off x="6093" y="9814"/>
              <a:ext cx="501" cy="9"/>
            </a:xfrm>
            <a:prstGeom prst="straightConnector1">
              <a:avLst/>
            </a:prstGeom>
            <a:noFill/>
            <a:ln w="9525">
              <a:solidFill>
                <a:srgbClr val="000000"/>
              </a:solidFill>
              <a:round/>
              <a:headEnd/>
              <a:tailEnd type="triangle" w="med" len="med"/>
            </a:ln>
          </p:spPr>
        </p:cxnSp>
        <p:cxnSp>
          <p:nvCxnSpPr>
            <p:cNvPr id="43032" name="AutoShape 24"/>
            <p:cNvCxnSpPr>
              <a:cxnSpLocks noChangeShapeType="1"/>
              <a:endCxn id="43025" idx="3"/>
            </p:cNvCxnSpPr>
            <p:nvPr/>
          </p:nvCxnSpPr>
          <p:spPr bwMode="auto">
            <a:xfrm rot="5400000" flipH="1" flipV="1">
              <a:off x="5728" y="7726"/>
              <a:ext cx="1171" cy="23"/>
            </a:xfrm>
            <a:prstGeom prst="bentConnector4">
              <a:avLst>
                <a:gd name="adj1" fmla="val 16852"/>
                <a:gd name="adj2" fmla="val 1436686"/>
              </a:avLst>
            </a:prstGeom>
            <a:noFill/>
            <a:ln w="9525">
              <a:solidFill>
                <a:srgbClr val="000000"/>
              </a:solidFill>
              <a:miter lim="800000"/>
              <a:headEnd/>
              <a:tailEnd type="triangle" w="med" len="med"/>
            </a:ln>
          </p:spPr>
        </p:cxnSp>
        <p:cxnSp>
          <p:nvCxnSpPr>
            <p:cNvPr id="43033" name="AutoShape 25"/>
            <p:cNvCxnSpPr>
              <a:cxnSpLocks noChangeShapeType="1"/>
              <a:stCxn id="43030" idx="3"/>
              <a:endCxn id="43027" idx="0"/>
            </p:cNvCxnSpPr>
            <p:nvPr/>
          </p:nvCxnSpPr>
          <p:spPr bwMode="auto">
            <a:xfrm flipV="1">
              <a:off x="7433" y="7362"/>
              <a:ext cx="1534" cy="3502"/>
            </a:xfrm>
            <a:prstGeom prst="bentConnector4">
              <a:avLst>
                <a:gd name="adj1" fmla="val 21130"/>
                <a:gd name="adj2" fmla="val 112225"/>
              </a:avLst>
            </a:prstGeom>
            <a:noFill/>
            <a:ln w="9525">
              <a:solidFill>
                <a:srgbClr val="000000"/>
              </a:solidFill>
              <a:miter lim="800000"/>
              <a:headEnd/>
              <a:tailEnd type="triangle" w="med" len="med"/>
            </a:ln>
          </p:spPr>
        </p:cxnSp>
        <p:sp>
          <p:nvSpPr>
            <p:cNvPr id="43034" name="AutoShape 26"/>
            <p:cNvSpPr>
              <a:spLocks noChangeArrowheads="1"/>
            </p:cNvSpPr>
            <p:nvPr/>
          </p:nvSpPr>
          <p:spPr bwMode="auto">
            <a:xfrm>
              <a:off x="10022" y="7510"/>
              <a:ext cx="1375" cy="720"/>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dirty="0" smtClean="0">
                  <a:ln>
                    <a:noFill/>
                  </a:ln>
                  <a:solidFill>
                    <a:schemeClr val="tx1"/>
                  </a:solidFill>
                  <a:effectLst/>
                  <a:latin typeface="Calibri" pitchFamily="34" charset="0"/>
                  <a:cs typeface="Arial" pitchFamily="34" charset="0"/>
                </a:rPr>
                <a:t>Consume un tiempo SIF</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3035" name="AutoShape 27"/>
            <p:cNvCxnSpPr>
              <a:cxnSpLocks noChangeShapeType="1"/>
              <a:stCxn id="43027" idx="3"/>
              <a:endCxn id="43034" idx="1"/>
            </p:cNvCxnSpPr>
            <p:nvPr/>
          </p:nvCxnSpPr>
          <p:spPr bwMode="auto">
            <a:xfrm flipV="1">
              <a:off x="9853" y="7870"/>
              <a:ext cx="169" cy="9"/>
            </a:xfrm>
            <a:prstGeom prst="straightConnector1">
              <a:avLst/>
            </a:prstGeom>
            <a:noFill/>
            <a:ln w="9525">
              <a:solidFill>
                <a:srgbClr val="000000"/>
              </a:solidFill>
              <a:round/>
              <a:headEnd/>
              <a:tailEnd type="triangle" w="med" len="med"/>
            </a:ln>
          </p:spPr>
        </p:cxnSp>
        <p:sp>
          <p:nvSpPr>
            <p:cNvPr id="43036" name="AutoShape 28"/>
            <p:cNvSpPr>
              <a:spLocks noChangeArrowheads="1"/>
            </p:cNvSpPr>
            <p:nvPr/>
          </p:nvSpPr>
          <p:spPr bwMode="auto">
            <a:xfrm>
              <a:off x="8014" y="9212"/>
              <a:ext cx="4113" cy="2923"/>
            </a:xfrm>
            <a:prstGeom prst="roundRect">
              <a:avLst>
                <a:gd name="adj" fmla="val 16667"/>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dirty="0" smtClean="0">
                  <a:ln>
                    <a:noFill/>
                  </a:ln>
                  <a:solidFill>
                    <a:schemeClr val="tx1"/>
                  </a:solidFill>
                  <a:effectLst/>
                  <a:latin typeface="Calibri" pitchFamily="34" charset="0"/>
                  <a:cs typeface="Arial" pitchFamily="34" charset="0"/>
                </a:rPr>
                <a:t>Consume un tiempo denominado time-</a:t>
              </a:r>
              <a:r>
                <a:rPr kumimoji="0" lang="es-ES" sz="1000" b="0" i="0" u="none" strike="noStrike" cap="none" normalizeH="0" baseline="0" dirty="0" err="1" smtClean="0">
                  <a:ln>
                    <a:noFill/>
                  </a:ln>
                  <a:solidFill>
                    <a:schemeClr val="tx1"/>
                  </a:solidFill>
                  <a:effectLst/>
                  <a:latin typeface="Calibri" pitchFamily="34" charset="0"/>
                  <a:cs typeface="Arial" pitchFamily="34" charset="0"/>
                </a:rPr>
                <a:t>out</a:t>
              </a:r>
              <a:r>
                <a:rPr kumimoji="0" lang="es-ES" sz="1000" b="0" i="0" u="none" strike="noStrike" cap="none" normalizeH="0" baseline="0" dirty="0" smtClean="0">
                  <a:ln>
                    <a:noFill/>
                  </a:ln>
                  <a:solidFill>
                    <a:schemeClr val="tx1"/>
                  </a:solidFill>
                  <a:effectLst/>
                  <a:latin typeface="Calibri" pitchFamily="34" charset="0"/>
                  <a:cs typeface="Arial" pitchFamily="34" charset="0"/>
                </a:rPr>
                <a:t> antes de dar por descartada la trama: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dirty="0" smtClean="0">
                  <a:ln>
                    <a:noFill/>
                  </a:ln>
                  <a:solidFill>
                    <a:schemeClr val="tx1"/>
                  </a:solidFill>
                  <a:effectLst/>
                  <a:latin typeface="Calibri" pitchFamily="34" charset="0"/>
                  <a:cs typeface="Arial" pitchFamily="34" charset="0"/>
                </a:rPr>
                <a:t>-</a:t>
              </a:r>
              <a:r>
                <a:rPr kumimoji="0" lang="es-ES" sz="1000" b="0" i="0" u="none" strike="noStrike" cap="none" normalizeH="0" baseline="0" dirty="0" err="1" smtClean="0">
                  <a:ln>
                    <a:noFill/>
                  </a:ln>
                  <a:solidFill>
                    <a:schemeClr val="tx1"/>
                  </a:solidFill>
                  <a:effectLst/>
                  <a:latin typeface="Calibri" pitchFamily="34" charset="0"/>
                  <a:cs typeface="Arial" pitchFamily="34" charset="0"/>
                </a:rPr>
                <a:t>ResponseFrame</a:t>
              </a:r>
              <a:r>
                <a:rPr kumimoji="0" lang="es-ES" sz="1000" b="0" i="0" u="none" strike="noStrike" cap="none" normalizeH="0" baseline="0" dirty="0" smtClean="0">
                  <a:ln>
                    <a:noFill/>
                  </a:ln>
                  <a:solidFill>
                    <a:schemeClr val="tx1"/>
                  </a:solidFill>
                  <a:effectLst/>
                  <a:latin typeface="Calibri" pitchFamily="34" charset="0"/>
                  <a:cs typeface="Arial" pitchFamily="34" charset="0"/>
                </a:rPr>
                <a:t>: en el caso de haber mandado una solicitud de conexión</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dirty="0" smtClean="0">
                  <a:ln>
                    <a:noFill/>
                  </a:ln>
                  <a:solidFill>
                    <a:schemeClr val="tx1"/>
                  </a:solidFill>
                  <a:effectLst/>
                  <a:latin typeface="Calibri" pitchFamily="34" charset="0"/>
                  <a:cs typeface="Arial" pitchFamily="34" charset="0"/>
                </a:rPr>
                <a:t>-CTS: en el caso de haber mandado una trama RTS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dirty="0" smtClean="0">
                  <a:ln>
                    <a:noFill/>
                  </a:ln>
                  <a:solidFill>
                    <a:schemeClr val="tx1"/>
                  </a:solidFill>
                  <a:effectLst/>
                  <a:latin typeface="Calibri" pitchFamily="34" charset="0"/>
                  <a:cs typeface="Arial" pitchFamily="34" charset="0"/>
                </a:rPr>
                <a:t>-ACK: en el caso de haber mandado una trama de datos.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3037" name="AutoShape 29"/>
            <p:cNvCxnSpPr>
              <a:cxnSpLocks noChangeShapeType="1"/>
              <a:stCxn id="43020" idx="1"/>
            </p:cNvCxnSpPr>
            <p:nvPr/>
          </p:nvCxnSpPr>
          <p:spPr bwMode="auto">
            <a:xfrm rot="10800000">
              <a:off x="1320" y="4836"/>
              <a:ext cx="347" cy="4405"/>
            </a:xfrm>
            <a:prstGeom prst="bentConnector2">
              <a:avLst/>
            </a:prstGeom>
            <a:noFill/>
            <a:ln w="9525">
              <a:solidFill>
                <a:srgbClr val="000000"/>
              </a:solidFill>
              <a:miter lim="800000"/>
              <a:headEnd/>
              <a:tailEnd/>
            </a:ln>
          </p:spPr>
        </p:cxnSp>
        <p:cxnSp>
          <p:nvCxnSpPr>
            <p:cNvPr id="43038" name="AutoShape 30"/>
            <p:cNvCxnSpPr>
              <a:cxnSpLocks noChangeShapeType="1"/>
              <a:endCxn id="43019" idx="0"/>
            </p:cNvCxnSpPr>
            <p:nvPr/>
          </p:nvCxnSpPr>
          <p:spPr bwMode="auto">
            <a:xfrm>
              <a:off x="1320" y="4836"/>
              <a:ext cx="1375" cy="860"/>
            </a:xfrm>
            <a:prstGeom prst="bentConnector2">
              <a:avLst/>
            </a:prstGeom>
            <a:noFill/>
            <a:ln w="9525">
              <a:solidFill>
                <a:srgbClr val="000000"/>
              </a:solidFill>
              <a:miter lim="800000"/>
              <a:headEnd/>
              <a:tailEnd type="triangle" w="med" len="med"/>
            </a:ln>
          </p:spPr>
        </p:cxnSp>
        <p:cxnSp>
          <p:nvCxnSpPr>
            <p:cNvPr id="43039" name="AutoShape 31"/>
            <p:cNvCxnSpPr>
              <a:cxnSpLocks noChangeShapeType="1"/>
              <a:stCxn id="43034" idx="2"/>
              <a:endCxn id="43036" idx="0"/>
            </p:cNvCxnSpPr>
            <p:nvPr/>
          </p:nvCxnSpPr>
          <p:spPr bwMode="auto">
            <a:xfrm rot="5400000">
              <a:off x="9900" y="8401"/>
              <a:ext cx="981" cy="639"/>
            </a:xfrm>
            <a:prstGeom prst="straightConnector1">
              <a:avLst/>
            </a:prstGeom>
            <a:noFill/>
            <a:ln w="9525">
              <a:solidFill>
                <a:srgbClr val="000000"/>
              </a:solidFill>
              <a:round/>
              <a:headEnd/>
              <a:tailEnd type="triangle" w="med" len="med"/>
            </a:ln>
          </p:spPr>
        </p:cxnSp>
        <p:cxnSp>
          <p:nvCxnSpPr>
            <p:cNvPr id="43040" name="AutoShape 32"/>
            <p:cNvCxnSpPr>
              <a:cxnSpLocks noChangeShapeType="1"/>
              <a:stCxn id="43015" idx="1"/>
              <a:endCxn id="43014" idx="3"/>
            </p:cNvCxnSpPr>
            <p:nvPr/>
          </p:nvCxnSpPr>
          <p:spPr bwMode="auto">
            <a:xfrm rot="10800000">
              <a:off x="6847" y="4825"/>
              <a:ext cx="1100" cy="965"/>
            </a:xfrm>
            <a:prstGeom prst="bentConnector3">
              <a:avLst>
                <a:gd name="adj1" fmla="val 50000"/>
              </a:avLst>
            </a:prstGeom>
            <a:noFill/>
            <a:ln w="9525">
              <a:solidFill>
                <a:srgbClr val="000000"/>
              </a:solidFill>
              <a:miter lim="800000"/>
              <a:headEnd/>
              <a:tailEnd type="triangle" w="med" len="med"/>
            </a:ln>
          </p:spPr>
        </p:cxnSp>
        <p:cxnSp>
          <p:nvCxnSpPr>
            <p:cNvPr id="43041" name="AutoShape 33"/>
            <p:cNvCxnSpPr>
              <a:cxnSpLocks noChangeShapeType="1"/>
              <a:stCxn id="43014" idx="2"/>
              <a:endCxn id="43025" idx="0"/>
            </p:cNvCxnSpPr>
            <p:nvPr/>
          </p:nvCxnSpPr>
          <p:spPr bwMode="auto">
            <a:xfrm rot="16200000" flipH="1">
              <a:off x="4955" y="5896"/>
              <a:ext cx="947" cy="13"/>
            </a:xfrm>
            <a:prstGeom prst="straightConnector1">
              <a:avLst/>
            </a:prstGeom>
            <a:noFill/>
            <a:ln w="9525">
              <a:solidFill>
                <a:srgbClr val="000000"/>
              </a:solidFill>
              <a:round/>
              <a:headEnd/>
              <a:tailEnd type="triangle" w="med" len="med"/>
            </a:ln>
          </p:spPr>
        </p:cxnSp>
        <p:sp>
          <p:nvSpPr>
            <p:cNvPr id="43042" name="Text Box 34"/>
            <p:cNvSpPr txBox="1">
              <a:spLocks noChangeArrowheads="1"/>
            </p:cNvSpPr>
            <p:nvPr/>
          </p:nvSpPr>
          <p:spPr bwMode="auto">
            <a:xfrm>
              <a:off x="7045" y="11148"/>
              <a:ext cx="1137" cy="1079"/>
            </a:xfrm>
            <a:prstGeom prst="rect">
              <a:avLst/>
            </a:prstGeom>
            <a:noFill/>
            <a:ln w="9525">
              <a:noFill/>
              <a:miter lim="800000"/>
              <a:headEnd/>
              <a:tailEnd/>
            </a:ln>
          </p:spPr>
          <p:txBody>
            <a:bodyPr vert="horz" wrap="square" lIns="83942" tIns="41972" rIns="83942" bIns="4197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dirty="0" smtClean="0">
                  <a:ln>
                    <a:noFill/>
                  </a:ln>
                  <a:solidFill>
                    <a:schemeClr val="tx1"/>
                  </a:solidFill>
                  <a:effectLst/>
                  <a:latin typeface="Calibri" pitchFamily="34" charset="0"/>
                  <a:cs typeface="Arial" pitchFamily="34" charset="0"/>
                </a:rPr>
                <a:t>No</a:t>
              </a:r>
              <a:endParaRPr kumimoji="0" lang="es-E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43" name="Text Box 35"/>
            <p:cNvSpPr txBox="1">
              <a:spLocks noChangeArrowheads="1"/>
            </p:cNvSpPr>
            <p:nvPr/>
          </p:nvSpPr>
          <p:spPr bwMode="auto">
            <a:xfrm>
              <a:off x="2836" y="9970"/>
              <a:ext cx="579" cy="400"/>
            </a:xfrm>
            <a:prstGeom prst="rect">
              <a:avLst/>
            </a:prstGeom>
            <a:noFill/>
            <a:ln w="9525">
              <a:noFill/>
              <a:miter lim="800000"/>
              <a:headEnd/>
              <a:tailEnd/>
            </a:ln>
          </p:spPr>
          <p:txBody>
            <a:bodyPr vert="horz" wrap="square" lIns="83942" tIns="41972" rIns="83942" bIns="4197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dirty="0" smtClean="0">
                  <a:ln>
                    <a:noFill/>
                  </a:ln>
                  <a:solidFill>
                    <a:schemeClr val="tx1"/>
                  </a:solidFill>
                  <a:effectLst/>
                  <a:latin typeface="Calibri" pitchFamily="34" charset="0"/>
                  <a:cs typeface="Arial" pitchFamily="34" charset="0"/>
                </a:rPr>
                <a:t>No</a:t>
              </a:r>
              <a:endParaRPr kumimoji="0" lang="es-E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44" name="Text Box 36"/>
            <p:cNvSpPr txBox="1">
              <a:spLocks noChangeArrowheads="1"/>
            </p:cNvSpPr>
            <p:nvPr/>
          </p:nvSpPr>
          <p:spPr bwMode="auto">
            <a:xfrm>
              <a:off x="9700" y="5391"/>
              <a:ext cx="579" cy="400"/>
            </a:xfrm>
            <a:prstGeom prst="rect">
              <a:avLst/>
            </a:prstGeom>
            <a:noFill/>
            <a:ln w="9525">
              <a:noFill/>
              <a:miter lim="800000"/>
              <a:headEnd/>
              <a:tailEnd/>
            </a:ln>
          </p:spPr>
          <p:txBody>
            <a:bodyPr vert="horz" wrap="square" lIns="83942" tIns="41972" rIns="83942" bIns="4197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smtClean="0">
                  <a:ln>
                    <a:noFill/>
                  </a:ln>
                  <a:solidFill>
                    <a:schemeClr val="tx1"/>
                  </a:solidFill>
                  <a:effectLst/>
                  <a:latin typeface="Calibri" pitchFamily="34" charset="0"/>
                  <a:cs typeface="Arial" pitchFamily="34" charset="0"/>
                </a:rPr>
                <a:t>No</a:t>
              </a:r>
              <a:endParaRPr kumimoji="0" lang="es-E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43045" name="Text Box 37"/>
            <p:cNvSpPr txBox="1">
              <a:spLocks noChangeArrowheads="1"/>
            </p:cNvSpPr>
            <p:nvPr/>
          </p:nvSpPr>
          <p:spPr bwMode="auto">
            <a:xfrm>
              <a:off x="6476" y="9664"/>
              <a:ext cx="853" cy="1214"/>
            </a:xfrm>
            <a:prstGeom prst="rect">
              <a:avLst/>
            </a:prstGeom>
            <a:noFill/>
            <a:ln w="9525">
              <a:noFill/>
              <a:miter lim="800000"/>
              <a:headEnd/>
              <a:tailEnd/>
            </a:ln>
          </p:spPr>
          <p:txBody>
            <a:bodyPr vert="horz" wrap="square" lIns="83942" tIns="41972" rIns="83942" bIns="4197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dirty="0" smtClean="0">
                  <a:ln>
                    <a:noFill/>
                  </a:ln>
                  <a:solidFill>
                    <a:schemeClr val="tx1"/>
                  </a:solidFill>
                  <a:effectLst/>
                  <a:latin typeface="Calibri" pitchFamily="34" charset="0"/>
                  <a:cs typeface="Arial" pitchFamily="34" charset="0"/>
                </a:rPr>
                <a:t>Si</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s-E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46" name="Text Box 38"/>
            <p:cNvSpPr txBox="1">
              <a:spLocks noChangeArrowheads="1"/>
            </p:cNvSpPr>
            <p:nvPr/>
          </p:nvSpPr>
          <p:spPr bwMode="auto">
            <a:xfrm>
              <a:off x="7527" y="5391"/>
              <a:ext cx="579" cy="400"/>
            </a:xfrm>
            <a:prstGeom prst="rect">
              <a:avLst/>
            </a:prstGeom>
            <a:noFill/>
            <a:ln w="9525">
              <a:noFill/>
              <a:miter lim="800000"/>
              <a:headEnd/>
              <a:tailEnd/>
            </a:ln>
          </p:spPr>
          <p:txBody>
            <a:bodyPr vert="horz" wrap="square" lIns="83942" tIns="41972" rIns="83942" bIns="4197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smtClean="0">
                  <a:ln>
                    <a:noFill/>
                  </a:ln>
                  <a:solidFill>
                    <a:schemeClr val="tx1"/>
                  </a:solidFill>
                  <a:effectLst/>
                  <a:latin typeface="Calibri" pitchFamily="34" charset="0"/>
                  <a:cs typeface="Arial" pitchFamily="34" charset="0"/>
                </a:rPr>
                <a:t>Si</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s-E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43047" name="Text Box 39"/>
            <p:cNvSpPr txBox="1">
              <a:spLocks noChangeArrowheads="1"/>
            </p:cNvSpPr>
            <p:nvPr/>
          </p:nvSpPr>
          <p:spPr bwMode="auto">
            <a:xfrm>
              <a:off x="1415" y="8756"/>
              <a:ext cx="579" cy="400"/>
            </a:xfrm>
            <a:prstGeom prst="rect">
              <a:avLst/>
            </a:prstGeom>
            <a:noFill/>
            <a:ln w="9525">
              <a:noFill/>
              <a:miter lim="800000"/>
              <a:headEnd/>
              <a:tailEnd/>
            </a:ln>
          </p:spPr>
          <p:txBody>
            <a:bodyPr vert="horz" wrap="square" lIns="83942" tIns="41972" rIns="83942" bIns="4197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dirty="0" smtClean="0">
                  <a:ln>
                    <a:noFill/>
                  </a:ln>
                  <a:solidFill>
                    <a:schemeClr val="tx1"/>
                  </a:solidFill>
                  <a:effectLst/>
                  <a:latin typeface="Calibri" pitchFamily="34" charset="0"/>
                  <a:cs typeface="Arial" pitchFamily="34" charset="0"/>
                </a:rPr>
                <a:t>Si</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s-E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43048" name="Text Box 40"/>
          <p:cNvSpPr txBox="1">
            <a:spLocks noChangeArrowheads="1"/>
          </p:cNvSpPr>
          <p:nvPr/>
        </p:nvSpPr>
        <p:spPr bwMode="auto">
          <a:xfrm>
            <a:off x="899592" y="980728"/>
            <a:ext cx="3816424" cy="496888"/>
          </a:xfrm>
          <a:prstGeom prst="rect">
            <a:avLst/>
          </a:prstGeom>
          <a:noFill/>
          <a:ln w="9525">
            <a:noFill/>
            <a:miter lim="800000"/>
            <a:headEnd/>
            <a:tailEnd/>
          </a:ln>
        </p:spPr>
        <p:txBody>
          <a:bodyPr vert="horz" wrap="square" lIns="83942" tIns="41972" rIns="83942" bIns="4197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1" u="none" strike="noStrike" cap="none" normalizeH="0" baseline="0" dirty="0" smtClean="0">
                <a:ln>
                  <a:noFill/>
                </a:ln>
                <a:solidFill>
                  <a:srgbClr val="4F81BD"/>
                </a:solidFill>
                <a:effectLst/>
                <a:latin typeface="Cambria" pitchFamily="18" charset="0"/>
                <a:cs typeface="Arial" pitchFamily="34" charset="0"/>
              </a:rPr>
              <a:t>Diagrama de ejecución de un nodo </a:t>
            </a:r>
            <a:r>
              <a:rPr kumimoji="0" lang="es-ES" sz="1200" b="0" i="1" u="none" strike="noStrike" cap="none" normalizeH="0" dirty="0" smtClean="0">
                <a:ln>
                  <a:noFill/>
                </a:ln>
                <a:solidFill>
                  <a:srgbClr val="4F81BD"/>
                </a:solidFill>
                <a:effectLst/>
                <a:latin typeface="Cambria" pitchFamily="18" charset="0"/>
                <a:cs typeface="Arial" pitchFamily="34" charset="0"/>
              </a:rPr>
              <a:t> durante la ejecución del </a:t>
            </a:r>
            <a:r>
              <a:rPr kumimoji="0" lang="es-ES" sz="1200" b="0" i="1" u="none" strike="noStrike" cap="none" normalizeH="0" dirty="0" err="1" smtClean="0">
                <a:ln>
                  <a:noFill/>
                </a:ln>
                <a:solidFill>
                  <a:srgbClr val="4F81BD"/>
                </a:solidFill>
                <a:effectLst/>
                <a:latin typeface="Cambria" pitchFamily="18" charset="0"/>
                <a:cs typeface="Arial" pitchFamily="34" charset="0"/>
              </a:rPr>
              <a:t>algortimo</a:t>
            </a:r>
            <a:r>
              <a:rPr kumimoji="0" lang="es-ES" sz="1200" b="0" i="1" u="none" strike="noStrike" cap="none" normalizeH="0" dirty="0" smtClean="0">
                <a:ln>
                  <a:noFill/>
                </a:ln>
                <a:solidFill>
                  <a:srgbClr val="4F81BD"/>
                </a:solidFill>
                <a:effectLst/>
                <a:latin typeface="Cambria" pitchFamily="18" charset="0"/>
                <a:cs typeface="Arial" pitchFamily="34" charset="0"/>
              </a:rPr>
              <a:t> CSMA/CA:</a:t>
            </a:r>
            <a:endParaRPr kumimoji="0" lang="es-ES" sz="1200" b="0" i="1" u="none" strike="noStrike" cap="none" normalizeH="0" baseline="0" dirty="0" smtClean="0">
              <a:ln>
                <a:noFill/>
              </a:ln>
              <a:solidFill>
                <a:srgbClr val="4F81BD"/>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a:grpSpLocks noChangeAspect="1"/>
          </p:cNvGrpSpPr>
          <p:nvPr/>
        </p:nvGrpSpPr>
        <p:grpSpPr bwMode="auto">
          <a:xfrm>
            <a:off x="323650" y="849477"/>
            <a:ext cx="8208790" cy="4692479"/>
            <a:chOff x="1303" y="3535"/>
            <a:chExt cx="12664" cy="9078"/>
          </a:xfrm>
        </p:grpSpPr>
        <p:sp>
          <p:nvSpPr>
            <p:cNvPr id="44036" name="Text Box 4"/>
            <p:cNvSpPr txBox="1">
              <a:spLocks noChangeArrowheads="1"/>
            </p:cNvSpPr>
            <p:nvPr/>
          </p:nvSpPr>
          <p:spPr bwMode="auto">
            <a:xfrm>
              <a:off x="3660" y="3535"/>
              <a:ext cx="5334" cy="628"/>
            </a:xfrm>
            <a:prstGeom prst="rect">
              <a:avLst/>
            </a:prstGeom>
            <a:noFill/>
            <a:ln w="9525">
              <a:noFill/>
              <a:miter lim="800000"/>
              <a:headEnd/>
              <a:tailEnd/>
            </a:ln>
          </p:spPr>
          <p:txBody>
            <a:bodyPr vert="horz" wrap="square" lIns="83942" tIns="41972" rIns="83942" bIns="4197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1" u="none" strike="noStrike" cap="none" normalizeH="0" baseline="0" smtClean="0">
                  <a:ln>
                    <a:noFill/>
                  </a:ln>
                  <a:solidFill>
                    <a:srgbClr val="4F81BD"/>
                  </a:solidFill>
                  <a:effectLst/>
                  <a:latin typeface="Cambria" pitchFamily="18" charset="0"/>
                  <a:cs typeface="Arial" pitchFamily="34" charset="0"/>
                </a:rPr>
                <a:t>Diagrama de ejecución de un puto de acceso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44037" name="AutoShape 5"/>
            <p:cNvSpPr>
              <a:spLocks noChangeArrowheads="1"/>
            </p:cNvSpPr>
            <p:nvPr/>
          </p:nvSpPr>
          <p:spPr bwMode="auto">
            <a:xfrm>
              <a:off x="1756" y="4068"/>
              <a:ext cx="2145" cy="735"/>
            </a:xfrm>
            <a:prstGeom prst="roundRect">
              <a:avLst>
                <a:gd name="adj" fmla="val 16667"/>
              </a:avLst>
            </a:prstGeom>
            <a:solidFill>
              <a:srgbClr val="92D050"/>
            </a:solidFill>
            <a:ln w="9525">
              <a:solidFill>
                <a:srgbClr val="0000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dirty="0" smtClean="0">
                  <a:ln>
                    <a:noFill/>
                  </a:ln>
                  <a:solidFill>
                    <a:schemeClr val="tx1"/>
                  </a:solidFill>
                  <a:effectLst/>
                  <a:latin typeface="Calibri" pitchFamily="34" charset="0"/>
                  <a:cs typeface="Arial" pitchFamily="34" charset="0"/>
                </a:rPr>
                <a:t>Manda tramas beacon en difusión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38" name="AutoShape 6"/>
            <p:cNvSpPr>
              <a:spLocks noChangeArrowheads="1"/>
            </p:cNvSpPr>
            <p:nvPr/>
          </p:nvSpPr>
          <p:spPr bwMode="auto">
            <a:xfrm>
              <a:off x="6066" y="5739"/>
              <a:ext cx="2040" cy="705"/>
            </a:xfrm>
            <a:prstGeom prst="roundRect">
              <a:avLst>
                <a:gd name="adj" fmla="val 16667"/>
              </a:avLst>
            </a:prstGeom>
            <a:solidFill>
              <a:srgbClr val="92D050"/>
            </a:solidFill>
            <a:ln w="9525">
              <a:solidFill>
                <a:srgbClr val="0000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smtClean="0">
                  <a:ln>
                    <a:noFill/>
                  </a:ln>
                  <a:solidFill>
                    <a:schemeClr val="tx1"/>
                  </a:solidFill>
                  <a:effectLst/>
                  <a:latin typeface="Calibri" pitchFamily="34" charset="0"/>
                  <a:cs typeface="Arial" pitchFamily="34" charset="0"/>
                </a:rPr>
                <a:t>Espera recibir tramas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44039" name="AutoShape 7"/>
            <p:cNvSpPr>
              <a:spLocks noChangeArrowheads="1"/>
            </p:cNvSpPr>
            <p:nvPr/>
          </p:nvSpPr>
          <p:spPr bwMode="auto">
            <a:xfrm>
              <a:off x="7427" y="7454"/>
              <a:ext cx="2535" cy="1642"/>
            </a:xfrm>
            <a:prstGeom prst="diamond">
              <a:avLst/>
            </a:prstGeom>
            <a:solidFill>
              <a:srgbClr val="FFFF00"/>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dirty="0" smtClean="0">
                  <a:ln>
                    <a:noFill/>
                  </a:ln>
                  <a:solidFill>
                    <a:schemeClr val="tx1"/>
                  </a:solidFill>
                  <a:effectLst/>
                  <a:latin typeface="Calibri" pitchFamily="34" charset="0"/>
                  <a:cs typeface="Arial" pitchFamily="34" charset="0"/>
                </a:rPr>
                <a:t>¿Recibe solicitud de conexión?</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40" name="AutoShape 8"/>
            <p:cNvSpPr>
              <a:spLocks noChangeArrowheads="1"/>
            </p:cNvSpPr>
            <p:nvPr/>
          </p:nvSpPr>
          <p:spPr bwMode="auto">
            <a:xfrm>
              <a:off x="2664" y="9361"/>
              <a:ext cx="1440" cy="78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smtClean="0">
                  <a:ln>
                    <a:noFill/>
                  </a:ln>
                  <a:solidFill>
                    <a:schemeClr val="tx1"/>
                  </a:solidFill>
                  <a:effectLst/>
                  <a:latin typeface="Calibri" pitchFamily="34" charset="0"/>
                  <a:cs typeface="Arial" pitchFamily="34" charset="0"/>
                </a:rPr>
                <a:t>Recibe una trama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44041" name="AutoShape 9"/>
            <p:cNvSpPr>
              <a:spLocks noChangeArrowheads="1"/>
            </p:cNvSpPr>
            <p:nvPr/>
          </p:nvSpPr>
          <p:spPr bwMode="auto">
            <a:xfrm>
              <a:off x="1303" y="6575"/>
              <a:ext cx="3437" cy="1464"/>
            </a:xfrm>
            <a:prstGeom prst="flowChartDecision">
              <a:avLst/>
            </a:prstGeom>
            <a:solidFill>
              <a:srgbClr val="FFFF00"/>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dirty="0" smtClean="0">
                  <a:ln>
                    <a:noFill/>
                  </a:ln>
                  <a:solidFill>
                    <a:schemeClr val="tx1"/>
                  </a:solidFill>
                  <a:effectLst/>
                  <a:latin typeface="Calibri" pitchFamily="34" charset="0"/>
                  <a:cs typeface="Arial" pitchFamily="34" charset="0"/>
                </a:rPr>
                <a:t>¿Consume tiempo entre tramas beacon?</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4042" name="AutoShape 10"/>
            <p:cNvCxnSpPr>
              <a:cxnSpLocks noChangeShapeType="1"/>
              <a:stCxn id="44038" idx="1"/>
              <a:endCxn id="44041" idx="2"/>
            </p:cNvCxnSpPr>
            <p:nvPr/>
          </p:nvCxnSpPr>
          <p:spPr bwMode="auto">
            <a:xfrm rot="10800000" flipV="1">
              <a:off x="3021" y="6092"/>
              <a:ext cx="3045" cy="1948"/>
            </a:xfrm>
            <a:prstGeom prst="bentConnector4">
              <a:avLst>
                <a:gd name="adj1" fmla="val 17345"/>
                <a:gd name="adj2" fmla="val 122707"/>
              </a:avLst>
            </a:prstGeom>
            <a:noFill/>
            <a:ln w="9525">
              <a:solidFill>
                <a:srgbClr val="000000"/>
              </a:solidFill>
              <a:miter lim="800000"/>
              <a:headEnd/>
              <a:tailEnd type="triangle" w="med" len="med"/>
            </a:ln>
          </p:spPr>
        </p:cxnSp>
        <p:cxnSp>
          <p:nvCxnSpPr>
            <p:cNvPr id="44043" name="AutoShape 11"/>
            <p:cNvCxnSpPr>
              <a:cxnSpLocks noChangeShapeType="1"/>
              <a:stCxn id="44041" idx="3"/>
              <a:endCxn id="44038" idx="0"/>
            </p:cNvCxnSpPr>
            <p:nvPr/>
          </p:nvCxnSpPr>
          <p:spPr bwMode="auto">
            <a:xfrm flipV="1">
              <a:off x="4740" y="5739"/>
              <a:ext cx="2346" cy="1568"/>
            </a:xfrm>
            <a:prstGeom prst="bentConnector4">
              <a:avLst>
                <a:gd name="adj1" fmla="val 28263"/>
                <a:gd name="adj2" fmla="val 128203"/>
              </a:avLst>
            </a:prstGeom>
            <a:noFill/>
            <a:ln w="9525">
              <a:solidFill>
                <a:srgbClr val="000000"/>
              </a:solidFill>
              <a:miter lim="800000"/>
              <a:headEnd/>
              <a:tailEnd type="triangle" w="med" len="med"/>
            </a:ln>
          </p:spPr>
        </p:cxnSp>
        <p:sp>
          <p:nvSpPr>
            <p:cNvPr id="44044" name="AutoShape 12"/>
            <p:cNvSpPr>
              <a:spLocks noChangeArrowheads="1"/>
            </p:cNvSpPr>
            <p:nvPr/>
          </p:nvSpPr>
          <p:spPr bwMode="auto">
            <a:xfrm>
              <a:off x="1870" y="5182"/>
              <a:ext cx="1996" cy="1121"/>
            </a:xfrm>
            <a:prstGeom prst="flowChartDecision">
              <a:avLst/>
            </a:prstGeom>
            <a:solidFill>
              <a:srgbClr val="FFFF00"/>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dirty="0" smtClean="0">
                  <a:ln>
                    <a:noFill/>
                  </a:ln>
                  <a:solidFill>
                    <a:schemeClr val="tx1"/>
                  </a:solidFill>
                  <a:effectLst/>
                  <a:latin typeface="Calibri" pitchFamily="34" charset="0"/>
                  <a:cs typeface="Arial" pitchFamily="34" charset="0"/>
                </a:rPr>
                <a:t>¿Canal libre?</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4045" name="AutoShape 13"/>
            <p:cNvCxnSpPr>
              <a:cxnSpLocks noChangeShapeType="1"/>
              <a:stCxn id="44041" idx="0"/>
              <a:endCxn id="44044" idx="2"/>
            </p:cNvCxnSpPr>
            <p:nvPr/>
          </p:nvCxnSpPr>
          <p:spPr bwMode="auto">
            <a:xfrm rot="16200000" flipV="1">
              <a:off x="2809" y="6362"/>
              <a:ext cx="272" cy="153"/>
            </a:xfrm>
            <a:prstGeom prst="bentConnector3">
              <a:avLst>
                <a:gd name="adj1" fmla="val 50000"/>
              </a:avLst>
            </a:prstGeom>
            <a:noFill/>
            <a:ln w="9525">
              <a:solidFill>
                <a:srgbClr val="000000"/>
              </a:solidFill>
              <a:miter lim="800000"/>
              <a:headEnd/>
              <a:tailEnd type="triangle" w="med" len="med"/>
            </a:ln>
          </p:spPr>
        </p:cxnSp>
        <p:cxnSp>
          <p:nvCxnSpPr>
            <p:cNvPr id="44047" name="AutoShape 15"/>
            <p:cNvCxnSpPr>
              <a:cxnSpLocks noChangeShapeType="1"/>
              <a:stCxn id="44044" idx="3"/>
              <a:endCxn id="44038" idx="0"/>
            </p:cNvCxnSpPr>
            <p:nvPr/>
          </p:nvCxnSpPr>
          <p:spPr bwMode="auto">
            <a:xfrm flipV="1">
              <a:off x="3866" y="5739"/>
              <a:ext cx="3220" cy="3"/>
            </a:xfrm>
            <a:prstGeom prst="bentConnector4">
              <a:avLst>
                <a:gd name="adj1" fmla="val 34162"/>
                <a:gd name="adj2" fmla="val 28876100"/>
              </a:avLst>
            </a:prstGeom>
            <a:noFill/>
            <a:ln w="9525">
              <a:solidFill>
                <a:srgbClr val="000000"/>
              </a:solidFill>
              <a:miter lim="800000"/>
              <a:headEnd/>
              <a:tailEnd type="triangle" w="med" len="med"/>
            </a:ln>
          </p:spPr>
        </p:cxnSp>
        <p:cxnSp>
          <p:nvCxnSpPr>
            <p:cNvPr id="44048" name="AutoShape 16"/>
            <p:cNvCxnSpPr>
              <a:cxnSpLocks noChangeShapeType="1"/>
              <a:endCxn id="44063" idx="1"/>
            </p:cNvCxnSpPr>
            <p:nvPr/>
          </p:nvCxnSpPr>
          <p:spPr bwMode="auto">
            <a:xfrm flipV="1">
              <a:off x="3384" y="10056"/>
              <a:ext cx="4043" cy="1116"/>
            </a:xfrm>
            <a:prstGeom prst="bentConnector3">
              <a:avLst>
                <a:gd name="adj1" fmla="val 78938"/>
              </a:avLst>
            </a:prstGeom>
            <a:noFill/>
            <a:ln w="9525">
              <a:solidFill>
                <a:srgbClr val="000000"/>
              </a:solidFill>
              <a:miter lim="800000"/>
              <a:headEnd/>
              <a:tailEnd type="triangle" w="med" len="med"/>
            </a:ln>
          </p:spPr>
        </p:cxnSp>
        <p:cxnSp>
          <p:nvCxnSpPr>
            <p:cNvPr id="44049" name="AutoShape 17"/>
            <p:cNvCxnSpPr>
              <a:cxnSpLocks noChangeShapeType="1"/>
              <a:stCxn id="44040" idx="2"/>
              <a:endCxn id="44064" idx="1"/>
            </p:cNvCxnSpPr>
            <p:nvPr/>
          </p:nvCxnSpPr>
          <p:spPr bwMode="auto">
            <a:xfrm rot="16200000" flipH="1">
              <a:off x="4580" y="8945"/>
              <a:ext cx="1651" cy="4043"/>
            </a:xfrm>
            <a:prstGeom prst="bentConnector2">
              <a:avLst/>
            </a:prstGeom>
            <a:noFill/>
            <a:ln w="9525">
              <a:solidFill>
                <a:srgbClr val="000000"/>
              </a:solidFill>
              <a:miter lim="800000"/>
              <a:headEnd/>
              <a:tailEnd type="triangle" w="med" len="med"/>
            </a:ln>
          </p:spPr>
        </p:cxnSp>
        <p:sp>
          <p:nvSpPr>
            <p:cNvPr id="44050" name="AutoShape 18"/>
            <p:cNvSpPr>
              <a:spLocks noChangeArrowheads="1"/>
            </p:cNvSpPr>
            <p:nvPr/>
          </p:nvSpPr>
          <p:spPr bwMode="auto">
            <a:xfrm>
              <a:off x="10575" y="9621"/>
              <a:ext cx="1198" cy="863"/>
            </a:xfrm>
            <a:prstGeom prst="roundRect">
              <a:avLst>
                <a:gd name="adj" fmla="val 16667"/>
              </a:avLst>
            </a:prstGeom>
            <a:solidFill>
              <a:srgbClr val="92D050"/>
            </a:solidFill>
            <a:ln w="9525">
              <a:solidFill>
                <a:srgbClr val="0000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smtClean="0">
                  <a:ln>
                    <a:noFill/>
                  </a:ln>
                  <a:solidFill>
                    <a:schemeClr val="tx1"/>
                  </a:solidFill>
                  <a:effectLst/>
                  <a:latin typeface="Calibri" pitchFamily="34" charset="0"/>
                  <a:cs typeface="Arial" pitchFamily="34" charset="0"/>
                </a:rPr>
                <a:t>Consume un tiempo SIF</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44051" name="AutoShape 19"/>
            <p:cNvSpPr>
              <a:spLocks noChangeArrowheads="1"/>
            </p:cNvSpPr>
            <p:nvPr/>
          </p:nvSpPr>
          <p:spPr bwMode="auto">
            <a:xfrm>
              <a:off x="12527" y="9679"/>
              <a:ext cx="1440" cy="743"/>
            </a:xfrm>
            <a:prstGeom prst="roundRect">
              <a:avLst>
                <a:gd name="adj" fmla="val 16667"/>
              </a:avLst>
            </a:prstGeom>
            <a:solidFill>
              <a:srgbClr val="92D050"/>
            </a:solidFill>
            <a:ln w="9525">
              <a:solidFill>
                <a:srgbClr val="0000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smtClean="0">
                  <a:ln>
                    <a:noFill/>
                  </a:ln>
                  <a:solidFill>
                    <a:schemeClr val="tx1"/>
                  </a:solidFill>
                  <a:effectLst/>
                  <a:latin typeface="Calibri" pitchFamily="34" charset="0"/>
                  <a:cs typeface="Arial" pitchFamily="34" charset="0"/>
                </a:rPr>
                <a:t>Envía trama CTS</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44053" name="AutoShape 21"/>
            <p:cNvSpPr>
              <a:spLocks noChangeArrowheads="1"/>
            </p:cNvSpPr>
            <p:nvPr/>
          </p:nvSpPr>
          <p:spPr bwMode="auto">
            <a:xfrm>
              <a:off x="10575" y="11265"/>
              <a:ext cx="1198" cy="1046"/>
            </a:xfrm>
            <a:prstGeom prst="roundRect">
              <a:avLst>
                <a:gd name="adj" fmla="val 16667"/>
              </a:avLst>
            </a:prstGeom>
            <a:solidFill>
              <a:srgbClr val="92D050"/>
            </a:solidFill>
            <a:ln w="9525">
              <a:solidFill>
                <a:srgbClr val="0000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smtClean="0">
                  <a:ln>
                    <a:noFill/>
                  </a:ln>
                  <a:solidFill>
                    <a:schemeClr val="tx1"/>
                  </a:solidFill>
                  <a:effectLst/>
                  <a:latin typeface="Calibri" pitchFamily="34" charset="0"/>
                  <a:cs typeface="Arial" pitchFamily="34" charset="0"/>
                </a:rPr>
                <a:t>Consume un tiempo SIF</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44054" name="AutoShape 22"/>
            <p:cNvSpPr>
              <a:spLocks noChangeArrowheads="1"/>
            </p:cNvSpPr>
            <p:nvPr/>
          </p:nvSpPr>
          <p:spPr bwMode="auto">
            <a:xfrm>
              <a:off x="12527" y="11377"/>
              <a:ext cx="1440" cy="823"/>
            </a:xfrm>
            <a:prstGeom prst="roundRect">
              <a:avLst>
                <a:gd name="adj" fmla="val 16667"/>
              </a:avLst>
            </a:prstGeom>
            <a:solidFill>
              <a:srgbClr val="92D050"/>
            </a:solidFill>
            <a:ln w="9525">
              <a:solidFill>
                <a:srgbClr val="0000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smtClean="0">
                  <a:ln>
                    <a:noFill/>
                  </a:ln>
                  <a:solidFill>
                    <a:schemeClr val="tx1"/>
                  </a:solidFill>
                  <a:effectLst/>
                  <a:latin typeface="Calibri" pitchFamily="34" charset="0"/>
                  <a:cs typeface="Arial" pitchFamily="34" charset="0"/>
                </a:rPr>
                <a:t>Envía trama ACK</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44056" name="AutoShape 24"/>
            <p:cNvSpPr>
              <a:spLocks noChangeArrowheads="1"/>
            </p:cNvSpPr>
            <p:nvPr/>
          </p:nvSpPr>
          <p:spPr bwMode="auto">
            <a:xfrm>
              <a:off x="10382" y="7785"/>
              <a:ext cx="1198" cy="973"/>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dirty="0" smtClean="0">
                  <a:ln>
                    <a:noFill/>
                  </a:ln>
                  <a:solidFill>
                    <a:schemeClr val="tx1"/>
                  </a:solidFill>
                  <a:effectLst/>
                  <a:latin typeface="Calibri" pitchFamily="34" charset="0"/>
                  <a:cs typeface="Arial" pitchFamily="34" charset="0"/>
                </a:rPr>
                <a:t>Consume un tiempo SIF</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57" name="AutoShape 25"/>
            <p:cNvSpPr>
              <a:spLocks noChangeArrowheads="1"/>
            </p:cNvSpPr>
            <p:nvPr/>
          </p:nvSpPr>
          <p:spPr bwMode="auto">
            <a:xfrm>
              <a:off x="12527" y="7961"/>
              <a:ext cx="1440" cy="615"/>
            </a:xfrm>
            <a:prstGeom prst="roundRect">
              <a:avLst>
                <a:gd name="adj" fmla="val 16667"/>
              </a:avLst>
            </a:prstGeom>
            <a:solidFill>
              <a:srgbClr val="92D050"/>
            </a:solidFill>
            <a:ln w="9525">
              <a:solidFill>
                <a:srgbClr val="0000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smtClean="0">
                  <a:ln>
                    <a:noFill/>
                  </a:ln>
                  <a:solidFill>
                    <a:schemeClr val="tx1"/>
                  </a:solidFill>
                  <a:effectLst/>
                  <a:latin typeface="Calibri" pitchFamily="34" charset="0"/>
                  <a:cs typeface="Arial" pitchFamily="34" charset="0"/>
                </a:rPr>
                <a:t>Envía trama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smtClean="0">
                  <a:ln>
                    <a:noFill/>
                  </a:ln>
                  <a:solidFill>
                    <a:schemeClr val="tx1"/>
                  </a:solidFill>
                  <a:effectLst/>
                  <a:latin typeface="Calibri" pitchFamily="34" charset="0"/>
                  <a:cs typeface="Arial" pitchFamily="34" charset="0"/>
                </a:rPr>
                <a:t>response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4059" name="AutoShape 27"/>
            <p:cNvCxnSpPr>
              <a:cxnSpLocks noChangeShapeType="1"/>
              <a:stCxn id="44056" idx="3"/>
              <a:endCxn id="44057" idx="1"/>
            </p:cNvCxnSpPr>
            <p:nvPr/>
          </p:nvCxnSpPr>
          <p:spPr bwMode="auto">
            <a:xfrm flipV="1">
              <a:off x="11580" y="8268"/>
              <a:ext cx="947" cy="3"/>
            </a:xfrm>
            <a:prstGeom prst="straightConnector1">
              <a:avLst/>
            </a:prstGeom>
            <a:noFill/>
            <a:ln w="9525">
              <a:solidFill>
                <a:srgbClr val="000000"/>
              </a:solidFill>
              <a:round/>
              <a:headEnd/>
              <a:tailEnd type="triangle" w="med" len="med"/>
            </a:ln>
          </p:spPr>
        </p:cxnSp>
        <p:cxnSp>
          <p:nvCxnSpPr>
            <p:cNvPr id="44060" name="AutoShape 28"/>
            <p:cNvCxnSpPr>
              <a:cxnSpLocks noChangeShapeType="1"/>
              <a:stCxn id="44050" idx="3"/>
              <a:endCxn id="44051" idx="1"/>
            </p:cNvCxnSpPr>
            <p:nvPr/>
          </p:nvCxnSpPr>
          <p:spPr bwMode="auto">
            <a:xfrm flipV="1">
              <a:off x="11773" y="10050"/>
              <a:ext cx="754" cy="2"/>
            </a:xfrm>
            <a:prstGeom prst="straightConnector1">
              <a:avLst/>
            </a:prstGeom>
            <a:noFill/>
            <a:ln w="9525">
              <a:solidFill>
                <a:srgbClr val="000000"/>
              </a:solidFill>
              <a:round/>
              <a:headEnd/>
              <a:tailEnd type="triangle" w="med" len="med"/>
            </a:ln>
          </p:spPr>
        </p:cxnSp>
        <p:cxnSp>
          <p:nvCxnSpPr>
            <p:cNvPr id="44061" name="AutoShape 29"/>
            <p:cNvCxnSpPr>
              <a:cxnSpLocks noChangeShapeType="1"/>
              <a:stCxn id="44053" idx="3"/>
              <a:endCxn id="44054" idx="1"/>
            </p:cNvCxnSpPr>
            <p:nvPr/>
          </p:nvCxnSpPr>
          <p:spPr bwMode="auto">
            <a:xfrm>
              <a:off x="11773" y="11788"/>
              <a:ext cx="754" cy="1"/>
            </a:xfrm>
            <a:prstGeom prst="straightConnector1">
              <a:avLst/>
            </a:prstGeom>
            <a:noFill/>
            <a:ln w="9525">
              <a:solidFill>
                <a:srgbClr val="000000"/>
              </a:solidFill>
              <a:round/>
              <a:headEnd/>
              <a:tailEnd type="triangle" w="med" len="med"/>
            </a:ln>
          </p:spPr>
        </p:cxnSp>
        <p:cxnSp>
          <p:nvCxnSpPr>
            <p:cNvPr id="44062" name="AutoShape 30"/>
            <p:cNvCxnSpPr>
              <a:cxnSpLocks noChangeShapeType="1"/>
              <a:stCxn id="44039" idx="3"/>
              <a:endCxn id="44056" idx="1"/>
            </p:cNvCxnSpPr>
            <p:nvPr/>
          </p:nvCxnSpPr>
          <p:spPr bwMode="auto">
            <a:xfrm flipV="1">
              <a:off x="9962" y="8271"/>
              <a:ext cx="420" cy="3"/>
            </a:xfrm>
            <a:prstGeom prst="straightConnector1">
              <a:avLst/>
            </a:prstGeom>
            <a:noFill/>
            <a:ln w="9525">
              <a:solidFill>
                <a:srgbClr val="000000"/>
              </a:solidFill>
              <a:round/>
              <a:headEnd/>
              <a:tailEnd type="triangle" w="med" len="med"/>
            </a:ln>
          </p:spPr>
        </p:cxnSp>
        <p:sp>
          <p:nvSpPr>
            <p:cNvPr id="44063" name="AutoShape 31"/>
            <p:cNvSpPr>
              <a:spLocks noChangeArrowheads="1"/>
            </p:cNvSpPr>
            <p:nvPr/>
          </p:nvSpPr>
          <p:spPr bwMode="auto">
            <a:xfrm>
              <a:off x="7427" y="9235"/>
              <a:ext cx="2535" cy="1642"/>
            </a:xfrm>
            <a:prstGeom prst="diamond">
              <a:avLst/>
            </a:prstGeom>
            <a:solidFill>
              <a:srgbClr val="FFFF00"/>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dirty="0" smtClean="0">
                  <a:ln>
                    <a:noFill/>
                  </a:ln>
                  <a:solidFill>
                    <a:schemeClr val="tx1"/>
                  </a:solidFill>
                  <a:effectLst/>
                  <a:latin typeface="Calibri" pitchFamily="34" charset="0"/>
                  <a:cs typeface="Arial" pitchFamily="34" charset="0"/>
                </a:rPr>
                <a:t>    ¿Recibe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dirty="0" smtClean="0">
                  <a:ln>
                    <a:noFill/>
                  </a:ln>
                  <a:solidFill>
                    <a:schemeClr val="tx1"/>
                  </a:solidFill>
                  <a:effectLst/>
                  <a:latin typeface="Calibri" pitchFamily="34" charset="0"/>
                  <a:cs typeface="Arial" pitchFamily="34" charset="0"/>
                </a:rPr>
                <a:t>         RTS?</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64" name="AutoShape 32"/>
            <p:cNvSpPr>
              <a:spLocks noChangeArrowheads="1"/>
            </p:cNvSpPr>
            <p:nvPr/>
          </p:nvSpPr>
          <p:spPr bwMode="auto">
            <a:xfrm>
              <a:off x="7427" y="10971"/>
              <a:ext cx="2535" cy="1642"/>
            </a:xfrm>
            <a:prstGeom prst="diamond">
              <a:avLst/>
            </a:prstGeom>
            <a:solidFill>
              <a:srgbClr val="FFFF00"/>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900" b="0" i="0" u="none" strike="noStrike" cap="none" normalizeH="0" baseline="0" smtClean="0">
                  <a:ln>
                    <a:noFill/>
                  </a:ln>
                  <a:solidFill>
                    <a:schemeClr val="tx1"/>
                  </a:solidFill>
                  <a:effectLst/>
                  <a:latin typeface="Calibri" pitchFamily="34" charset="0"/>
                  <a:cs typeface="Arial" pitchFamily="34" charset="0"/>
                </a:rPr>
                <a:t>¿Recibe trama de datos ?</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4065" name="AutoShape 33"/>
            <p:cNvCxnSpPr>
              <a:cxnSpLocks noChangeShapeType="1"/>
            </p:cNvCxnSpPr>
            <p:nvPr/>
          </p:nvCxnSpPr>
          <p:spPr bwMode="auto">
            <a:xfrm>
              <a:off x="6080" y="8247"/>
              <a:ext cx="1338" cy="28"/>
            </a:xfrm>
            <a:prstGeom prst="straightConnector1">
              <a:avLst/>
            </a:prstGeom>
            <a:noFill/>
            <a:ln w="9525">
              <a:solidFill>
                <a:srgbClr val="000000"/>
              </a:solidFill>
              <a:round/>
              <a:headEnd/>
              <a:tailEnd type="triangle" w="med" len="med"/>
            </a:ln>
          </p:spPr>
        </p:cxnSp>
        <p:cxnSp>
          <p:nvCxnSpPr>
            <p:cNvPr id="44066" name="AutoShape 34"/>
            <p:cNvCxnSpPr>
              <a:cxnSpLocks noChangeShapeType="1"/>
              <a:stCxn id="44063" idx="3"/>
              <a:endCxn id="44050" idx="1"/>
            </p:cNvCxnSpPr>
            <p:nvPr/>
          </p:nvCxnSpPr>
          <p:spPr bwMode="auto">
            <a:xfrm flipV="1">
              <a:off x="9962" y="10052"/>
              <a:ext cx="613" cy="3"/>
            </a:xfrm>
            <a:prstGeom prst="straightConnector1">
              <a:avLst/>
            </a:prstGeom>
            <a:noFill/>
            <a:ln w="9525">
              <a:solidFill>
                <a:srgbClr val="000000"/>
              </a:solidFill>
              <a:round/>
              <a:headEnd/>
              <a:tailEnd type="triangle" w="med" len="med"/>
            </a:ln>
          </p:spPr>
        </p:cxnSp>
        <p:cxnSp>
          <p:nvCxnSpPr>
            <p:cNvPr id="44067" name="AutoShape 35"/>
            <p:cNvCxnSpPr>
              <a:cxnSpLocks noChangeShapeType="1"/>
              <a:stCxn id="44064" idx="3"/>
              <a:endCxn id="44053" idx="1"/>
            </p:cNvCxnSpPr>
            <p:nvPr/>
          </p:nvCxnSpPr>
          <p:spPr bwMode="auto">
            <a:xfrm flipV="1">
              <a:off x="9962" y="11788"/>
              <a:ext cx="613" cy="4"/>
            </a:xfrm>
            <a:prstGeom prst="straightConnector1">
              <a:avLst/>
            </a:prstGeom>
            <a:noFill/>
            <a:ln w="9525">
              <a:solidFill>
                <a:srgbClr val="000000"/>
              </a:solidFill>
              <a:round/>
              <a:headEnd/>
              <a:tailEnd type="triangle" w="med" len="med"/>
            </a:ln>
          </p:spPr>
        </p:cxnSp>
      </p:grpSp>
      <p:cxnSp>
        <p:nvCxnSpPr>
          <p:cNvPr id="74" name="73 Conector angular"/>
          <p:cNvCxnSpPr/>
          <p:nvPr/>
        </p:nvCxnSpPr>
        <p:spPr>
          <a:xfrm rot="10800000" flipV="1">
            <a:off x="1619673" y="3299614"/>
            <a:ext cx="2520528" cy="1353521"/>
          </a:xfrm>
          <a:prstGeom prst="bentConnector3">
            <a:avLst>
              <a:gd name="adj1" fmla="val 28460"/>
            </a:avLst>
          </a:prstGeom>
        </p:spPr>
        <p:style>
          <a:lnRef idx="1">
            <a:schemeClr val="dk1"/>
          </a:lnRef>
          <a:fillRef idx="0">
            <a:schemeClr val="dk1"/>
          </a:fillRef>
          <a:effectRef idx="0">
            <a:schemeClr val="dk1"/>
          </a:effectRef>
          <a:fontRef idx="minor">
            <a:schemeClr val="tx1"/>
          </a:fontRef>
        </p:style>
      </p:cxnSp>
      <p:cxnSp>
        <p:nvCxnSpPr>
          <p:cNvPr id="88" name="87 Conector angular"/>
          <p:cNvCxnSpPr>
            <a:stCxn id="44037" idx="3"/>
            <a:endCxn id="44044" idx="0"/>
          </p:cNvCxnSpPr>
          <p:nvPr/>
        </p:nvCxnSpPr>
        <p:spPr>
          <a:xfrm flipH="1">
            <a:off x="1338082" y="1314951"/>
            <a:ext cx="669588" cy="385871"/>
          </a:xfrm>
          <a:prstGeom prst="bentConnector4">
            <a:avLst>
              <a:gd name="adj1" fmla="val -34140"/>
              <a:gd name="adj2" fmla="val 74615"/>
            </a:avLst>
          </a:prstGeom>
          <a:ln>
            <a:tailEnd type="arrow"/>
          </a:ln>
        </p:spPr>
        <p:style>
          <a:lnRef idx="1">
            <a:schemeClr val="dk1"/>
          </a:lnRef>
          <a:fillRef idx="0">
            <a:schemeClr val="dk1"/>
          </a:fillRef>
          <a:effectRef idx="0">
            <a:schemeClr val="dk1"/>
          </a:effectRef>
          <a:fontRef idx="minor">
            <a:schemeClr val="tx1"/>
          </a:fontRef>
        </p:style>
      </p:cxnSp>
      <p:cxnSp>
        <p:nvCxnSpPr>
          <p:cNvPr id="95" name="94 Conector angular"/>
          <p:cNvCxnSpPr>
            <a:stCxn id="44054" idx="3"/>
          </p:cNvCxnSpPr>
          <p:nvPr/>
        </p:nvCxnSpPr>
        <p:spPr>
          <a:xfrm flipV="1">
            <a:off x="8532440" y="2636912"/>
            <a:ext cx="288032" cy="2478854"/>
          </a:xfrm>
          <a:prstGeom prst="bentConnector2">
            <a:avLst/>
          </a:prstGeom>
        </p:spPr>
        <p:style>
          <a:lnRef idx="1">
            <a:schemeClr val="dk1"/>
          </a:lnRef>
          <a:fillRef idx="0">
            <a:schemeClr val="dk1"/>
          </a:fillRef>
          <a:effectRef idx="0">
            <a:schemeClr val="dk1"/>
          </a:effectRef>
          <a:fontRef idx="minor">
            <a:schemeClr val="tx1"/>
          </a:fontRef>
        </p:style>
      </p:cxnSp>
      <p:cxnSp>
        <p:nvCxnSpPr>
          <p:cNvPr id="98" name="97 Conector recto"/>
          <p:cNvCxnSpPr>
            <a:stCxn id="44057" idx="3"/>
          </p:cNvCxnSpPr>
          <p:nvPr/>
        </p:nvCxnSpPr>
        <p:spPr>
          <a:xfrm flipV="1">
            <a:off x="8532440" y="3284983"/>
            <a:ext cx="288032" cy="11272"/>
          </a:xfrm>
          <a:prstGeom prst="line">
            <a:avLst/>
          </a:prstGeom>
        </p:spPr>
        <p:style>
          <a:lnRef idx="1">
            <a:schemeClr val="dk1"/>
          </a:lnRef>
          <a:fillRef idx="0">
            <a:schemeClr val="dk1"/>
          </a:fillRef>
          <a:effectRef idx="0">
            <a:schemeClr val="dk1"/>
          </a:effectRef>
          <a:fontRef idx="minor">
            <a:schemeClr val="tx1"/>
          </a:fontRef>
        </p:style>
      </p:cxnSp>
      <p:cxnSp>
        <p:nvCxnSpPr>
          <p:cNvPr id="104" name="103 Conector recto"/>
          <p:cNvCxnSpPr>
            <a:stCxn id="44051" idx="3"/>
          </p:cNvCxnSpPr>
          <p:nvPr/>
        </p:nvCxnSpPr>
        <p:spPr>
          <a:xfrm>
            <a:off x="8532440" y="4217383"/>
            <a:ext cx="288032" cy="3704"/>
          </a:xfrm>
          <a:prstGeom prst="line">
            <a:avLst/>
          </a:prstGeom>
        </p:spPr>
        <p:style>
          <a:lnRef idx="1">
            <a:schemeClr val="dk1"/>
          </a:lnRef>
          <a:fillRef idx="0">
            <a:schemeClr val="dk1"/>
          </a:fillRef>
          <a:effectRef idx="0">
            <a:schemeClr val="dk1"/>
          </a:effectRef>
          <a:fontRef idx="minor">
            <a:schemeClr val="tx1"/>
          </a:fontRef>
        </p:style>
      </p:cxnSp>
      <p:cxnSp>
        <p:nvCxnSpPr>
          <p:cNvPr id="134" name="133 Conector angular"/>
          <p:cNvCxnSpPr>
            <a:stCxn id="44038" idx="2"/>
          </p:cNvCxnSpPr>
          <p:nvPr/>
        </p:nvCxnSpPr>
        <p:spPr>
          <a:xfrm rot="5400000">
            <a:off x="2848067" y="2852955"/>
            <a:ext cx="1723914" cy="72432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7" name="136 Conector recto de flecha"/>
          <p:cNvCxnSpPr>
            <a:endCxn id="44040" idx="3"/>
          </p:cNvCxnSpPr>
          <p:nvPr/>
        </p:nvCxnSpPr>
        <p:spPr>
          <a:xfrm rot="10800000">
            <a:off x="2139256" y="4062570"/>
            <a:ext cx="1208611" cy="145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4" name="153 Conector angular"/>
          <p:cNvCxnSpPr>
            <a:endCxn id="44038" idx="3"/>
          </p:cNvCxnSpPr>
          <p:nvPr/>
        </p:nvCxnSpPr>
        <p:spPr>
          <a:xfrm rot="10800000">
            <a:off x="4733348" y="2170950"/>
            <a:ext cx="4087127" cy="465965"/>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650336"/>
          </a:xfrm>
        </p:spPr>
        <p:txBody>
          <a:bodyPr>
            <a:normAutofit fontScale="90000"/>
          </a:bodyPr>
          <a:lstStyle/>
          <a:p>
            <a:r>
              <a:rPr lang="es-ES" sz="4000" dirty="0" smtClean="0"/>
              <a:t>Descripción de la interfaz de usuario:</a:t>
            </a:r>
            <a:endParaRPr lang="es-ES" sz="4000" dirty="0"/>
          </a:p>
        </p:txBody>
      </p:sp>
      <p:sp>
        <p:nvSpPr>
          <p:cNvPr id="3" name="2 Marcador de contenido"/>
          <p:cNvSpPr>
            <a:spLocks noGrp="1"/>
          </p:cNvSpPr>
          <p:nvPr>
            <p:ph idx="1"/>
          </p:nvPr>
        </p:nvSpPr>
        <p:spPr>
          <a:xfrm>
            <a:off x="467544" y="1700808"/>
            <a:ext cx="8229600" cy="4389120"/>
          </a:xfrm>
        </p:spPr>
        <p:txBody>
          <a:bodyPr>
            <a:normAutofit fontScale="92500" lnSpcReduction="10000"/>
          </a:bodyPr>
          <a:lstStyle/>
          <a:p>
            <a:r>
              <a:rPr lang="es-ES" dirty="0" smtClean="0"/>
              <a:t>Este es el medio por el cual el usuario podrá elegir y configurar todos los parámetros de la simulación. </a:t>
            </a:r>
          </a:p>
          <a:p>
            <a:endParaRPr lang="es-ES" dirty="0" smtClean="0"/>
          </a:p>
          <a:p>
            <a:r>
              <a:rPr lang="es-ES" dirty="0" smtClean="0"/>
              <a:t>	Ha sido diseñada en “eclipse “con la ayuda del </a:t>
            </a:r>
            <a:r>
              <a:rPr lang="es-ES" dirty="0" err="1" smtClean="0"/>
              <a:t>plugin</a:t>
            </a:r>
            <a:r>
              <a:rPr lang="es-ES" dirty="0" smtClean="0"/>
              <a:t> Visual Editor de Java.</a:t>
            </a:r>
          </a:p>
          <a:p>
            <a:endParaRPr lang="es-ES" dirty="0" smtClean="0"/>
          </a:p>
          <a:p>
            <a:r>
              <a:rPr lang="es-ES" dirty="0" smtClean="0"/>
              <a:t>	La interfaz de usuario está dividida en dos pestañas: configuración y resultados. La primera de estas pestañas permite al usuario la configuración total de la simulación, mientras que la segunda parte permanecerá inactiva hasta que termine de ejecutarse la simulación y mostrara al usuario todos los resultados obtenidos.</a:t>
            </a:r>
          </a:p>
          <a:p>
            <a:endParaRPr lang="es-E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2" cstate="print"/>
          <a:srcRect/>
          <a:stretch>
            <a:fillRect/>
          </a:stretch>
        </p:blipFill>
        <p:spPr bwMode="auto">
          <a:xfrm>
            <a:off x="539552" y="1556792"/>
            <a:ext cx="7920880" cy="4968552"/>
          </a:xfrm>
          <a:prstGeom prst="rect">
            <a:avLst/>
          </a:prstGeom>
          <a:noFill/>
          <a:ln w="9525">
            <a:noFill/>
            <a:miter lim="800000"/>
            <a:headEnd/>
            <a:tailEnd/>
          </a:ln>
        </p:spPr>
      </p:pic>
      <p:sp>
        <p:nvSpPr>
          <p:cNvPr id="5" name="1 Título"/>
          <p:cNvSpPr>
            <a:spLocks noGrp="1"/>
          </p:cNvSpPr>
          <p:nvPr>
            <p:ph type="title"/>
          </p:nvPr>
        </p:nvSpPr>
        <p:spPr>
          <a:xfrm>
            <a:off x="467544" y="764704"/>
            <a:ext cx="8229600" cy="650336"/>
          </a:xfrm>
        </p:spPr>
        <p:txBody>
          <a:bodyPr>
            <a:normAutofit fontScale="90000"/>
          </a:bodyPr>
          <a:lstStyle/>
          <a:p>
            <a:r>
              <a:rPr lang="es-ES" sz="4000" dirty="0" smtClean="0"/>
              <a:t>Descripción de la interfaz de usuario:</a:t>
            </a:r>
            <a:endParaRPr lang="es-ES" sz="4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764704"/>
            <a:ext cx="8229600" cy="650336"/>
          </a:xfrm>
        </p:spPr>
        <p:txBody>
          <a:bodyPr>
            <a:normAutofit fontScale="90000"/>
          </a:bodyPr>
          <a:lstStyle/>
          <a:p>
            <a:r>
              <a:rPr lang="es-ES" sz="4000" dirty="0" smtClean="0"/>
              <a:t>Configuración de un nodo:</a:t>
            </a:r>
            <a:endParaRPr lang="es-ES" sz="4000" dirty="0"/>
          </a:p>
        </p:txBody>
      </p:sp>
      <p:pic>
        <p:nvPicPr>
          <p:cNvPr id="5" name="4 Imagen"/>
          <p:cNvPicPr/>
          <p:nvPr/>
        </p:nvPicPr>
        <p:blipFill>
          <a:blip r:embed="rId2" cstate="print"/>
          <a:srcRect/>
          <a:stretch>
            <a:fillRect/>
          </a:stretch>
        </p:blipFill>
        <p:spPr bwMode="auto">
          <a:xfrm>
            <a:off x="1187624" y="1700808"/>
            <a:ext cx="6768752" cy="2232248"/>
          </a:xfrm>
          <a:prstGeom prst="rect">
            <a:avLst/>
          </a:prstGeom>
          <a:noFill/>
          <a:ln w="9525">
            <a:noFill/>
            <a:miter lim="800000"/>
            <a:headEnd/>
            <a:tailEnd/>
          </a:ln>
        </p:spPr>
      </p:pic>
      <p:sp>
        <p:nvSpPr>
          <p:cNvPr id="6" name="5 Rectángulo"/>
          <p:cNvSpPr/>
          <p:nvPr/>
        </p:nvSpPr>
        <p:spPr>
          <a:xfrm>
            <a:off x="1187624" y="4293096"/>
            <a:ext cx="6768752" cy="1200329"/>
          </a:xfrm>
          <a:prstGeom prst="rect">
            <a:avLst/>
          </a:prstGeom>
        </p:spPr>
        <p:txBody>
          <a:bodyPr wrap="square">
            <a:spAutoFit/>
          </a:bodyPr>
          <a:lstStyle/>
          <a:p>
            <a:pPr>
              <a:buFont typeface="Arial" pitchFamily="34" charset="0"/>
              <a:buChar char="•"/>
            </a:pPr>
            <a:r>
              <a:rPr lang="es-ES" dirty="0" smtClean="0"/>
              <a:t>Los nodos permiten la configuración de los tiempo de creación de tramas así como el tamaño variable de las mismas .Estos dos tipos de valores vendrán dados por tres tipos de funciones: constante, uniforme y exponencial </a:t>
            </a:r>
            <a:endParaRPr lang="es-E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2" cstate="print"/>
          <a:srcRect/>
          <a:stretch>
            <a:fillRect/>
          </a:stretch>
        </p:blipFill>
        <p:spPr bwMode="auto">
          <a:xfrm>
            <a:off x="683568" y="1700808"/>
            <a:ext cx="7632848" cy="2376264"/>
          </a:xfrm>
          <a:prstGeom prst="rect">
            <a:avLst/>
          </a:prstGeom>
          <a:noFill/>
          <a:ln w="9525">
            <a:noFill/>
            <a:miter lim="800000"/>
            <a:headEnd/>
            <a:tailEnd/>
          </a:ln>
        </p:spPr>
      </p:pic>
      <p:sp>
        <p:nvSpPr>
          <p:cNvPr id="5" name="1 Título"/>
          <p:cNvSpPr>
            <a:spLocks noGrp="1"/>
          </p:cNvSpPr>
          <p:nvPr>
            <p:ph type="title"/>
          </p:nvPr>
        </p:nvSpPr>
        <p:spPr>
          <a:xfrm>
            <a:off x="467544" y="764704"/>
            <a:ext cx="8229600" cy="650336"/>
          </a:xfrm>
        </p:spPr>
        <p:txBody>
          <a:bodyPr>
            <a:normAutofit fontScale="90000"/>
          </a:bodyPr>
          <a:lstStyle/>
          <a:p>
            <a:r>
              <a:rPr lang="es-ES" sz="4000" dirty="0" smtClean="0"/>
              <a:t>Configuración de un  punto de acceso:</a:t>
            </a:r>
            <a:endParaRPr lang="es-ES" sz="4000" dirty="0"/>
          </a:p>
        </p:txBody>
      </p:sp>
      <p:sp>
        <p:nvSpPr>
          <p:cNvPr id="7" name="6 CuadroTexto"/>
          <p:cNvSpPr txBox="1"/>
          <p:nvPr/>
        </p:nvSpPr>
        <p:spPr>
          <a:xfrm>
            <a:off x="611560" y="4365104"/>
            <a:ext cx="8288038" cy="2308324"/>
          </a:xfrm>
          <a:prstGeom prst="rect">
            <a:avLst/>
          </a:prstGeom>
          <a:noFill/>
        </p:spPr>
        <p:txBody>
          <a:bodyPr wrap="square" rtlCol="0">
            <a:spAutoFit/>
          </a:bodyPr>
          <a:lstStyle/>
          <a:p>
            <a:pPr algn="just">
              <a:buFont typeface="Arial" pitchFamily="34" charset="0"/>
              <a:buChar char="•"/>
            </a:pPr>
            <a:r>
              <a:rPr lang="es-ES" dirty="0" smtClean="0"/>
              <a:t>Los puntos de acceso permitirán configurar el tiempo de creación </a:t>
            </a:r>
          </a:p>
          <a:p>
            <a:pPr algn="just"/>
            <a:r>
              <a:rPr lang="es-ES" dirty="0" smtClean="0"/>
              <a:t>de las tramas de baliza ( beacon frames ) y ambos tipos de dispositivos</a:t>
            </a:r>
          </a:p>
          <a:p>
            <a:pPr algn="just"/>
            <a:r>
              <a:rPr lang="es-ES" dirty="0" smtClean="0"/>
              <a:t>permitirán configurar , sensibilidades de señal al medio (dependientes </a:t>
            </a:r>
          </a:p>
          <a:p>
            <a:pPr algn="just"/>
            <a:r>
              <a:rPr lang="es-ES" dirty="0" smtClean="0"/>
              <a:t>del tipo de tecnología escogida:802.11,802.11a…) y potencias empleadas para le</a:t>
            </a:r>
          </a:p>
          <a:p>
            <a:pPr algn="just"/>
            <a:r>
              <a:rPr lang="es-ES" dirty="0" smtClean="0"/>
              <a:t>emisión de sus señales .Para cada dispositivo el usuario tendrá la opción de poder</a:t>
            </a:r>
          </a:p>
          <a:p>
            <a:pPr algn="just"/>
            <a:r>
              <a:rPr lang="es-ES" dirty="0" smtClean="0"/>
              <a:t>ver una grafica donde se describe la potencia de la señal en función de la distancia</a:t>
            </a:r>
          </a:p>
          <a:p>
            <a:pPr algn="just"/>
            <a:r>
              <a:rPr lang="es-ES" dirty="0" smtClean="0"/>
              <a:t>dependiendo de la configuración de la potencia emitida definida por el usuario.</a:t>
            </a:r>
          </a:p>
          <a:p>
            <a:endParaRPr lang="es-E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692696"/>
            <a:ext cx="2376264" cy="650336"/>
          </a:xfrm>
        </p:spPr>
        <p:txBody>
          <a:bodyPr>
            <a:normAutofit fontScale="90000"/>
          </a:bodyPr>
          <a:lstStyle/>
          <a:p>
            <a:r>
              <a:rPr lang="es-ES" sz="4000" dirty="0" smtClean="0"/>
              <a:t>Resultados:</a:t>
            </a:r>
            <a:endParaRPr lang="es-ES" sz="4000" dirty="0"/>
          </a:p>
        </p:txBody>
      </p:sp>
      <p:sp>
        <p:nvSpPr>
          <p:cNvPr id="5" name="4 CuadroTexto"/>
          <p:cNvSpPr txBox="1"/>
          <p:nvPr/>
        </p:nvSpPr>
        <p:spPr>
          <a:xfrm>
            <a:off x="539552" y="1340768"/>
            <a:ext cx="8136904" cy="1200329"/>
          </a:xfrm>
          <a:prstGeom prst="rect">
            <a:avLst/>
          </a:prstGeom>
          <a:noFill/>
        </p:spPr>
        <p:txBody>
          <a:bodyPr wrap="square" rtlCol="0">
            <a:spAutoFit/>
          </a:bodyPr>
          <a:lstStyle/>
          <a:p>
            <a:pPr>
              <a:buFont typeface="Arial" pitchFamily="34" charset="0"/>
              <a:buChar char="•"/>
            </a:pPr>
            <a:r>
              <a:rPr lang="es-ES" dirty="0" smtClean="0"/>
              <a:t> Una vez el usuario haya lanzado una simulación podrá  recoger los resultados en la segunda de las pestañas principales , además  podrá ver toda la traza  resultante de la ejecución del algoritmo CSMA/CA entre los dispositivos involucrados .</a:t>
            </a:r>
            <a:endParaRPr lang="es-ES" dirty="0"/>
          </a:p>
        </p:txBody>
      </p:sp>
      <p:pic>
        <p:nvPicPr>
          <p:cNvPr id="6" name="5 Imagen"/>
          <p:cNvPicPr/>
          <p:nvPr/>
        </p:nvPicPr>
        <p:blipFill>
          <a:blip r:embed="rId2" cstate="print"/>
          <a:srcRect/>
          <a:stretch>
            <a:fillRect/>
          </a:stretch>
        </p:blipFill>
        <p:spPr bwMode="auto">
          <a:xfrm>
            <a:off x="611560" y="2564904"/>
            <a:ext cx="7920880" cy="40770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692696"/>
            <a:ext cx="8352928" cy="650336"/>
          </a:xfrm>
        </p:spPr>
        <p:txBody>
          <a:bodyPr>
            <a:normAutofit fontScale="90000"/>
          </a:bodyPr>
          <a:lstStyle/>
          <a:p>
            <a:r>
              <a:rPr lang="es-ES" sz="4000" dirty="0" smtClean="0"/>
              <a:t>Resultados recogidos en la tabla :</a:t>
            </a:r>
            <a:endParaRPr lang="es-ES" sz="4000" dirty="0"/>
          </a:p>
        </p:txBody>
      </p:sp>
      <p:sp>
        <p:nvSpPr>
          <p:cNvPr id="37890" name="Rectangle 2"/>
          <p:cNvSpPr>
            <a:spLocks noChangeArrowheads="1"/>
          </p:cNvSpPr>
          <p:nvPr/>
        </p:nvSpPr>
        <p:spPr bwMode="auto">
          <a:xfrm>
            <a:off x="467544" y="1628800"/>
            <a:ext cx="8136904" cy="2267247"/>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err="1" smtClean="0">
                <a:ln>
                  <a:noFill/>
                </a:ln>
                <a:solidFill>
                  <a:srgbClr val="4F81BD"/>
                </a:solidFill>
                <a:effectLst/>
                <a:latin typeface="Cambria" pitchFamily="18" charset="0"/>
                <a:ea typeface="Times New Roman" pitchFamily="18" charset="0"/>
                <a:cs typeface="Times New Roman" pitchFamily="18" charset="0"/>
              </a:rPr>
              <a:t>Throughput</a:t>
            </a:r>
            <a:r>
              <a:rPr kumimoji="0" lang="es-ES"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rPr>
              <a:t> (</a:t>
            </a:r>
            <a:r>
              <a:rPr kumimoji="0" lang="es-ES" b="1" i="0" u="none" strike="noStrike" cap="none" normalizeH="0" baseline="0" dirty="0" err="1" smtClean="0">
                <a:ln>
                  <a:noFill/>
                </a:ln>
                <a:solidFill>
                  <a:srgbClr val="4F81BD"/>
                </a:solidFill>
                <a:effectLst/>
                <a:latin typeface="Cambria" pitchFamily="18" charset="0"/>
                <a:ea typeface="Times New Roman" pitchFamily="18" charset="0"/>
                <a:cs typeface="Times New Roman" pitchFamily="18" charset="0"/>
              </a:rPr>
              <a:t>kbits</a:t>
            </a:r>
            <a:r>
              <a:rPr kumimoji="0" lang="es-ES"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rPr>
              <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3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3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Es la cantidad de datos transferidos de un lugar a otro, o la cantidad de datos procesados en un determinado espacio de tiempo . El </a:t>
            </a:r>
            <a:r>
              <a:rPr kumimoji="0" lang="es-E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throughput</a:t>
            </a:r>
            <a:r>
              <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puede ser traducido como la tasa de transferencia efectiva de un sistema.</a:t>
            </a:r>
            <a:endParaRPr kumimoji="0" lang="es-E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s-E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El cálculo para obtener este dato ser</a:t>
            </a:r>
            <a:r>
              <a:rPr kumimoji="0" lang="es-ES" b="0" i="0" u="none" strike="noStrike" cap="none" normalizeH="0" baseline="0" dirty="0" smtClean="0">
                <a:ln>
                  <a:noFill/>
                </a:ln>
                <a:solidFill>
                  <a:schemeClr val="tx1"/>
                </a:solidFill>
                <a:effectLst/>
                <a:latin typeface="Calibri"/>
                <a:ea typeface="Calibri" pitchFamily="34" charset="0"/>
                <a:cs typeface="Times New Roman" pitchFamily="18" charset="0"/>
              </a:rPr>
              <a:t>á</a:t>
            </a:r>
            <a:r>
              <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el siguiente: </a:t>
            </a:r>
            <a:endParaRPr kumimoji="0" lang="es-E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71600" y="4293096"/>
            <a:ext cx="6987907" cy="648072"/>
          </a:xfrm>
          <a:prstGeom prst="rect">
            <a:avLst/>
          </a:prstGeom>
          <a:noFill/>
        </p:spPr>
      </p:pic>
      <p:sp>
        <p:nvSpPr>
          <p:cNvPr id="37891" name="Rectangle 3"/>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Estado del arte:</a:t>
            </a:r>
            <a:endParaRPr lang="es-ES" dirty="0"/>
          </a:p>
        </p:txBody>
      </p:sp>
      <p:sp>
        <p:nvSpPr>
          <p:cNvPr id="3" name="2 Marcador de contenido"/>
          <p:cNvSpPr>
            <a:spLocks noGrp="1"/>
          </p:cNvSpPr>
          <p:nvPr>
            <p:ph idx="1"/>
          </p:nvPr>
        </p:nvSpPr>
        <p:spPr/>
        <p:txBody>
          <a:bodyPr/>
          <a:lstStyle/>
          <a:p>
            <a:r>
              <a:rPr lang="es-ES" dirty="0" smtClean="0"/>
              <a:t>En cuanto a aplicaciones de las redes </a:t>
            </a:r>
            <a:r>
              <a:rPr lang="es-ES" dirty="0" err="1" smtClean="0"/>
              <a:t>wifi</a:t>
            </a:r>
            <a:r>
              <a:rPr lang="es-ES" dirty="0" smtClean="0"/>
              <a:t> … </a:t>
            </a:r>
          </a:p>
          <a:p>
            <a:pPr lvl="1"/>
            <a:r>
              <a:rPr lang="es-ES" b="1" i="1" dirty="0" smtClean="0"/>
              <a:t>Demótica</a:t>
            </a:r>
          </a:p>
          <a:p>
            <a:pPr lvl="1"/>
            <a:r>
              <a:rPr lang="es-ES" b="1" i="1" dirty="0" smtClean="0"/>
              <a:t>Redes ciudadanas</a:t>
            </a:r>
          </a:p>
          <a:p>
            <a:pPr lvl="1"/>
            <a:r>
              <a:rPr lang="es-ES" b="1" i="1" dirty="0" smtClean="0"/>
              <a:t>Redes de área local inalámbricas en la empresa</a:t>
            </a:r>
          </a:p>
          <a:p>
            <a:pPr lvl="1"/>
            <a:r>
              <a:rPr lang="es-ES" b="1" i="1" dirty="0" smtClean="0"/>
              <a:t>Conexión inalámbrica en el teletrabajo</a:t>
            </a:r>
          </a:p>
          <a:p>
            <a:pPr lvl="1"/>
            <a:r>
              <a:rPr lang="es-ES" b="1" i="1" dirty="0" smtClean="0"/>
              <a:t>Tecnología inalámbrica y la seguridad</a:t>
            </a:r>
          </a:p>
          <a:p>
            <a:pPr lvl="1">
              <a:buNone/>
            </a:pPr>
            <a:endParaRPr lang="es-ES" dirty="0"/>
          </a:p>
        </p:txBody>
      </p:sp>
      <p:pic>
        <p:nvPicPr>
          <p:cNvPr id="1027" name="Picture 3"/>
          <p:cNvPicPr>
            <a:picLocks noChangeAspect="1" noChangeArrowheads="1"/>
          </p:cNvPicPr>
          <p:nvPr/>
        </p:nvPicPr>
        <p:blipFill>
          <a:blip r:embed="rId2" cstate="print"/>
          <a:srcRect/>
          <a:stretch>
            <a:fillRect/>
          </a:stretch>
        </p:blipFill>
        <p:spPr bwMode="auto">
          <a:xfrm>
            <a:off x="5868144" y="4797152"/>
            <a:ext cx="2505075" cy="185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692696"/>
            <a:ext cx="8352928" cy="650336"/>
          </a:xfrm>
        </p:spPr>
        <p:txBody>
          <a:bodyPr>
            <a:normAutofit fontScale="90000"/>
          </a:bodyPr>
          <a:lstStyle/>
          <a:p>
            <a:r>
              <a:rPr lang="es-ES" sz="4000" dirty="0" smtClean="0"/>
              <a:t>Resultados recogidos en la tabla :</a:t>
            </a:r>
            <a:endParaRPr lang="es-ES" sz="4000" dirty="0"/>
          </a:p>
        </p:txBody>
      </p:sp>
      <p:pic>
        <p:nvPicPr>
          <p:cNvPr id="399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47663" y="2420888"/>
            <a:ext cx="6211473" cy="576064"/>
          </a:xfrm>
          <a:prstGeom prst="rect">
            <a:avLst/>
          </a:prstGeom>
          <a:noFill/>
        </p:spPr>
      </p:pic>
      <p:pic>
        <p:nvPicPr>
          <p:cNvPr id="399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91680" y="4478590"/>
            <a:ext cx="4824536" cy="606594"/>
          </a:xfrm>
          <a:prstGeom prst="rect">
            <a:avLst/>
          </a:prstGeom>
          <a:noFill/>
        </p:spPr>
      </p:pic>
      <p:sp>
        <p:nvSpPr>
          <p:cNvPr id="39939" name="Rectangle 3"/>
          <p:cNvSpPr>
            <a:spLocks noChangeArrowheads="1"/>
          </p:cNvSpPr>
          <p:nvPr/>
        </p:nvSpPr>
        <p:spPr bwMode="auto">
          <a:xfrm>
            <a:off x="539552" y="1832441"/>
            <a:ext cx="2232248" cy="882252"/>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rPr>
              <a:t>Utilización (</a:t>
            </a:r>
            <a:r>
              <a:rPr kumimoji="0" lang="es-ES" b="1" i="0" u="none" strike="noStrike" cap="none" normalizeH="0" baseline="0" dirty="0" err="1" smtClean="0">
                <a:ln>
                  <a:noFill/>
                </a:ln>
                <a:solidFill>
                  <a:srgbClr val="4F81BD"/>
                </a:solidFill>
                <a:effectLst/>
                <a:latin typeface="Cambria" pitchFamily="18" charset="0"/>
                <a:ea typeface="Times New Roman" pitchFamily="18" charset="0"/>
                <a:cs typeface="Times New Roman" pitchFamily="18" charset="0"/>
              </a:rPr>
              <a:t>us</a:t>
            </a:r>
            <a:r>
              <a:rPr kumimoji="0" lang="es-ES"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3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0" name="Rectangle 4"/>
          <p:cNvSpPr>
            <a:spLocks noChangeArrowheads="1"/>
          </p:cNvSpPr>
          <p:nvPr/>
        </p:nvSpPr>
        <p:spPr bwMode="auto">
          <a:xfrm>
            <a:off x="467544" y="2995926"/>
            <a:ext cx="7020272" cy="1513194"/>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s-ES"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rPr>
              <a:t>   Retardo de acceso medio (</a:t>
            </a:r>
            <a:r>
              <a:rPr kumimoji="0" lang="es-ES" b="1" i="0" u="none" strike="noStrike" cap="none" normalizeH="0" baseline="0" dirty="0" err="1" smtClean="0">
                <a:ln>
                  <a:noFill/>
                </a:ln>
                <a:solidFill>
                  <a:srgbClr val="4F81BD"/>
                </a:solidFill>
                <a:effectLst/>
                <a:latin typeface="Cambria" pitchFamily="18" charset="0"/>
                <a:ea typeface="Times New Roman" pitchFamily="18" charset="0"/>
                <a:cs typeface="Times New Roman" pitchFamily="18" charset="0"/>
              </a:rPr>
              <a:t>us</a:t>
            </a:r>
            <a:r>
              <a:rPr kumimoji="0" lang="es-ES"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s-E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Tiempo medio que el nodo ha tenido ocupado el canal</a:t>
            </a:r>
            <a:r>
              <a:rPr kumimoji="0" lang="es-ES" sz="13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1" name="Rectangle 5"/>
          <p:cNvSpPr>
            <a:spLocks noChangeArrowheads="1"/>
          </p:cNvSpPr>
          <p:nvPr/>
        </p:nvSpPr>
        <p:spPr bwMode="auto">
          <a:xfrm>
            <a:off x="899592" y="5589240"/>
            <a:ext cx="727280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3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(*Durante la simulaci</a:t>
            </a:r>
            <a:r>
              <a:rPr kumimoji="0" lang="es-ES" b="0" i="0" u="none" strike="noStrike" cap="none" normalizeH="0" baseline="0" dirty="0" smtClean="0">
                <a:ln>
                  <a:noFill/>
                </a:ln>
                <a:solidFill>
                  <a:schemeClr val="tx1"/>
                </a:solidFill>
                <a:effectLst/>
                <a:latin typeface="Calibri"/>
                <a:ea typeface="Calibri" pitchFamily="34" charset="0"/>
                <a:cs typeface="Times New Roman" pitchFamily="18" charset="0"/>
              </a:rPr>
              <a:t>ó</a:t>
            </a:r>
            <a:r>
              <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 cada nodo lleva la cuenta del tiempo que                                            qu</a:t>
            </a:r>
            <a:r>
              <a:rPr kumimoji="0" lang="es-ES"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tiene ocupado el canal)</a:t>
            </a:r>
            <a:endParaRPr kumimoji="0" lang="es-E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539552" y="1556792"/>
            <a:ext cx="7416824" cy="4560182"/>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rPr>
              <a:t>Retardo en cola (</a:t>
            </a:r>
            <a:r>
              <a:rPr kumimoji="0" lang="es-ES" b="1" i="0" u="none" strike="noStrike" cap="none" normalizeH="0" baseline="0" dirty="0" err="1" smtClean="0">
                <a:ln>
                  <a:noFill/>
                </a:ln>
                <a:solidFill>
                  <a:srgbClr val="4F81BD"/>
                </a:solidFill>
                <a:effectLst/>
                <a:latin typeface="Cambria" pitchFamily="18" charset="0"/>
                <a:ea typeface="Times New Roman" pitchFamily="18" charset="0"/>
                <a:cs typeface="Times New Roman" pitchFamily="18" charset="0"/>
              </a:rPr>
              <a:t>us</a:t>
            </a:r>
            <a:r>
              <a:rPr kumimoji="0" lang="es-ES"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Es la suma de  los tiempos de retardo en cola de cada trama que cada nodo ha enviado. El tiempo de retardo en cola de cada nodo es el tiempo desde que es creada la trama hasta que consigue enviarse.</a:t>
            </a:r>
            <a:endParaRPr kumimoji="0" lang="es-E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s-ES"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rPr>
              <a:t>Retardo total de tramas(</a:t>
            </a:r>
            <a:r>
              <a:rPr kumimoji="0" lang="es-ES" b="1" i="0" u="none" strike="noStrike" cap="none" normalizeH="0" baseline="0" dirty="0" err="1" smtClean="0">
                <a:ln>
                  <a:noFill/>
                </a:ln>
                <a:solidFill>
                  <a:srgbClr val="4F81BD"/>
                </a:solidFill>
                <a:effectLst/>
                <a:latin typeface="Cambria" pitchFamily="18" charset="0"/>
                <a:ea typeface="Times New Roman" pitchFamily="18" charset="0"/>
                <a:cs typeface="Times New Roman" pitchFamily="18" charset="0"/>
              </a:rPr>
              <a:t>us</a:t>
            </a:r>
            <a:r>
              <a:rPr kumimoji="0" lang="es-ES"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Es la suma total de los tiempos de retardo en cola m</a:t>
            </a:r>
            <a:r>
              <a:rPr kumimoji="0" lang="es-ES" b="0" i="0" u="none" strike="noStrike" cap="none" normalizeH="0" baseline="0" dirty="0" smtClean="0">
                <a:ln>
                  <a:noFill/>
                </a:ln>
                <a:solidFill>
                  <a:schemeClr val="tx1"/>
                </a:solidFill>
                <a:effectLst/>
                <a:latin typeface="Calibri"/>
                <a:ea typeface="Calibri" pitchFamily="34" charset="0"/>
                <a:cs typeface="Times New Roman" pitchFamily="18" charset="0"/>
              </a:rPr>
              <a:t>á</a:t>
            </a:r>
            <a:r>
              <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 retardo de acceso  al medio de las tramas que un nodo ha logrado transmitir con </a:t>
            </a:r>
            <a:r>
              <a:rPr kumimoji="0" lang="es-ES"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xito.</a:t>
            </a:r>
          </a:p>
          <a:p>
            <a:pPr marL="0" marR="0" lvl="0" indent="0" algn="l" defTabSz="914400" rtl="0" eaLnBrk="0" fontAlgn="base" latinLnBrk="0" hangingPunct="0">
              <a:lnSpc>
                <a:spcPct val="100000"/>
              </a:lnSpc>
              <a:spcBef>
                <a:spcPct val="0"/>
              </a:spcBef>
              <a:spcAft>
                <a:spcPct val="0"/>
              </a:spcAft>
              <a:buClrTx/>
              <a:buSzTx/>
              <a:buFontTx/>
              <a:buNone/>
              <a:tabLst/>
            </a:pPr>
            <a:endParaRPr lang="es-ES" dirty="0" smtClean="0">
              <a:latin typeface="Times New Roman" pitchFamily="18" charset="0"/>
              <a:ea typeface="Calibri" pitchFamily="34" charset="0"/>
              <a:cs typeface="Times New Roman" pitchFamily="18" charset="0"/>
            </a:endParaRPr>
          </a:p>
          <a:p>
            <a:pPr lvl="0" eaLnBrk="0" fontAlgn="base" hangingPunct="0">
              <a:spcBef>
                <a:spcPct val="0"/>
              </a:spcBef>
              <a:spcAft>
                <a:spcPct val="0"/>
              </a:spcAft>
            </a:pPr>
            <a:r>
              <a:rPr lang="es-ES" b="1" dirty="0" smtClean="0">
                <a:solidFill>
                  <a:srgbClr val="4F81BD"/>
                </a:solidFill>
                <a:latin typeface="Cambria" pitchFamily="18" charset="0"/>
                <a:ea typeface="Times New Roman" pitchFamily="18" charset="0"/>
                <a:cs typeface="Times New Roman" pitchFamily="18" charset="0"/>
              </a:rPr>
              <a:t>Longitud de cola :</a:t>
            </a:r>
          </a:p>
          <a:p>
            <a:r>
              <a:rPr lang="es-ES" dirty="0" smtClean="0"/>
              <a:t> </a:t>
            </a:r>
          </a:p>
          <a:p>
            <a:r>
              <a:rPr lang="es-ES" b="1" dirty="0" smtClean="0"/>
              <a:t>	</a:t>
            </a:r>
            <a:r>
              <a:rPr lang="es-ES" dirty="0" smtClean="0"/>
              <a:t>Número de tramas restantes en la cola de envío de cada nodo una vez acabada la simulación.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1 Título"/>
          <p:cNvSpPr>
            <a:spLocks noGrp="1"/>
          </p:cNvSpPr>
          <p:nvPr>
            <p:ph type="title"/>
          </p:nvPr>
        </p:nvSpPr>
        <p:spPr>
          <a:xfrm>
            <a:off x="467544" y="692696"/>
            <a:ext cx="8352928" cy="650336"/>
          </a:xfrm>
        </p:spPr>
        <p:txBody>
          <a:bodyPr>
            <a:normAutofit fontScale="90000"/>
          </a:bodyPr>
          <a:lstStyle/>
          <a:p>
            <a:r>
              <a:rPr lang="es-ES" sz="4000" dirty="0" smtClean="0"/>
              <a:t>Resultados recogidos en la tabla :</a:t>
            </a:r>
            <a:endParaRPr lang="es-ES" sz="4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95537" y="1652607"/>
            <a:ext cx="7272808" cy="1477328"/>
          </a:xfrm>
          <a:prstGeom prst="rect">
            <a:avLst/>
          </a:prstGeom>
          <a:noFill/>
        </p:spPr>
        <p:txBody>
          <a:bodyPr wrap="square" rtlCol="0">
            <a:spAutoFit/>
          </a:bodyPr>
          <a:lstStyle/>
          <a:p>
            <a:r>
              <a:rPr lang="es-ES" b="1" dirty="0" err="1" smtClean="0">
                <a:solidFill>
                  <a:srgbClr val="4F81BD"/>
                </a:solidFill>
                <a:latin typeface="Cambria" pitchFamily="18" charset="0"/>
                <a:ea typeface="Times New Roman" pitchFamily="18" charset="0"/>
                <a:cs typeface="Times New Roman" pitchFamily="18" charset="0"/>
              </a:rPr>
              <a:t>Jitter</a:t>
            </a:r>
            <a:r>
              <a:rPr lang="es-ES" b="1" dirty="0" smtClean="0">
                <a:solidFill>
                  <a:srgbClr val="4F81BD"/>
                </a:solidFill>
                <a:latin typeface="Cambria" pitchFamily="18" charset="0"/>
                <a:ea typeface="Times New Roman" pitchFamily="18" charset="0"/>
                <a:cs typeface="Times New Roman" pitchFamily="18" charset="0"/>
              </a:rPr>
              <a:t> (</a:t>
            </a:r>
            <a:r>
              <a:rPr lang="es-ES" b="1" dirty="0" err="1" smtClean="0">
                <a:solidFill>
                  <a:srgbClr val="4F81BD"/>
                </a:solidFill>
                <a:latin typeface="Cambria" pitchFamily="18" charset="0"/>
                <a:ea typeface="Times New Roman" pitchFamily="18" charset="0"/>
                <a:cs typeface="Times New Roman" pitchFamily="18" charset="0"/>
              </a:rPr>
              <a:t>us</a:t>
            </a:r>
            <a:r>
              <a:rPr lang="es-ES" b="1" dirty="0" smtClean="0">
                <a:solidFill>
                  <a:srgbClr val="4F81BD"/>
                </a:solidFill>
                <a:latin typeface="Cambria" pitchFamily="18" charset="0"/>
                <a:ea typeface="Times New Roman" pitchFamily="18" charset="0"/>
                <a:cs typeface="Times New Roman" pitchFamily="18" charset="0"/>
              </a:rPr>
              <a:t>):</a:t>
            </a:r>
          </a:p>
          <a:p>
            <a:r>
              <a:rPr lang="es-ES" dirty="0" smtClean="0"/>
              <a:t> </a:t>
            </a:r>
          </a:p>
          <a:p>
            <a:r>
              <a:rPr lang="es-ES" dirty="0" smtClean="0"/>
              <a:t>    	El </a:t>
            </a:r>
            <a:r>
              <a:rPr lang="es-ES" dirty="0" err="1" smtClean="0"/>
              <a:t>jitter</a:t>
            </a:r>
            <a:r>
              <a:rPr lang="es-ES" dirty="0" smtClean="0"/>
              <a:t> se define como la variación del tiempo de tránsito de las tramas  y es calculado de la siguiente manera:</a:t>
            </a:r>
          </a:p>
          <a:p>
            <a:endParaRPr lang="es-ES" dirty="0"/>
          </a:p>
        </p:txBody>
      </p:sp>
      <p:sp>
        <p:nvSpPr>
          <p:cNvPr id="41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419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131840" y="3092767"/>
            <a:ext cx="2052228" cy="1368152"/>
          </a:xfrm>
          <a:prstGeom prst="rect">
            <a:avLst/>
          </a:prstGeom>
          <a:noFill/>
        </p:spPr>
      </p:pic>
      <p:sp>
        <p:nvSpPr>
          <p:cNvPr id="13" name="12 CuadroTexto"/>
          <p:cNvSpPr txBox="1"/>
          <p:nvPr/>
        </p:nvSpPr>
        <p:spPr>
          <a:xfrm>
            <a:off x="539552" y="4676943"/>
            <a:ext cx="7920880" cy="1200329"/>
          </a:xfrm>
          <a:prstGeom prst="rect">
            <a:avLst/>
          </a:prstGeom>
          <a:noFill/>
        </p:spPr>
        <p:txBody>
          <a:bodyPr wrap="square" rtlCol="0">
            <a:spAutoFit/>
          </a:bodyPr>
          <a:lstStyle/>
          <a:p>
            <a:r>
              <a:rPr lang="es-ES" dirty="0" smtClean="0"/>
              <a:t>	n es el número total de tramas enviadas con éxito y </a:t>
            </a:r>
            <a:r>
              <a:rPr lang="es-ES" dirty="0" err="1" smtClean="0"/>
              <a:t>tDel</a:t>
            </a:r>
            <a:r>
              <a:rPr lang="es-ES" dirty="0" smtClean="0"/>
              <a:t> es  retardo total de </a:t>
            </a:r>
            <a:r>
              <a:rPr lang="es-ES" dirty="0" err="1" smtClean="0"/>
              <a:t>trDonde</a:t>
            </a:r>
            <a:r>
              <a:rPr lang="es-ES" dirty="0" smtClean="0"/>
              <a:t> es el instante en el que la trama j fue creada  ,    es el instante en el que la  trama j fue enviada , ama calculado previamente.</a:t>
            </a:r>
          </a:p>
          <a:p>
            <a:endParaRPr lang="es-ES" dirty="0"/>
          </a:p>
        </p:txBody>
      </p:sp>
      <p:sp>
        <p:nvSpPr>
          <p:cNvPr id="14" name="1 Título"/>
          <p:cNvSpPr>
            <a:spLocks noGrp="1"/>
          </p:cNvSpPr>
          <p:nvPr>
            <p:ph type="title"/>
          </p:nvPr>
        </p:nvSpPr>
        <p:spPr>
          <a:xfrm>
            <a:off x="467544" y="692696"/>
            <a:ext cx="8352928" cy="650336"/>
          </a:xfrm>
        </p:spPr>
        <p:txBody>
          <a:bodyPr>
            <a:normAutofit fontScale="90000"/>
          </a:bodyPr>
          <a:lstStyle/>
          <a:p>
            <a:r>
              <a:rPr lang="es-ES" sz="4000" dirty="0" smtClean="0"/>
              <a:t>Resultados recogidos en la tabla :</a:t>
            </a:r>
            <a:endParaRPr lang="es-E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   </a:t>
            </a:r>
            <a:r>
              <a:rPr lang="es-ES" b="1" i="1" dirty="0" smtClean="0"/>
              <a:t>Red inalámbrica en el ámbito hospitalario</a:t>
            </a:r>
            <a:r>
              <a:rPr lang="es-ES" dirty="0" smtClean="0"/>
              <a:t> </a:t>
            </a:r>
          </a:p>
          <a:p>
            <a:r>
              <a:rPr lang="es-ES" b="1" i="1" dirty="0" smtClean="0"/>
              <a:t>   Red inalámbrica en la Universidad</a:t>
            </a:r>
          </a:p>
          <a:p>
            <a:r>
              <a:rPr lang="es-ES" b="1" i="1" dirty="0" smtClean="0"/>
              <a:t>  Red inalámbrica en almacenes de distribución y grandes superficies</a:t>
            </a:r>
            <a:endParaRPr lang="es-ES" dirty="0"/>
          </a:p>
        </p:txBody>
      </p:sp>
      <p:pic>
        <p:nvPicPr>
          <p:cNvPr id="2050" name="Picture 2"/>
          <p:cNvPicPr>
            <a:picLocks noChangeAspect="1" noChangeArrowheads="1"/>
          </p:cNvPicPr>
          <p:nvPr/>
        </p:nvPicPr>
        <p:blipFill>
          <a:blip r:embed="rId2" cstate="print"/>
          <a:srcRect/>
          <a:stretch>
            <a:fillRect/>
          </a:stretch>
        </p:blipFill>
        <p:spPr bwMode="auto">
          <a:xfrm>
            <a:off x="1691680" y="4437112"/>
            <a:ext cx="1314450" cy="11430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23928" y="4437112"/>
            <a:ext cx="1000125" cy="100012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724128" y="4293096"/>
            <a:ext cx="1656184" cy="11682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Estado del arte:</a:t>
            </a:r>
            <a:endParaRPr lang="es-ES" dirty="0"/>
          </a:p>
        </p:txBody>
      </p:sp>
      <p:sp>
        <p:nvSpPr>
          <p:cNvPr id="3" name="2 Marcador de contenido"/>
          <p:cNvSpPr>
            <a:spLocks noGrp="1"/>
          </p:cNvSpPr>
          <p:nvPr>
            <p:ph idx="1"/>
          </p:nvPr>
        </p:nvSpPr>
        <p:spPr/>
        <p:txBody>
          <a:bodyPr/>
          <a:lstStyle/>
          <a:p>
            <a:r>
              <a:rPr lang="es-ES" dirty="0" smtClean="0"/>
              <a:t>En cuanto a simuladores…</a:t>
            </a:r>
            <a:endParaRPr lang="es-ES" dirty="0"/>
          </a:p>
        </p:txBody>
      </p:sp>
      <p:sp>
        <p:nvSpPr>
          <p:cNvPr id="6" name="5 CuadroTexto"/>
          <p:cNvSpPr txBox="1"/>
          <p:nvPr/>
        </p:nvSpPr>
        <p:spPr>
          <a:xfrm>
            <a:off x="395536" y="3068960"/>
            <a:ext cx="8352928" cy="2308324"/>
          </a:xfrm>
          <a:prstGeom prst="rect">
            <a:avLst/>
          </a:prstGeom>
          <a:noFill/>
        </p:spPr>
        <p:txBody>
          <a:bodyPr wrap="square" rtlCol="0">
            <a:spAutoFit/>
          </a:bodyPr>
          <a:lstStyle/>
          <a:p>
            <a:pPr algn="just"/>
            <a:r>
              <a:rPr lang="es-ES" dirty="0" smtClean="0"/>
              <a:t>	“Conocer el máximo througput teórico en condiciones ideales es el primer paso para  considerar el uso de dispositivos 802.11 en un  medio hostil, y para ello pueden utilizarse  simuladores los cuales  deberían implicar una descripción física del medio donde se  Instalará  la red así como la configuración que se pretende emplear y ciertas  características físicas como  son las  sensibilidades al medio por parte de los   dispositivos , potencias de emisión y tasa máxima permitida de transmisión” .</a:t>
            </a:r>
          </a:p>
          <a:p>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836712"/>
            <a:ext cx="8229600" cy="648072"/>
          </a:xfrm>
        </p:spPr>
        <p:txBody>
          <a:bodyPr>
            <a:normAutofit/>
          </a:bodyPr>
          <a:lstStyle/>
          <a:p>
            <a:r>
              <a:rPr lang="es-ES" dirty="0" smtClean="0"/>
              <a:t>Network Simulator NS2:</a:t>
            </a:r>
          </a:p>
          <a:p>
            <a:endParaRPr lang="es-ES" dirty="0" smtClean="0"/>
          </a:p>
          <a:p>
            <a:pPr lvl="2"/>
            <a:endParaRPr lang="es-ES" dirty="0"/>
          </a:p>
        </p:txBody>
      </p:sp>
      <p:pic>
        <p:nvPicPr>
          <p:cNvPr id="4" name="3 Imagen"/>
          <p:cNvPicPr/>
          <p:nvPr/>
        </p:nvPicPr>
        <p:blipFill>
          <a:blip r:embed="rId2" cstate="print"/>
          <a:srcRect/>
          <a:stretch>
            <a:fillRect/>
          </a:stretch>
        </p:blipFill>
        <p:spPr bwMode="auto">
          <a:xfrm>
            <a:off x="5724128" y="1412776"/>
            <a:ext cx="2448272" cy="2088232"/>
          </a:xfrm>
          <a:prstGeom prst="rect">
            <a:avLst/>
          </a:prstGeom>
          <a:noFill/>
          <a:ln w="9525">
            <a:noFill/>
            <a:miter lim="800000"/>
            <a:headEnd/>
            <a:tailEnd/>
          </a:ln>
        </p:spPr>
      </p:pic>
      <p:sp>
        <p:nvSpPr>
          <p:cNvPr id="6" name="5 CuadroTexto"/>
          <p:cNvSpPr txBox="1"/>
          <p:nvPr/>
        </p:nvSpPr>
        <p:spPr>
          <a:xfrm>
            <a:off x="683568" y="1628800"/>
            <a:ext cx="4392488" cy="2862322"/>
          </a:xfrm>
          <a:prstGeom prst="rect">
            <a:avLst/>
          </a:prstGeom>
          <a:solidFill>
            <a:schemeClr val="bg1"/>
          </a:solidFill>
        </p:spPr>
        <p:txBody>
          <a:bodyPr wrap="square" rtlCol="0">
            <a:spAutoFit/>
          </a:bodyPr>
          <a:lstStyle/>
          <a:p>
            <a:pPr lvl="1">
              <a:buFont typeface="Arial" pitchFamily="34" charset="0"/>
              <a:buChar char="•"/>
            </a:pPr>
            <a:r>
              <a:rPr lang="es-ES" sz="2000" dirty="0" smtClean="0"/>
              <a:t>Dirigidos a la investigación de redes.</a:t>
            </a:r>
          </a:p>
          <a:p>
            <a:pPr lvl="1">
              <a:buFont typeface="Arial" pitchFamily="34" charset="0"/>
              <a:buChar char="•"/>
            </a:pPr>
            <a:endParaRPr lang="es-ES" sz="2000" dirty="0" smtClean="0"/>
          </a:p>
          <a:p>
            <a:pPr lvl="1">
              <a:buFont typeface="Arial" pitchFamily="34" charset="0"/>
              <a:buChar char="•"/>
            </a:pPr>
            <a:r>
              <a:rPr lang="es-ES" sz="2000" dirty="0" smtClean="0"/>
              <a:t>Provee soporte para simulación de TCP, </a:t>
            </a:r>
            <a:r>
              <a:rPr lang="es-ES" sz="2000" dirty="0" err="1" smtClean="0"/>
              <a:t>multicast</a:t>
            </a:r>
            <a:r>
              <a:rPr lang="es-ES" sz="2000" dirty="0" smtClean="0"/>
              <a:t> y distintos algoritmos de enrutamiento sobre redes cableadas y redes inalámbricas de área local y redes usando enlaces satélite.</a:t>
            </a:r>
          </a:p>
        </p:txBody>
      </p:sp>
      <p:sp>
        <p:nvSpPr>
          <p:cNvPr id="7" name="6 CuadroTexto"/>
          <p:cNvSpPr txBox="1"/>
          <p:nvPr/>
        </p:nvSpPr>
        <p:spPr>
          <a:xfrm>
            <a:off x="683568" y="4611231"/>
            <a:ext cx="7344816" cy="1938992"/>
          </a:xfrm>
          <a:prstGeom prst="rect">
            <a:avLst/>
          </a:prstGeom>
          <a:noFill/>
        </p:spPr>
        <p:txBody>
          <a:bodyPr wrap="square" rtlCol="0">
            <a:spAutoFit/>
          </a:bodyPr>
          <a:lstStyle/>
          <a:p>
            <a:pPr lvl="1">
              <a:buFont typeface="Arial" pitchFamily="34" charset="0"/>
              <a:buChar char="•"/>
            </a:pPr>
            <a:r>
              <a:rPr lang="es-ES" sz="2000" dirty="0" smtClean="0"/>
              <a:t>Las simulaciones son definidas mediante un lenguaje </a:t>
            </a:r>
            <a:r>
              <a:rPr lang="es-ES" sz="2000" i="1" dirty="0" smtClean="0"/>
              <a:t>script </a:t>
            </a:r>
            <a:r>
              <a:rPr lang="es-ES" sz="2000" dirty="0" smtClean="0"/>
              <a:t>llamado TCL.</a:t>
            </a:r>
          </a:p>
          <a:p>
            <a:pPr lvl="1">
              <a:buFont typeface="Arial" pitchFamily="34" charset="0"/>
              <a:buChar char="•"/>
            </a:pPr>
            <a:endParaRPr lang="es-ES" sz="2000" dirty="0" smtClean="0"/>
          </a:p>
          <a:p>
            <a:pPr lvl="1">
              <a:buFont typeface="Arial" pitchFamily="34" charset="0"/>
              <a:buChar char="•"/>
            </a:pPr>
            <a:r>
              <a:rPr lang="es-ES" sz="2000" dirty="0" smtClean="0"/>
              <a:t>Este simulador permite definir para cada simulación distintos algoritmos de enrutamiento, distintos generadores de tráfico, distintas disciplinas de encolado y QoS, </a:t>
            </a:r>
            <a:r>
              <a:rPr lang="es-ES" sz="2000" dirty="0" err="1" smtClean="0"/>
              <a:t>etc</a:t>
            </a:r>
            <a:r>
              <a:rPr lang="es-ES" sz="20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467544" y="836712"/>
            <a:ext cx="8229600" cy="5400600"/>
          </a:xfrm>
        </p:spPr>
        <p:txBody>
          <a:bodyPr/>
          <a:lstStyle/>
          <a:p>
            <a:r>
              <a:rPr lang="es-ES" b="1" dirty="0" err="1" smtClean="0"/>
              <a:t>OMNeT</a:t>
            </a:r>
            <a:r>
              <a:rPr lang="es-ES" b="1" dirty="0" smtClean="0"/>
              <a:t>++:</a:t>
            </a:r>
            <a:endParaRPr lang="es-ES" dirty="0" smtClean="0"/>
          </a:p>
          <a:p>
            <a:endParaRPr lang="es-ES" dirty="0" smtClean="0"/>
          </a:p>
          <a:p>
            <a:pPr lvl="2"/>
            <a:r>
              <a:rPr lang="es-ES" sz="2000" dirty="0" smtClean="0"/>
              <a:t>Construye sus modelos a partir de una arquitectura modular , donde cada módulo está escrito en C++  y se integran mediante NED , un lenguaje de alto nivel.</a:t>
            </a:r>
          </a:p>
          <a:p>
            <a:pPr lvl="2"/>
            <a:r>
              <a:rPr lang="es-ES" sz="2000" dirty="0" smtClean="0"/>
              <a:t>Su área de aplicación originaria era la simulación de redes de comunicación, pero debido a su arquitectura genérica y su flexibilidad está siendo usado en otros campos dentro de las tecnologías de la información como son el estudio de colas o arquitecturas </a:t>
            </a:r>
            <a:r>
              <a:rPr lang="es-ES" sz="2000" i="1" dirty="0" smtClean="0"/>
              <a:t>hardware</a:t>
            </a:r>
            <a:r>
              <a:rPr lang="es-ES" sz="2000" dirty="0" smtClean="0"/>
              <a:t>.</a:t>
            </a:r>
          </a:p>
          <a:p>
            <a:pPr lvl="2"/>
            <a:endParaRPr lang="es-ES" dirty="0" smtClean="0"/>
          </a:p>
          <a:p>
            <a:pPr lvl="2">
              <a:buNone/>
            </a:pPr>
            <a:r>
              <a:rPr lang="es-ES" dirty="0" smtClean="0"/>
              <a:t> </a:t>
            </a:r>
            <a:endParaRPr lang="es-ES" dirty="0"/>
          </a:p>
        </p:txBody>
      </p:sp>
      <p:pic>
        <p:nvPicPr>
          <p:cNvPr id="5" name="4 Imagen"/>
          <p:cNvPicPr/>
          <p:nvPr/>
        </p:nvPicPr>
        <p:blipFill>
          <a:blip r:embed="rId2" cstate="print"/>
          <a:srcRect/>
          <a:stretch>
            <a:fillRect/>
          </a:stretch>
        </p:blipFill>
        <p:spPr bwMode="auto">
          <a:xfrm>
            <a:off x="4644008" y="4293096"/>
            <a:ext cx="3456384"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467544" y="836712"/>
            <a:ext cx="8229600" cy="5400600"/>
          </a:xfrm>
        </p:spPr>
        <p:txBody>
          <a:bodyPr>
            <a:normAutofit/>
          </a:bodyPr>
          <a:lstStyle/>
          <a:p>
            <a:r>
              <a:rPr lang="es-ES" b="1" dirty="0" err="1" smtClean="0"/>
              <a:t>Cnet</a:t>
            </a:r>
            <a:r>
              <a:rPr lang="es-ES" b="1" dirty="0" smtClean="0"/>
              <a:t>:</a:t>
            </a:r>
          </a:p>
          <a:p>
            <a:endParaRPr lang="es-ES" dirty="0" smtClean="0"/>
          </a:p>
          <a:p>
            <a:pPr lvl="1"/>
            <a:r>
              <a:rPr lang="es-ES" sz="2000" dirty="0" smtClean="0"/>
              <a:t>Es un simulador de eventos discretos que permite experimentar con distintas capas de enlace, red y protocolos de enrutamiento. </a:t>
            </a:r>
          </a:p>
          <a:p>
            <a:pPr lvl="1"/>
            <a:r>
              <a:rPr lang="es-ES" sz="2000" dirty="0" smtClean="0"/>
              <a:t>Ha sido desarrollado y es usado por cientos de estudiantes desde 1991. </a:t>
            </a:r>
          </a:p>
          <a:p>
            <a:pPr lvl="1"/>
            <a:r>
              <a:rPr lang="es-ES" sz="2000" dirty="0" smtClean="0"/>
              <a:t>Únicamente funciona en plataformas Linux y su uso se enfoca a la enseñanza.</a:t>
            </a:r>
          </a:p>
          <a:p>
            <a:pPr lvl="2"/>
            <a:endParaRPr lang="es-ES" dirty="0" smtClean="0"/>
          </a:p>
          <a:p>
            <a:pPr lvl="2"/>
            <a:endParaRPr lang="es-ES" dirty="0" smtClean="0"/>
          </a:p>
          <a:p>
            <a:pPr lvl="2">
              <a:buNone/>
            </a:pPr>
            <a:r>
              <a:rPr lang="es-ES" dirty="0" smtClean="0"/>
              <a:t> </a:t>
            </a:r>
            <a:endParaRPr lang="es-ES" dirty="0"/>
          </a:p>
        </p:txBody>
      </p:sp>
      <p:pic>
        <p:nvPicPr>
          <p:cNvPr id="5" name="4 Imagen"/>
          <p:cNvPicPr/>
          <p:nvPr/>
        </p:nvPicPr>
        <p:blipFill>
          <a:blip r:embed="rId2" cstate="print"/>
          <a:srcRect/>
          <a:stretch>
            <a:fillRect/>
          </a:stretch>
        </p:blipFill>
        <p:spPr bwMode="auto">
          <a:xfrm>
            <a:off x="3347864" y="3717032"/>
            <a:ext cx="2883639" cy="25305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467544" y="836712"/>
            <a:ext cx="8229600" cy="4320480"/>
          </a:xfrm>
        </p:spPr>
        <p:txBody>
          <a:bodyPr>
            <a:normAutofit/>
          </a:bodyPr>
          <a:lstStyle/>
          <a:p>
            <a:r>
              <a:rPr lang="es-ES" b="1" dirty="0" smtClean="0"/>
              <a:t>PYTHAGOR Y PANVOTIS:</a:t>
            </a:r>
          </a:p>
          <a:p>
            <a:endParaRPr lang="es-ES" b="1" dirty="0" smtClean="0"/>
          </a:p>
          <a:p>
            <a:pPr lvl="1"/>
            <a:r>
              <a:rPr lang="es-ES" sz="2000" dirty="0" smtClean="0"/>
              <a:t>Ambos pertenecen al mismo creador y al igual que Network Simulator (NS2) están creados  bajo licencia Open Source para la creación por parte de los usuarios de sus propopios protocolos. </a:t>
            </a:r>
          </a:p>
          <a:p>
            <a:pPr lvl="1"/>
            <a:r>
              <a:rPr lang="es-ES" sz="2000" dirty="0" smtClean="0"/>
              <a:t>Soportan todos los tipos de capa física y permite configurar el empleo de RTS/CTS y distintos tipos de distribuciones de carga de tráfico y operaciones de red en modo mixto combinando nodos operando bajo el estándar 802.11b  y 802.11g.</a:t>
            </a:r>
          </a:p>
          <a:p>
            <a:pPr lvl="2">
              <a:buNone/>
            </a:pPr>
            <a:r>
              <a:rPr lang="es-ES" dirty="0" smtClean="0"/>
              <a:t> </a:t>
            </a:r>
            <a:endParaRPr lang="es-ES" dirty="0"/>
          </a:p>
        </p:txBody>
      </p:sp>
      <p:pic>
        <p:nvPicPr>
          <p:cNvPr id="5" name="4 Imagen"/>
          <p:cNvPicPr/>
          <p:nvPr/>
        </p:nvPicPr>
        <p:blipFill>
          <a:blip r:embed="rId2" cstate="print"/>
          <a:srcRect/>
          <a:stretch>
            <a:fillRect/>
          </a:stretch>
        </p:blipFill>
        <p:spPr bwMode="auto">
          <a:xfrm>
            <a:off x="2195736" y="4293096"/>
            <a:ext cx="4712439" cy="21690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1113</TotalTime>
  <Words>1197</Words>
  <Application>Microsoft Office PowerPoint</Application>
  <PresentationFormat>Presentación en pantalla (4:3)</PresentationFormat>
  <Paragraphs>197</Paragraphs>
  <Slides>32</Slides>
  <Notes>0</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Flujo</vt:lpstr>
      <vt:lpstr>Simulador del protocolo 802.11</vt:lpstr>
      <vt:lpstr>Introducción:</vt:lpstr>
      <vt:lpstr>Estado del arte:</vt:lpstr>
      <vt:lpstr>Diapositiva 4</vt:lpstr>
      <vt:lpstr>Estado del arte:</vt:lpstr>
      <vt:lpstr>Diapositiva 6</vt:lpstr>
      <vt:lpstr>Diapositiva 7</vt:lpstr>
      <vt:lpstr>Diapositiva 8</vt:lpstr>
      <vt:lpstr>Diapositiva 9</vt:lpstr>
      <vt:lpstr>Requisitos del sistema:</vt:lpstr>
      <vt:lpstr>Diagramas de subsistemas y casos de uso:</vt:lpstr>
      <vt:lpstr>Diagrama de subsistema “gestión de la configuración”:</vt:lpstr>
      <vt:lpstr>Diagrama del subsistema “configuración de un punto de acceso”:</vt:lpstr>
      <vt:lpstr>Diagrama del subsistema “configuración de un nodo ”:</vt:lpstr>
      <vt:lpstr>Diagrama del subsistema “configuración de un nodo”:</vt:lpstr>
      <vt:lpstr>Arquitectura Software:</vt:lpstr>
      <vt:lpstr>Diagramas de las clases más representativas</vt:lpstr>
      <vt:lpstr>Diapositiva 18</vt:lpstr>
      <vt:lpstr>Diapositiva 19</vt:lpstr>
      <vt:lpstr>Diapositiva 20</vt:lpstr>
      <vt:lpstr> Algoritmo CSMA/CA:</vt:lpstr>
      <vt:lpstr>Diapositiva 22</vt:lpstr>
      <vt:lpstr>Diapositiva 23</vt:lpstr>
      <vt:lpstr>Descripción de la interfaz de usuario:</vt:lpstr>
      <vt:lpstr>Descripción de la interfaz de usuario:</vt:lpstr>
      <vt:lpstr>Configuración de un nodo:</vt:lpstr>
      <vt:lpstr>Configuración de un  punto de acceso:</vt:lpstr>
      <vt:lpstr>Resultados:</vt:lpstr>
      <vt:lpstr>Resultados recogidos en la tabla :</vt:lpstr>
      <vt:lpstr>Resultados recogidos en la tabla :</vt:lpstr>
      <vt:lpstr>Resultados recogidos en la tabla :</vt:lpstr>
      <vt:lpstr>Resultados recogidos en la tabla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Simulador del protocolo 802.11</dc:title>
  <dc:creator>César</dc:creator>
  <cp:lastModifiedBy>César</cp:lastModifiedBy>
  <cp:revision>24</cp:revision>
  <dcterms:created xsi:type="dcterms:W3CDTF">2011-01-11T09:19:22Z</dcterms:created>
  <dcterms:modified xsi:type="dcterms:W3CDTF">2011-01-12T23:01:19Z</dcterms:modified>
</cp:coreProperties>
</file>