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u-HU" b="0" dirty="0">
                <a:effectLst/>
              </a:rPr>
              <a:t>Egy főre jutó bruttó és nettó jövedelem jövedelmi </a:t>
            </a:r>
            <a:r>
              <a:rPr lang="hu-HU" b="0" dirty="0" err="1">
                <a:effectLst/>
              </a:rPr>
              <a:t>ötödök</a:t>
            </a:r>
            <a:endParaRPr lang="hu-HU" b="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Munka1!$B$1</c:f>
              <c:strCache>
                <c:ptCount val="1"/>
                <c:pt idx="0">
                  <c:v>1. jövedelmi ötöd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Munka1!$A$2:$A$6</c:f>
              <c:strCache>
                <c:ptCount val="4"/>
                <c:pt idx="0">
                  <c:v>2021 Bruttó jövedelem </c:v>
                </c:pt>
                <c:pt idx="1">
                  <c:v>2022 Bruttó jövedelem</c:v>
                </c:pt>
                <c:pt idx="2">
                  <c:v>2021 Nettó jövedelem</c:v>
                </c:pt>
                <c:pt idx="3">
                  <c:v>2022 Nettó jövedelem</c:v>
                </c:pt>
              </c:strCache>
            </c:strRef>
          </c:cat>
          <c:val>
            <c:numRef>
              <c:f>Munka1!$B$2:$B$6</c:f>
              <c:numCache>
                <c:formatCode>#,##0</c:formatCode>
                <c:ptCount val="5"/>
                <c:pt idx="0">
                  <c:v>1143556</c:v>
                </c:pt>
                <c:pt idx="1">
                  <c:v>1245951</c:v>
                </c:pt>
                <c:pt idx="2">
                  <c:v>852853</c:v>
                </c:pt>
                <c:pt idx="3">
                  <c:v>925667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F0F-42A2-8BD7-64E67C2DF6E9}"/>
            </c:ext>
          </c:extLst>
        </c:ser>
        <c:ser>
          <c:idx val="1"/>
          <c:order val="1"/>
          <c:tx>
            <c:strRef>
              <c:f>Munka1!$C$1</c:f>
              <c:strCache>
                <c:ptCount val="1"/>
                <c:pt idx="0">
                  <c:v>2. jövedelmi ötöd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Munka1!$A$2:$A$6</c:f>
              <c:strCache>
                <c:ptCount val="4"/>
                <c:pt idx="0">
                  <c:v>2021 Bruttó jövedelem </c:v>
                </c:pt>
                <c:pt idx="1">
                  <c:v>2022 Bruttó jövedelem</c:v>
                </c:pt>
                <c:pt idx="2">
                  <c:v>2021 Nettó jövedelem</c:v>
                </c:pt>
                <c:pt idx="3">
                  <c:v>2022 Nettó jövedelem</c:v>
                </c:pt>
              </c:strCache>
            </c:strRef>
          </c:cat>
          <c:val>
            <c:numRef>
              <c:f>Munka1!$C$2:$C$6</c:f>
              <c:numCache>
                <c:formatCode>#,##0</c:formatCode>
                <c:ptCount val="5"/>
                <c:pt idx="0">
                  <c:v>1780889</c:v>
                </c:pt>
                <c:pt idx="1">
                  <c:v>2075456</c:v>
                </c:pt>
                <c:pt idx="2">
                  <c:v>1271319</c:v>
                </c:pt>
                <c:pt idx="3">
                  <c:v>1475880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F0F-42A2-8BD7-64E67C2DF6E9}"/>
            </c:ext>
          </c:extLst>
        </c:ser>
        <c:ser>
          <c:idx val="2"/>
          <c:order val="2"/>
          <c:tx>
            <c:strRef>
              <c:f>Munka1!$D$1</c:f>
              <c:strCache>
                <c:ptCount val="1"/>
                <c:pt idx="0">
                  <c:v>3. jövedelmi ötöd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Munka1!$A$2:$A$6</c:f>
              <c:strCache>
                <c:ptCount val="4"/>
                <c:pt idx="0">
                  <c:v>2021 Bruttó jövedelem </c:v>
                </c:pt>
                <c:pt idx="1">
                  <c:v>2022 Bruttó jövedelem</c:v>
                </c:pt>
                <c:pt idx="2">
                  <c:v>2021 Nettó jövedelem</c:v>
                </c:pt>
                <c:pt idx="3">
                  <c:v>2022 Nettó jövedelem</c:v>
                </c:pt>
              </c:strCache>
            </c:strRef>
          </c:cat>
          <c:val>
            <c:numRef>
              <c:f>Munka1!$D$2:$D$6</c:f>
              <c:numCache>
                <c:formatCode>#,##0</c:formatCode>
                <c:ptCount val="5"/>
                <c:pt idx="0">
                  <c:v>2283809</c:v>
                </c:pt>
                <c:pt idx="1">
                  <c:v>2731287</c:v>
                </c:pt>
                <c:pt idx="2">
                  <c:v>1697922</c:v>
                </c:pt>
                <c:pt idx="3">
                  <c:v>2015348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F0F-42A2-8BD7-64E67C2DF6E9}"/>
            </c:ext>
          </c:extLst>
        </c:ser>
        <c:ser>
          <c:idx val="3"/>
          <c:order val="3"/>
          <c:tx>
            <c:strRef>
              <c:f>Munka1!$E$1</c:f>
              <c:strCache>
                <c:ptCount val="1"/>
                <c:pt idx="0">
                  <c:v>4. jövedelmi ötöd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Munka1!$A$2:$A$6</c:f>
              <c:strCache>
                <c:ptCount val="4"/>
                <c:pt idx="0">
                  <c:v>2021 Bruttó jövedelem </c:v>
                </c:pt>
                <c:pt idx="1">
                  <c:v>2022 Bruttó jövedelem</c:v>
                </c:pt>
                <c:pt idx="2">
                  <c:v>2021 Nettó jövedelem</c:v>
                </c:pt>
                <c:pt idx="3">
                  <c:v>2022 Nettó jövedelem</c:v>
                </c:pt>
              </c:strCache>
            </c:strRef>
          </c:cat>
          <c:val>
            <c:numRef>
              <c:f>Munka1!$E$2:$E$6</c:f>
              <c:numCache>
                <c:formatCode>#,##0</c:formatCode>
                <c:ptCount val="5"/>
                <c:pt idx="0">
                  <c:v>2796496</c:v>
                </c:pt>
                <c:pt idx="1">
                  <c:v>3340107</c:v>
                </c:pt>
                <c:pt idx="2">
                  <c:v>2117960</c:v>
                </c:pt>
                <c:pt idx="3">
                  <c:v>2507107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F0F-42A2-8BD7-64E67C2DF6E9}"/>
            </c:ext>
          </c:extLst>
        </c:ser>
        <c:ser>
          <c:idx val="4"/>
          <c:order val="4"/>
          <c:tx>
            <c:strRef>
              <c:f>Munka1!$F$1</c:f>
              <c:strCache>
                <c:ptCount val="1"/>
                <c:pt idx="0">
                  <c:v>5. jövedelmi ötöd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Munka1!$A$2:$A$6</c:f>
              <c:strCache>
                <c:ptCount val="4"/>
                <c:pt idx="0">
                  <c:v>2021 Bruttó jövedelem </c:v>
                </c:pt>
                <c:pt idx="1">
                  <c:v>2022 Bruttó jövedelem</c:v>
                </c:pt>
                <c:pt idx="2">
                  <c:v>2021 Nettó jövedelem</c:v>
                </c:pt>
                <c:pt idx="3">
                  <c:v>2022 Nettó jövedelem</c:v>
                </c:pt>
              </c:strCache>
            </c:strRef>
          </c:cat>
          <c:val>
            <c:numRef>
              <c:f>Munka1!$F$2:$F$6</c:f>
              <c:numCache>
                <c:formatCode>#,##0</c:formatCode>
                <c:ptCount val="5"/>
                <c:pt idx="0">
                  <c:v>5104929</c:v>
                </c:pt>
                <c:pt idx="1">
                  <c:v>6026815</c:v>
                </c:pt>
                <c:pt idx="2">
                  <c:v>3665975</c:v>
                </c:pt>
                <c:pt idx="3">
                  <c:v>4298100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F0F-42A2-8BD7-64E67C2DF6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64731168"/>
        <c:axId val="1369621712"/>
      </c:barChart>
      <c:catAx>
        <c:axId val="1364731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1369621712"/>
        <c:crosses val="autoZero"/>
        <c:auto val="1"/>
        <c:lblAlgn val="ctr"/>
        <c:lblOffset val="100"/>
        <c:noMultiLvlLbl val="0"/>
      </c:catAx>
      <c:valAx>
        <c:axId val="1369621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1364731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CD511-78E9-4C14-8B29-0DF01078CF78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4F867-9A33-474C-BF9F-89C8A545185A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774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CD511-78E9-4C14-8B29-0DF01078CF78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4F867-9A33-474C-BF9F-89C8A545185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11047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CD511-78E9-4C14-8B29-0DF01078CF78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4F867-9A33-474C-BF9F-89C8A545185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8897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CD511-78E9-4C14-8B29-0DF01078CF78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4F867-9A33-474C-BF9F-89C8A545185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98590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CD511-78E9-4C14-8B29-0DF01078CF78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4F867-9A33-474C-BF9F-89C8A545185A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740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CD511-78E9-4C14-8B29-0DF01078CF78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4F867-9A33-474C-BF9F-89C8A545185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5970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CD511-78E9-4C14-8B29-0DF01078CF78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4F867-9A33-474C-BF9F-89C8A545185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32960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CD511-78E9-4C14-8B29-0DF01078CF78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4F867-9A33-474C-BF9F-89C8A545185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847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CD511-78E9-4C14-8B29-0DF01078CF78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4F867-9A33-474C-BF9F-89C8A545185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02274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5FCD511-78E9-4C14-8B29-0DF01078CF78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04F867-9A33-474C-BF9F-89C8A545185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43855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CD511-78E9-4C14-8B29-0DF01078CF78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4F867-9A33-474C-BF9F-89C8A545185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93454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5FCD511-78E9-4C14-8B29-0DF01078CF78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604F867-9A33-474C-BF9F-89C8A545185A}" type="slidenum">
              <a:rPr lang="hu-HU" smtClean="0"/>
              <a:t>‹#›</a:t>
            </a:fld>
            <a:endParaRPr lang="hu-H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486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7EED8C3-0FAE-46F4-9D2C-DC2480ADA3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Egy főre jutó bruttó és nettó jövedelem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8775FB3-E17E-4463-9635-FB65BEC438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Szalma Petra</a:t>
            </a:r>
          </a:p>
        </p:txBody>
      </p:sp>
    </p:spTree>
    <p:extLst>
      <p:ext uri="{BB962C8B-B14F-4D97-AF65-F5344CB8AC3E}">
        <p14:creationId xmlns:p14="http://schemas.microsoft.com/office/powerpoint/2010/main" val="2977539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2697F076-D83C-424C-AA35-96897DA6EFB9}"/>
              </a:ext>
            </a:extLst>
          </p:cNvPr>
          <p:cNvSpPr txBox="1"/>
          <p:nvPr/>
        </p:nvSpPr>
        <p:spPr>
          <a:xfrm>
            <a:off x="-64008" y="-118872"/>
            <a:ext cx="115031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sz="2800" dirty="0"/>
          </a:p>
          <a:p>
            <a:r>
              <a:rPr lang="hu-HU" sz="2800" dirty="0"/>
              <a:t>Egy főre jutó bruttó és nettó jövedelem jövedelmi </a:t>
            </a:r>
            <a:r>
              <a:rPr lang="hu-HU" sz="2800" dirty="0" err="1"/>
              <a:t>ötödök</a:t>
            </a:r>
            <a:endParaRPr lang="hu-HU" sz="2800" dirty="0"/>
          </a:p>
          <a:p>
            <a:r>
              <a:rPr lang="hu-HU" sz="2800" dirty="0"/>
              <a:t> és iskolai végzettsége szerint</a:t>
            </a:r>
          </a:p>
        </p:txBody>
      </p:sp>
      <p:graphicFrame>
        <p:nvGraphicFramePr>
          <p:cNvPr id="3" name="Táblázat 2">
            <a:extLst>
              <a:ext uri="{FF2B5EF4-FFF2-40B4-BE49-F238E27FC236}">
                <a16:creationId xmlns:a16="http://schemas.microsoft.com/office/drawing/2014/main" id="{3CB64D8E-AC34-4773-A567-134A7B957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472784"/>
              </p:ext>
            </p:extLst>
          </p:nvPr>
        </p:nvGraphicFramePr>
        <p:xfrm>
          <a:off x="0" y="1353312"/>
          <a:ext cx="10835640" cy="4643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128">
                  <a:extLst>
                    <a:ext uri="{9D8B030D-6E8A-4147-A177-3AD203B41FA5}">
                      <a16:colId xmlns:a16="http://schemas.microsoft.com/office/drawing/2014/main" val="2151738700"/>
                    </a:ext>
                  </a:extLst>
                </a:gridCol>
                <a:gridCol w="2167128">
                  <a:extLst>
                    <a:ext uri="{9D8B030D-6E8A-4147-A177-3AD203B41FA5}">
                      <a16:colId xmlns:a16="http://schemas.microsoft.com/office/drawing/2014/main" val="1829435199"/>
                    </a:ext>
                  </a:extLst>
                </a:gridCol>
                <a:gridCol w="2167128">
                  <a:extLst>
                    <a:ext uri="{9D8B030D-6E8A-4147-A177-3AD203B41FA5}">
                      <a16:colId xmlns:a16="http://schemas.microsoft.com/office/drawing/2014/main" val="3269152781"/>
                    </a:ext>
                  </a:extLst>
                </a:gridCol>
                <a:gridCol w="2167128">
                  <a:extLst>
                    <a:ext uri="{9D8B030D-6E8A-4147-A177-3AD203B41FA5}">
                      <a16:colId xmlns:a16="http://schemas.microsoft.com/office/drawing/2014/main" val="2639360650"/>
                    </a:ext>
                  </a:extLst>
                </a:gridCol>
                <a:gridCol w="2167128">
                  <a:extLst>
                    <a:ext uri="{9D8B030D-6E8A-4147-A177-3AD203B41FA5}">
                      <a16:colId xmlns:a16="http://schemas.microsoft.com/office/drawing/2014/main" val="3515841912"/>
                    </a:ext>
                  </a:extLst>
                </a:gridCol>
              </a:tblGrid>
              <a:tr h="367164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hu-HU" b="0" dirty="0">
                          <a:solidFill>
                            <a:srgbClr val="FFFFFF"/>
                          </a:solidFill>
                          <a:effectLst/>
                        </a:rPr>
                        <a:t>Referenciaszemély korcsoportja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hu-HU" b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697471"/>
                  </a:ext>
                </a:extLst>
              </a:tr>
              <a:tr h="367164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hu-HU" b="0" dirty="0">
                          <a:solidFill>
                            <a:srgbClr val="FFFFFF"/>
                          </a:solidFill>
                          <a:effectLst/>
                        </a:rPr>
                        <a:t>25 évesnél fiatalabb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ctr"/>
                      <a:endParaRPr lang="hu-HU" b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b="0" dirty="0">
                          <a:solidFill>
                            <a:srgbClr val="FFFFFF"/>
                          </a:solidFill>
                          <a:effectLst/>
                        </a:rPr>
                        <a:t>25–54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b="0" dirty="0">
                          <a:solidFill>
                            <a:srgbClr val="FFFFFF"/>
                          </a:solidFill>
                          <a:effectLst/>
                        </a:rPr>
                        <a:t>55–64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hu-HU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65 éves és idősebb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791022"/>
                  </a:ext>
                </a:extLst>
              </a:tr>
              <a:tr h="367164">
                <a:tc gridSpan="2"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hu-HU" b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hu-HU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éves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6759463"/>
                  </a:ext>
                </a:extLst>
              </a:tr>
              <a:tr h="367164">
                <a:tc gridSpan="5"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bg1"/>
                          </a:solidFill>
                        </a:rPr>
                        <a:t>2020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9428751"/>
                  </a:ext>
                </a:extLst>
              </a:tr>
              <a:tr h="406834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Bruttó jövedelem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b="0" dirty="0">
                          <a:solidFill>
                            <a:srgbClr val="000000"/>
                          </a:solidFill>
                          <a:effectLst/>
                        </a:rPr>
                        <a:t>1 838 688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b="0" dirty="0">
                          <a:solidFill>
                            <a:srgbClr val="000000"/>
                          </a:solidFill>
                          <a:effectLst/>
                        </a:rPr>
                        <a:t>2 262 346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b="0">
                          <a:solidFill>
                            <a:srgbClr val="000000"/>
                          </a:solidFill>
                          <a:effectLst/>
                        </a:rPr>
                        <a:t>2 468 750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b="0" dirty="0">
                          <a:solidFill>
                            <a:srgbClr val="000000"/>
                          </a:solidFill>
                          <a:effectLst/>
                        </a:rPr>
                        <a:t>2 010 891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5124636"/>
                  </a:ext>
                </a:extLst>
              </a:tr>
              <a:tr h="406834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Nettó jövedelem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b="0" dirty="0">
                          <a:solidFill>
                            <a:srgbClr val="000000"/>
                          </a:solidFill>
                          <a:effectLst/>
                        </a:rPr>
                        <a:t>1 250 211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b="0" dirty="0">
                          <a:solidFill>
                            <a:srgbClr val="000000"/>
                          </a:solidFill>
                          <a:effectLst/>
                        </a:rPr>
                        <a:t>1 725 540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b="0" dirty="0">
                          <a:solidFill>
                            <a:srgbClr val="000000"/>
                          </a:solidFill>
                          <a:effectLst/>
                        </a:rPr>
                        <a:t>1 954 148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b="0" dirty="0">
                          <a:solidFill>
                            <a:srgbClr val="000000"/>
                          </a:solidFill>
                          <a:effectLst/>
                        </a:rPr>
                        <a:t>1 829 732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2062265"/>
                  </a:ext>
                </a:extLst>
              </a:tr>
              <a:tr h="367164">
                <a:tc gridSpan="5"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bg1"/>
                          </a:solidFill>
                        </a:rPr>
                        <a:t>2021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003922"/>
                  </a:ext>
                </a:extLst>
              </a:tr>
              <a:tr h="4068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Bruttó jövedelem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b="0" dirty="0">
                          <a:solidFill>
                            <a:srgbClr val="000000"/>
                          </a:solidFill>
                          <a:effectLst/>
                        </a:rPr>
                        <a:t>2 399 717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b="0" dirty="0">
                          <a:solidFill>
                            <a:srgbClr val="000000"/>
                          </a:solidFill>
                          <a:effectLst/>
                        </a:rPr>
                        <a:t>2 651 343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b="0" dirty="0">
                          <a:solidFill>
                            <a:srgbClr val="000000"/>
                          </a:solidFill>
                          <a:effectLst/>
                        </a:rPr>
                        <a:t>2 930 969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b="0" dirty="0">
                          <a:solidFill>
                            <a:srgbClr val="000000"/>
                          </a:solidFill>
                          <a:effectLst/>
                        </a:rPr>
                        <a:t>2 278 673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246261"/>
                  </a:ext>
                </a:extLst>
              </a:tr>
              <a:tr h="4068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Nettó jövedelem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b="0" dirty="0">
                          <a:solidFill>
                            <a:srgbClr val="000000"/>
                          </a:solidFill>
                          <a:effectLst/>
                        </a:rPr>
                        <a:t>1 719 217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b="0">
                          <a:solidFill>
                            <a:srgbClr val="000000"/>
                          </a:solidFill>
                          <a:effectLst/>
                        </a:rPr>
                        <a:t>1 844 504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b="0" dirty="0">
                          <a:solidFill>
                            <a:srgbClr val="000000"/>
                          </a:solidFill>
                          <a:effectLst/>
                        </a:rPr>
                        <a:t>2 093 019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b="0" dirty="0">
                          <a:solidFill>
                            <a:srgbClr val="000000"/>
                          </a:solidFill>
                          <a:effectLst/>
                        </a:rPr>
                        <a:t>2 057 831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4568330"/>
                  </a:ext>
                </a:extLst>
              </a:tr>
              <a:tr h="367164">
                <a:tc gridSpan="5"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bg1"/>
                          </a:solidFill>
                        </a:rPr>
                        <a:t>2022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755102"/>
                  </a:ext>
                </a:extLst>
              </a:tr>
              <a:tr h="4068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Bruttó jövedelem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b="0" dirty="0">
                          <a:solidFill>
                            <a:schemeClr val="tx1"/>
                          </a:solidFill>
                          <a:effectLst/>
                        </a:rPr>
                        <a:t>2 246 851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b="0" dirty="0">
                          <a:solidFill>
                            <a:schemeClr val="tx1"/>
                          </a:solidFill>
                          <a:effectLst/>
                        </a:rPr>
                        <a:t>3 079 507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b="0" dirty="0">
                          <a:solidFill>
                            <a:schemeClr val="tx1"/>
                          </a:solidFill>
                          <a:effectLst/>
                        </a:rPr>
                        <a:t>3 464 445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b="0" dirty="0">
                          <a:solidFill>
                            <a:schemeClr val="tx1"/>
                          </a:solidFill>
                          <a:effectLst/>
                        </a:rPr>
                        <a:t>2 923 251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0258530"/>
                  </a:ext>
                </a:extLst>
              </a:tr>
              <a:tr h="4068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Nettó jövedelem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b="0" dirty="0">
                          <a:solidFill>
                            <a:schemeClr val="tx1"/>
                          </a:solidFill>
                          <a:effectLst/>
                        </a:rPr>
                        <a:t>1 641 548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b="0">
                          <a:solidFill>
                            <a:schemeClr val="tx1"/>
                          </a:solidFill>
                          <a:effectLst/>
                        </a:rPr>
                        <a:t>2 220 916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b="0" dirty="0">
                          <a:solidFill>
                            <a:schemeClr val="tx1"/>
                          </a:solidFill>
                          <a:effectLst/>
                        </a:rPr>
                        <a:t>2 537 813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b="0" dirty="0">
                          <a:solidFill>
                            <a:schemeClr val="tx1"/>
                          </a:solidFill>
                          <a:effectLst/>
                        </a:rPr>
                        <a:t>2 180 207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8584116"/>
                  </a:ext>
                </a:extLst>
              </a:tr>
            </a:tbl>
          </a:graphicData>
        </a:graphic>
      </p:graphicFrame>
      <p:pic>
        <p:nvPicPr>
          <p:cNvPr id="1026" name="Picture 2" descr="KSH: javult a háztartások jövedelmi helyzete tavaly - Trade magazin">
            <a:extLst>
              <a:ext uri="{FF2B5EF4-FFF2-40B4-BE49-F238E27FC236}">
                <a16:creationId xmlns:a16="http://schemas.microsoft.com/office/drawing/2014/main" id="{4DC611FE-927B-4338-B502-D45CF3A64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0131" y="69665"/>
            <a:ext cx="1890141" cy="1283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0210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áblázat 1">
            <a:extLst>
              <a:ext uri="{FF2B5EF4-FFF2-40B4-BE49-F238E27FC236}">
                <a16:creationId xmlns:a16="http://schemas.microsoft.com/office/drawing/2014/main" id="{60A578D1-D32D-4E56-A235-A16A4AAB9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172089"/>
              </p:ext>
            </p:extLst>
          </p:nvPr>
        </p:nvGraphicFramePr>
        <p:xfrm>
          <a:off x="0" y="0"/>
          <a:ext cx="7781544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924">
                  <a:extLst>
                    <a:ext uri="{9D8B030D-6E8A-4147-A177-3AD203B41FA5}">
                      <a16:colId xmlns:a16="http://schemas.microsoft.com/office/drawing/2014/main" val="1607708759"/>
                    </a:ext>
                  </a:extLst>
                </a:gridCol>
                <a:gridCol w="1296924">
                  <a:extLst>
                    <a:ext uri="{9D8B030D-6E8A-4147-A177-3AD203B41FA5}">
                      <a16:colId xmlns:a16="http://schemas.microsoft.com/office/drawing/2014/main" val="2554001444"/>
                    </a:ext>
                  </a:extLst>
                </a:gridCol>
                <a:gridCol w="1296924">
                  <a:extLst>
                    <a:ext uri="{9D8B030D-6E8A-4147-A177-3AD203B41FA5}">
                      <a16:colId xmlns:a16="http://schemas.microsoft.com/office/drawing/2014/main" val="3280653244"/>
                    </a:ext>
                  </a:extLst>
                </a:gridCol>
                <a:gridCol w="1296924">
                  <a:extLst>
                    <a:ext uri="{9D8B030D-6E8A-4147-A177-3AD203B41FA5}">
                      <a16:colId xmlns:a16="http://schemas.microsoft.com/office/drawing/2014/main" val="760225466"/>
                    </a:ext>
                  </a:extLst>
                </a:gridCol>
                <a:gridCol w="1296924">
                  <a:extLst>
                    <a:ext uri="{9D8B030D-6E8A-4147-A177-3AD203B41FA5}">
                      <a16:colId xmlns:a16="http://schemas.microsoft.com/office/drawing/2014/main" val="984954373"/>
                    </a:ext>
                  </a:extLst>
                </a:gridCol>
                <a:gridCol w="1296924">
                  <a:extLst>
                    <a:ext uri="{9D8B030D-6E8A-4147-A177-3AD203B41FA5}">
                      <a16:colId xmlns:a16="http://schemas.microsoft.com/office/drawing/2014/main" val="293808287"/>
                    </a:ext>
                  </a:extLst>
                </a:gridCol>
              </a:tblGrid>
              <a:tr h="341555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hu-HU" b="0" dirty="0">
                          <a:solidFill>
                            <a:srgbClr val="FFFFFF"/>
                          </a:solidFill>
                          <a:effectLst/>
                        </a:rPr>
                        <a:t>Referenciaszemély </a:t>
                      </a:r>
                      <a:r>
                        <a:rPr lang="hu-HU" b="0" dirty="0" err="1">
                          <a:solidFill>
                            <a:srgbClr val="FFFFFF"/>
                          </a:solidFill>
                          <a:effectLst/>
                        </a:rPr>
                        <a:t>korcsoportja</a:t>
                      </a:r>
                      <a:r>
                        <a:rPr lang="hu-HU" sz="18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eferenciaszemély</a:t>
                      </a:r>
                      <a:r>
                        <a:rPr lang="hu-HU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iskolai végzettsége</a:t>
                      </a:r>
                      <a:endParaRPr lang="hu-HU" b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hu-HU" b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hu-HU" b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0736671"/>
                  </a:ext>
                </a:extLst>
              </a:tr>
              <a:tr h="85389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hu-HU" b="0" dirty="0">
                          <a:solidFill>
                            <a:srgbClr val="FFFFFF"/>
                          </a:solidFill>
                          <a:effectLst/>
                        </a:rPr>
                        <a:t>alapfokú vagy iskolai végzettsége nincs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hu-HU" b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b="0" dirty="0">
                          <a:solidFill>
                            <a:srgbClr val="FFFFFF"/>
                          </a:solidFill>
                          <a:effectLst/>
                        </a:rPr>
                        <a:t>középfokú érettségi nélkül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b="0" dirty="0">
                          <a:solidFill>
                            <a:srgbClr val="FFFFFF"/>
                          </a:solidFill>
                          <a:effectLst/>
                        </a:rPr>
                        <a:t>középfokú érettségivel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hu-HU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felsőfokú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814191"/>
                  </a:ext>
                </a:extLst>
              </a:tr>
              <a:tr h="341555">
                <a:tc gridSpan="6"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bg1"/>
                          </a:solidFill>
                        </a:rPr>
                        <a:t>2020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369614"/>
                  </a:ext>
                </a:extLst>
              </a:tr>
              <a:tr h="597722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Bruttó jövedelem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b="0" dirty="0">
                          <a:solidFill>
                            <a:srgbClr val="000000"/>
                          </a:solidFill>
                          <a:effectLst/>
                        </a:rPr>
                        <a:t>1 388 832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b="0">
                          <a:solidFill>
                            <a:srgbClr val="000000"/>
                          </a:solidFill>
                          <a:effectLst/>
                        </a:rPr>
                        <a:t>1 969 400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b="0" dirty="0">
                          <a:solidFill>
                            <a:srgbClr val="000000"/>
                          </a:solidFill>
                          <a:effectLst/>
                        </a:rPr>
                        <a:t>2 293 809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hu-HU" b="0" dirty="0">
                          <a:solidFill>
                            <a:srgbClr val="000000"/>
                          </a:solidFill>
                          <a:effectLst/>
                        </a:rPr>
                        <a:t>2 982 867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r" fontAlgn="b"/>
                      <a:endParaRPr lang="hu-HU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378200462"/>
                  </a:ext>
                </a:extLst>
              </a:tr>
              <a:tr h="597722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Nettó jövedelem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b="0" dirty="0">
                          <a:solidFill>
                            <a:srgbClr val="000000"/>
                          </a:solidFill>
                          <a:effectLst/>
                        </a:rPr>
                        <a:t>1 091 747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b="0">
                          <a:solidFill>
                            <a:srgbClr val="000000"/>
                          </a:solidFill>
                          <a:effectLst/>
                        </a:rPr>
                        <a:t>1 550 012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b="0" dirty="0">
                          <a:solidFill>
                            <a:srgbClr val="000000"/>
                          </a:solidFill>
                          <a:effectLst/>
                        </a:rPr>
                        <a:t>1 810 487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hu-HU" b="0" dirty="0">
                          <a:solidFill>
                            <a:srgbClr val="000000"/>
                          </a:solidFill>
                          <a:effectLst/>
                        </a:rPr>
                        <a:t>2 362 492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r" fontAlgn="b"/>
                      <a:endParaRPr lang="hu-HU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851748490"/>
                  </a:ext>
                </a:extLst>
              </a:tr>
              <a:tr h="341555">
                <a:tc gridSpan="6"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bg1"/>
                          </a:solidFill>
                        </a:rPr>
                        <a:t>2021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623576"/>
                  </a:ext>
                </a:extLst>
              </a:tr>
              <a:tr h="5977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Bruttó jövedelem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b="0">
                          <a:solidFill>
                            <a:srgbClr val="000000"/>
                          </a:solidFill>
                          <a:effectLst/>
                        </a:rPr>
                        <a:t>1 683 265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b="0">
                          <a:solidFill>
                            <a:srgbClr val="000000"/>
                          </a:solidFill>
                          <a:effectLst/>
                        </a:rPr>
                        <a:t>2 225 512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b="0">
                          <a:solidFill>
                            <a:srgbClr val="000000"/>
                          </a:solidFill>
                          <a:effectLst/>
                        </a:rPr>
                        <a:t>2 650 473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b="0" dirty="0">
                          <a:solidFill>
                            <a:srgbClr val="000000"/>
                          </a:solidFill>
                          <a:effectLst/>
                        </a:rPr>
                        <a:t>3 560 718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hu-HU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5668196"/>
                  </a:ext>
                </a:extLst>
              </a:tr>
              <a:tr h="5977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Nettó jövedelem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b="0">
                          <a:solidFill>
                            <a:srgbClr val="000000"/>
                          </a:solidFill>
                          <a:effectLst/>
                        </a:rPr>
                        <a:t>1 331 498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b="0">
                          <a:solidFill>
                            <a:srgbClr val="000000"/>
                          </a:solidFill>
                          <a:effectLst/>
                        </a:rPr>
                        <a:t>1 658 550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b="0">
                          <a:solidFill>
                            <a:srgbClr val="000000"/>
                          </a:solidFill>
                          <a:effectLst/>
                        </a:rPr>
                        <a:t>1 956 955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b="0" dirty="0">
                          <a:solidFill>
                            <a:srgbClr val="000000"/>
                          </a:solidFill>
                          <a:effectLst/>
                        </a:rPr>
                        <a:t>2 503 100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hu-HU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2140959"/>
                  </a:ext>
                </a:extLst>
              </a:tr>
              <a:tr h="341555">
                <a:tc gridSpan="6"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bg1"/>
                          </a:solidFill>
                        </a:rPr>
                        <a:t>2022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47893"/>
                  </a:ext>
                </a:extLst>
              </a:tr>
              <a:tr h="5977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Bruttó jövedelem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b="0" dirty="0">
                          <a:solidFill>
                            <a:schemeClr val="tx1"/>
                          </a:solidFill>
                          <a:effectLst/>
                        </a:rPr>
                        <a:t>1 793 317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b="0" dirty="0">
                          <a:solidFill>
                            <a:schemeClr val="tx1"/>
                          </a:solidFill>
                          <a:effectLst/>
                        </a:rPr>
                        <a:t>2 488 468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b="0" dirty="0">
                          <a:solidFill>
                            <a:schemeClr val="tx1"/>
                          </a:solidFill>
                          <a:effectLst/>
                        </a:rPr>
                        <a:t>3 058 614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b="0" dirty="0">
                          <a:solidFill>
                            <a:schemeClr val="tx1"/>
                          </a:solidFill>
                          <a:effectLst/>
                        </a:rPr>
                        <a:t>4 310 251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hu-HU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8640642"/>
                  </a:ext>
                </a:extLst>
              </a:tr>
              <a:tr h="5977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Nettó jövedelem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b="0">
                          <a:solidFill>
                            <a:schemeClr val="tx1"/>
                          </a:solidFill>
                          <a:effectLst/>
                        </a:rPr>
                        <a:t>1 358 795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b="0">
                          <a:solidFill>
                            <a:schemeClr val="tx1"/>
                          </a:solidFill>
                          <a:effectLst/>
                        </a:rPr>
                        <a:t>1 836 182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b="0" dirty="0">
                          <a:solidFill>
                            <a:schemeClr val="tx1"/>
                          </a:solidFill>
                          <a:effectLst/>
                        </a:rPr>
                        <a:t>2 235 544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b="0" dirty="0">
                          <a:solidFill>
                            <a:schemeClr val="tx1"/>
                          </a:solidFill>
                          <a:effectLst/>
                        </a:rPr>
                        <a:t>3 075 996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hu-HU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3649342"/>
                  </a:ext>
                </a:extLst>
              </a:tr>
            </a:tbl>
          </a:graphicData>
        </a:graphic>
      </p:graphicFrame>
      <p:pic>
        <p:nvPicPr>
          <p:cNvPr id="2050" name="Picture 2" descr="Képzési szintek: az iskolai végzettség típusai | Budapesti Metropolitan  Egyetem">
            <a:extLst>
              <a:ext uri="{FF2B5EF4-FFF2-40B4-BE49-F238E27FC236}">
                <a16:creationId xmlns:a16="http://schemas.microsoft.com/office/drawing/2014/main" id="{0A8FA6B4-2E1E-491D-91E3-C8E5544F0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272" y="2752345"/>
            <a:ext cx="4205540" cy="2798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7406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9B91AFB-7DE6-4FA2-9E4D-C1CDDF518B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4756918"/>
              </p:ext>
            </p:extLst>
          </p:nvPr>
        </p:nvGraphicFramePr>
        <p:xfrm>
          <a:off x="184912" y="960120"/>
          <a:ext cx="8136128" cy="53976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074" name="Picture 2" descr="Szerényebben növekedett a gyerekesek jövedelme, mint ahogy a miniszterelnök  beállította – Lakmusz">
            <a:extLst>
              <a:ext uri="{FF2B5EF4-FFF2-40B4-BE49-F238E27FC236}">
                <a16:creationId xmlns:a16="http://schemas.microsoft.com/office/drawing/2014/main" id="{9BD032C8-30AE-4400-A7C9-C658CD236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6780" y="3310128"/>
            <a:ext cx="3665220" cy="2443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815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A89E96-0954-43D5-9298-878F1289F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1160" y="2422525"/>
            <a:ext cx="9531096" cy="1262507"/>
          </a:xfrm>
        </p:spPr>
        <p:txBody>
          <a:bodyPr>
            <a:noAutofit/>
          </a:bodyPr>
          <a:lstStyle/>
          <a:p>
            <a:r>
              <a:rPr lang="hu-HU" sz="6600" dirty="0"/>
              <a:t>Köszönöm a figyelmet!</a:t>
            </a:r>
          </a:p>
        </p:txBody>
      </p:sp>
      <p:pic>
        <p:nvPicPr>
          <p:cNvPr id="4098" name="Picture 2" descr="köszönöm a figyelmet! :) - Happy Squirrel Meme Generator">
            <a:extLst>
              <a:ext uri="{FF2B5EF4-FFF2-40B4-BE49-F238E27FC236}">
                <a16:creationId xmlns:a16="http://schemas.microsoft.com/office/drawing/2014/main" id="{DDD1FD7D-BFED-4F8E-A0D3-E856E9DD1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519" y="3685032"/>
            <a:ext cx="1970722" cy="2529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359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Retrospektív">
  <a:themeElements>
    <a:clrScheme name="Retrospektív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</TotalTime>
  <Words>239</Words>
  <Application>Microsoft Office PowerPoint</Application>
  <PresentationFormat>Szélesvásznú</PresentationFormat>
  <Paragraphs>84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Retrospektív</vt:lpstr>
      <vt:lpstr>Egy főre jutó bruttó és nettó jövedelem</vt:lpstr>
      <vt:lpstr>PowerPoint-bemutató</vt:lpstr>
      <vt:lpstr>PowerPoint-bemutató</vt:lpstr>
      <vt:lpstr>PowerPoint-bemutató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Egy főre jutó bruttó és nettó jövedelem</dc:title>
  <dc:creator>Szalma Petra</dc:creator>
  <cp:lastModifiedBy>Szalma Petra</cp:lastModifiedBy>
  <cp:revision>6</cp:revision>
  <dcterms:created xsi:type="dcterms:W3CDTF">2024-02-19T13:39:19Z</dcterms:created>
  <dcterms:modified xsi:type="dcterms:W3CDTF">2024-02-19T14:18:01Z</dcterms:modified>
</cp:coreProperties>
</file>