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50" d="100"/>
          <a:sy n="50" d="100"/>
        </p:scale>
        <p:origin x="279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08611F-70EF-4E94-8ECB-FC3B228E0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C4960D-E840-4FCB-BF3E-09E60C8BE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8308F5-7EF5-460E-997A-67F9F449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F4D3E4-0854-44AD-B4DC-26C50FBE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85DC6C-C347-471A-A451-14E199C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7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676F1-16F7-45C2-BE17-E1C4311A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ED903E-9377-48B1-9C2B-CB982E55C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5360D7-54F3-45B3-BADF-D0A65838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0CADA3-45DD-4C78-AE34-F1E1E15B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AD2892-2411-499E-9CB9-2909FEA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60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93006CF-017D-4590-803C-39C490465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612F30-6A61-443A-9C56-347123AD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87241D-D2A2-4318-AF8F-77C6D20A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3844C9-FC3E-47E5-8476-79EE08F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144A02-E015-461A-9116-F735276C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7B5000-E25C-42D6-B663-C378B965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2490E6-9FA4-4EE5-9C5A-5F69C5BF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DCCAD9-5A8B-42F8-9CA5-4AC5943E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3D6239-7762-4022-AEDA-17FD2F9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2C8A86-F0D9-4482-9927-AB125B2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9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1D9C70-6532-43DF-BFD8-4D53C51D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34E14E-337C-4100-95C6-351C9CBE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93A6D5-FD33-4238-B244-C6A2C4D0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75C311-F4F2-42A6-A491-B0399FF3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597266-8154-4089-AE16-1B70CD17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9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C61DE2-CE43-4C6C-A50C-F57FC63D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FAC5D1-3760-46B0-AD5C-E327871B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9100A3-5AA0-4853-9335-CADBEDF1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8CCFD4B-EC22-4214-808D-FF00245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F1B9C0-F7CE-4F39-A1C4-49B82A21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E85D373-8E48-4F52-94B5-E3CFD502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6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AC9C9-B7B1-4900-8BA5-E2041906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05F054-413C-4542-AAA6-429D36D97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557CDC-ED15-431D-91F0-8E3DB2A4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7BF6D75-A6FF-4D41-82BB-1677C3B47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825280A-174E-4449-8084-3BEAD2EDC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8BC159-B3DA-4520-B488-DAE4FB1C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C814566-FF3A-4484-A08F-5F3193AF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B7AC0B6-463A-43D3-9A3F-CB0644D3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6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0C350-4B93-4B19-A3B9-652D525F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265059B-B2B5-4EE2-AA4D-6BFB72C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92CA387-E438-4644-8220-5A2A65C4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80D5998-6364-455A-85B5-72B703FB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1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249255B-88B5-475B-BD66-AEE79EC5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651845-5FD7-4DF2-BF5E-FB61AA1C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825606-938E-45E8-9F6D-8E16CE08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9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3576A-8F92-44C9-8613-D609BCD9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5EC126-5804-446B-94B3-0F89C5C0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FB1694-9F5C-4697-A76F-51B0A466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331DF2-047D-4D89-ABD4-5429E65A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59E8B6-9B1C-4A8C-BEF4-39804863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826455-4476-4485-AB31-A73A7B97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4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649E9-154E-4ABD-B729-82910C12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0DB5D2F-E545-4F80-8154-A4272E23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C07C26C-6841-4E4C-A574-85550870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E126C6-DFF5-4BDA-AE82-5695F36A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F791F6-CEE6-4A1C-8D4D-26C3085B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2D71DC-D5E7-444F-9AAC-A74C2922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1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D5C23E4-C464-4159-BFE8-D494B725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C923B5-0363-4EEB-A9BD-DC4614A0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9B082A-11FA-449C-8637-611A6C16C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AFE9-64EE-490B-AC96-8EBD48991A47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1519CA-DB3C-4F20-BE3D-CDED7096B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7EA9C5-5B97-4DB6-8782-614219C5B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4CA4-3190-4E22-B033-0A14311ABA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40033-52A4-4B71-90A8-C234E068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84" y="1600200"/>
            <a:ext cx="10771632" cy="757619"/>
          </a:xfrm>
        </p:spPr>
        <p:txBody>
          <a:bodyPr>
            <a:normAutofit fontScale="90000"/>
          </a:bodyPr>
          <a:lstStyle/>
          <a:p>
            <a:r>
              <a:rPr lang="hu-HU" b="1" dirty="0">
                <a:latin typeface="Georgia" panose="02040502050405020303" pitchFamily="18" charset="0"/>
              </a:rPr>
              <a:t>Számítógépes szoftverek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25F69A-D10F-437D-B439-63AAF27D6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8032"/>
            <a:ext cx="9144000" cy="429768"/>
          </a:xfrm>
        </p:spPr>
        <p:txBody>
          <a:bodyPr/>
          <a:lstStyle/>
          <a:p>
            <a:r>
              <a:rPr lang="hu-HU" dirty="0">
                <a:latin typeface="Georgia" panose="02040502050405020303" pitchFamily="18" charset="0"/>
              </a:rPr>
              <a:t>Készítette: Szeri Ádám</a:t>
            </a:r>
          </a:p>
        </p:txBody>
      </p:sp>
      <p:pic>
        <p:nvPicPr>
          <p:cNvPr id="1026" name="Picture 2" descr="Fujitsu Esprimo P720 E85+ TOWER-4170">
            <a:extLst>
              <a:ext uri="{FF2B5EF4-FFF2-40B4-BE49-F238E27FC236}">
                <a16:creationId xmlns:a16="http://schemas.microsoft.com/office/drawing/2014/main" id="{584617C9-65BE-4C40-9718-21E03380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93" b="96281" l="10000" r="90000">
                        <a14:foregroundMark x1="19000" y1="7851" x2="23333" y2="7851"/>
                        <a14:foregroundMark x1="21333" y1="87190" x2="48667" y2="90909"/>
                        <a14:foregroundMark x1="48667" y1="90909" x2="74333" y2="89256"/>
                        <a14:foregroundMark x1="74333" y1="89256" x2="75333" y2="89256"/>
                        <a14:foregroundMark x1="63333" y1="79752" x2="66667" y2="70248"/>
                        <a14:foregroundMark x1="66667" y1="70248" x2="67667" y2="76033"/>
                        <a14:foregroundMark x1="39000" y1="94628" x2="48000" y2="96281"/>
                        <a14:foregroundMark x1="48000" y1="96281" x2="69000" y2="93802"/>
                        <a14:foregroundMark x1="78333" y1="2893" x2="78667" y2="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10" y="2545461"/>
            <a:ext cx="4857750" cy="391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Double Thumbs Up Emoji">
            <a:extLst>
              <a:ext uri="{FF2B5EF4-FFF2-40B4-BE49-F238E27FC236}">
                <a16:creationId xmlns:a16="http://schemas.microsoft.com/office/drawing/2014/main" id="{F2E2A5B7-CEE2-4189-95E8-22287FF89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1310" y="4314348"/>
            <a:ext cx="234791" cy="23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8" name="Picture 14" descr="Double Thumbs Up Emoji">
            <a:extLst>
              <a:ext uri="{FF2B5EF4-FFF2-40B4-BE49-F238E27FC236}">
                <a16:creationId xmlns:a16="http://schemas.microsoft.com/office/drawing/2014/main" id="{CA1692B4-0355-4382-B032-01638A18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310" y="3078480"/>
            <a:ext cx="3756660" cy="37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indows XP :: M-TEAM">
            <a:extLst>
              <a:ext uri="{FF2B5EF4-FFF2-40B4-BE49-F238E27FC236}">
                <a16:creationId xmlns:a16="http://schemas.microsoft.com/office/drawing/2014/main" id="{3ABA7362-752D-4D3A-A66F-1B0E6E80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918" y="4571077"/>
            <a:ext cx="3221990" cy="1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Mi az a Linux? | Linuxportál">
            <a:extLst>
              <a:ext uri="{FF2B5EF4-FFF2-40B4-BE49-F238E27FC236}">
                <a16:creationId xmlns:a16="http://schemas.microsoft.com/office/drawing/2014/main" id="{988DF31B-36AF-4093-BCDC-E569C066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58" b="89991" l="6550" r="91100">
                        <a14:foregroundMark x1="6550" y1="57156" x2="6550" y2="57156"/>
                        <a14:foregroundMark x1="7000" y1="55888" x2="7000" y2="55888"/>
                        <a14:foregroundMark x1="37850" y1="35598" x2="47500" y2="9103"/>
                        <a14:foregroundMark x1="47500" y1="9103" x2="51850" y2="17391"/>
                        <a14:foregroundMark x1="91100" y1="58016" x2="91100" y2="58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986" y="2501647"/>
            <a:ext cx="2446152" cy="27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ow apple iOS is better than android? - Com Com Electronics">
            <a:extLst>
              <a:ext uri="{FF2B5EF4-FFF2-40B4-BE49-F238E27FC236}">
                <a16:creationId xmlns:a16="http://schemas.microsoft.com/office/drawing/2014/main" id="{DF937031-7FC0-4FD9-BCB3-C9214BB0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313" y="2499424"/>
            <a:ext cx="3221990" cy="149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Fájl:Android robot.svg – Wikipédia">
            <a:extLst>
              <a:ext uri="{FF2B5EF4-FFF2-40B4-BE49-F238E27FC236}">
                <a16:creationId xmlns:a16="http://schemas.microsoft.com/office/drawing/2014/main" id="{F835C94B-6A2E-4CEF-AB1F-F9DB4876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947" y="364237"/>
            <a:ext cx="190942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4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30997-7A4C-415B-80C0-675B2778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Mik a számítógépes szoftverek?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622055-7B7B-4F71-8400-961574C2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0512" cy="3980089"/>
          </a:xfrm>
        </p:spPr>
        <p:txBody>
          <a:bodyPr>
            <a:noAutofit/>
          </a:bodyPr>
          <a:lstStyle/>
          <a:p>
            <a:r>
              <a:rPr lang="hu-HU" sz="2700" dirty="0"/>
              <a:t>Számítógépek és más eszközök használják adatok feldolgozására és műveletek végrehajtására</a:t>
            </a:r>
          </a:p>
          <a:p>
            <a:r>
              <a:rPr lang="hu-HU" dirty="0"/>
              <a:t>A szoftverek olyan utasításokból és adatokból állnak, amelyek meghatározzák, hogyan működik a számítógép vagy egyéb eszköz.</a:t>
            </a:r>
            <a:br>
              <a:rPr lang="hu-HU" sz="2400" dirty="0"/>
            </a:br>
            <a:endParaRPr lang="hu-HU" sz="2700" dirty="0"/>
          </a:p>
        </p:txBody>
      </p:sp>
      <p:pic>
        <p:nvPicPr>
          <p:cNvPr id="2050" name="Picture 2" descr="Suspicious Big Eye Blue Emoji">
            <a:extLst>
              <a:ext uri="{FF2B5EF4-FFF2-40B4-BE49-F238E27FC236}">
                <a16:creationId xmlns:a16="http://schemas.microsoft.com/office/drawing/2014/main" id="{98EE0525-24D3-400A-A033-76A93DCA6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0" y="15240"/>
            <a:ext cx="2137410" cy="21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Fájl:Android robot.svg – Wikipédia">
            <a:extLst>
              <a:ext uri="{FF2B5EF4-FFF2-40B4-BE49-F238E27FC236}">
                <a16:creationId xmlns:a16="http://schemas.microsoft.com/office/drawing/2014/main" id="{D548DB82-5503-4A81-9698-22A9B1F25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052" name="Picture 4" descr="Windows XP :: M-TEAM">
            <a:extLst>
              <a:ext uri="{FF2B5EF4-FFF2-40B4-BE49-F238E27FC236}">
                <a16:creationId xmlns:a16="http://schemas.microsoft.com/office/drawing/2014/main" id="{ACA9E20D-EE31-4AC2-853D-2A34B20B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2080"/>
            <a:ext cx="3221990" cy="1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 az a Linux? | Linuxportál">
            <a:extLst>
              <a:ext uri="{FF2B5EF4-FFF2-40B4-BE49-F238E27FC236}">
                <a16:creationId xmlns:a16="http://schemas.microsoft.com/office/drawing/2014/main" id="{F6EDBFAC-683F-4FB5-8627-97B47D1F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58" b="89991" l="6550" r="91100">
                        <a14:foregroundMark x1="6550" y1="57156" x2="6550" y2="57156"/>
                        <a14:foregroundMark x1="7000" y1="55888" x2="7000" y2="55888"/>
                        <a14:foregroundMark x1="37850" y1="35598" x2="47500" y2="9103"/>
                        <a14:foregroundMark x1="47500" y1="9103" x2="51850" y2="17391"/>
                        <a14:foregroundMark x1="91100" y1="58016" x2="91100" y2="58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068" y="2152650"/>
            <a:ext cx="2446152" cy="27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apple iOS is better than android? - Com Com Electronics">
            <a:extLst>
              <a:ext uri="{FF2B5EF4-FFF2-40B4-BE49-F238E27FC236}">
                <a16:creationId xmlns:a16="http://schemas.microsoft.com/office/drawing/2014/main" id="{29050451-1598-4579-8EF6-7C434795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4" b="89916" l="9333" r="90000">
                        <a14:foregroundMark x1="47778" y1="53301" x2="47778" y2="53301"/>
                        <a14:foregroundMark x1="47500" y1="36375" x2="47500" y2="36375"/>
                        <a14:foregroundMark x1="53389" y1="47779" x2="53389" y2="47779"/>
                        <a14:foregroundMark x1="77833" y1="43938" x2="77833" y2="43938"/>
                        <a14:foregroundMark x1="27389" y1="19808" x2="27389" y2="19808"/>
                        <a14:foregroundMark x1="9333" y1="52941" x2="9333" y2="5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95" y="2150427"/>
            <a:ext cx="3221990" cy="149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ájl:Android robot.svg – Wikipédia">
            <a:extLst>
              <a:ext uri="{FF2B5EF4-FFF2-40B4-BE49-F238E27FC236}">
                <a16:creationId xmlns:a16="http://schemas.microsoft.com/office/drawing/2014/main" id="{FA706606-1E7A-44F0-B6B0-B6659B7B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29" y="15240"/>
            <a:ext cx="190942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lassic Mac OS - Wikipedia">
            <a:extLst>
              <a:ext uri="{FF2B5EF4-FFF2-40B4-BE49-F238E27FC236}">
                <a16:creationId xmlns:a16="http://schemas.microsoft.com/office/drawing/2014/main" id="{DF351664-556A-48C8-8008-A0A45077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926308"/>
            <a:ext cx="3103003" cy="27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0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E485A8-83A6-4CBE-9B40-45F1DD31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4351338"/>
          </a:xfrm>
        </p:spPr>
        <p:txBody>
          <a:bodyPr/>
          <a:lstStyle/>
          <a:p>
            <a:r>
              <a:rPr lang="hu-HU" b="1" dirty="0"/>
              <a:t>1. Operációs rendszerek:</a:t>
            </a:r>
          </a:p>
          <a:p>
            <a:pPr marL="0" indent="0">
              <a:buNone/>
            </a:pPr>
            <a:r>
              <a:rPr lang="hu-HU" b="1" dirty="0"/>
              <a:t>Cél:</a:t>
            </a:r>
            <a:r>
              <a:rPr lang="hu-HU" dirty="0"/>
              <a:t> A számítógép hardvereszközeinek irányítása és kezelése.</a:t>
            </a:r>
          </a:p>
        </p:txBody>
      </p:sp>
      <p:pic>
        <p:nvPicPr>
          <p:cNvPr id="5" name="Picture 4" descr="Windows XP :: M-TEAM">
            <a:extLst>
              <a:ext uri="{FF2B5EF4-FFF2-40B4-BE49-F238E27FC236}">
                <a16:creationId xmlns:a16="http://schemas.microsoft.com/office/drawing/2014/main" id="{81C06E3E-2D79-48BE-8065-77EFEE2F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2080"/>
            <a:ext cx="3221990" cy="1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i az a Linux? | Linuxportál">
            <a:extLst>
              <a:ext uri="{FF2B5EF4-FFF2-40B4-BE49-F238E27FC236}">
                <a16:creationId xmlns:a16="http://schemas.microsoft.com/office/drawing/2014/main" id="{C05E6AD4-8F19-4525-8181-288FCAD4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58" b="89991" l="6550" r="91100">
                        <a14:foregroundMark x1="6550" y1="57156" x2="6550" y2="57156"/>
                        <a14:foregroundMark x1="7000" y1="55888" x2="7000" y2="55888"/>
                        <a14:foregroundMark x1="37850" y1="35598" x2="47500" y2="9103"/>
                        <a14:foregroundMark x1="47500" y1="9103" x2="51850" y2="17391"/>
                        <a14:foregroundMark x1="91100" y1="58016" x2="91100" y2="58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9" y="1426248"/>
            <a:ext cx="2446152" cy="27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Fájl:Android robot.svg – Wikipédia">
            <a:extLst>
              <a:ext uri="{FF2B5EF4-FFF2-40B4-BE49-F238E27FC236}">
                <a16:creationId xmlns:a16="http://schemas.microsoft.com/office/drawing/2014/main" id="{A76D2FDB-9729-458E-BADB-D0F62CCA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943" y="-2321627"/>
            <a:ext cx="190942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assic Mac OS - Wikipedia">
            <a:extLst>
              <a:ext uri="{FF2B5EF4-FFF2-40B4-BE49-F238E27FC236}">
                <a16:creationId xmlns:a16="http://schemas.microsoft.com/office/drawing/2014/main" id="{0457024F-B17F-4989-A055-0A94ED98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071" y="2137160"/>
            <a:ext cx="3103003" cy="27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ow apple iOS is better than android? - Com Com Electronics">
            <a:extLst>
              <a:ext uri="{FF2B5EF4-FFF2-40B4-BE49-F238E27FC236}">
                <a16:creationId xmlns:a16="http://schemas.microsoft.com/office/drawing/2014/main" id="{F993C828-890D-4682-A9DC-B75577CD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4" b="89916" l="9333" r="90000">
                        <a14:foregroundMark x1="47778" y1="53301" x2="47778" y2="53301"/>
                        <a14:foregroundMark x1="47500" y1="36375" x2="47500" y2="36375"/>
                        <a14:foregroundMark x1="53389" y1="47779" x2="53389" y2="47779"/>
                        <a14:foregroundMark x1="77833" y1="43938" x2="77833" y2="43938"/>
                        <a14:foregroundMark x1="27389" y1="19808" x2="27389" y2="19808"/>
                        <a14:foregroundMark x1="9333" y1="52941" x2="9333" y2="5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00" y="-1946992"/>
            <a:ext cx="3221990" cy="149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artalom helye 2">
            <a:extLst>
              <a:ext uri="{FF2B5EF4-FFF2-40B4-BE49-F238E27FC236}">
                <a16:creationId xmlns:a16="http://schemas.microsoft.com/office/drawing/2014/main" id="{7AF7B96E-49E2-4E8D-9328-0F469C6D321E}"/>
              </a:ext>
            </a:extLst>
          </p:cNvPr>
          <p:cNvSpPr txBox="1">
            <a:spLocks/>
          </p:cNvSpPr>
          <p:nvPr/>
        </p:nvSpPr>
        <p:spPr>
          <a:xfrm>
            <a:off x="-4147034" y="1951161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2. Alkalmazások:</a:t>
            </a:r>
          </a:p>
          <a:p>
            <a:pPr marL="0" indent="0">
              <a:buNone/>
            </a:pPr>
            <a:r>
              <a:rPr lang="hu-HU" b="1" dirty="0"/>
              <a:t>Cél: </a:t>
            </a:r>
            <a:r>
              <a:rPr lang="hu-HU" dirty="0"/>
              <a:t>Különböző feladatok végrehajtása a felhasználók számára.</a:t>
            </a:r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565FB33A-C8E7-4716-830B-EB7CC6458F7B}"/>
              </a:ext>
            </a:extLst>
          </p:cNvPr>
          <p:cNvSpPr txBox="1">
            <a:spLocks/>
          </p:cNvSpPr>
          <p:nvPr/>
        </p:nvSpPr>
        <p:spPr>
          <a:xfrm>
            <a:off x="838200" y="269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Melyek a szoftverek fajtái és legfontosabb tulajdonságai?</a:t>
            </a:r>
            <a:endParaRPr lang="hu-HU" dirty="0"/>
          </a:p>
        </p:txBody>
      </p:sp>
      <p:pic>
        <p:nvPicPr>
          <p:cNvPr id="15" name="Picture 2" descr="Microsoft Office – Wikipédia">
            <a:extLst>
              <a:ext uri="{FF2B5EF4-FFF2-40B4-BE49-F238E27FC236}">
                <a16:creationId xmlns:a16="http://schemas.microsoft.com/office/drawing/2014/main" id="{4B0AD3C0-3DAD-42FD-A99A-A205E6FC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53" y="7239962"/>
            <a:ext cx="6138902" cy="20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hrome Logo and symbol, meaning, history, PNG, brand">
            <a:extLst>
              <a:ext uri="{FF2B5EF4-FFF2-40B4-BE49-F238E27FC236}">
                <a16:creationId xmlns:a16="http://schemas.microsoft.com/office/drawing/2014/main" id="{033F5C8B-ED2E-4506-B173-D2787EABB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84" y="10015237"/>
            <a:ext cx="4149969" cy="23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eneratív kitöltés – online és asztali – Adobe Photoshop">
            <a:extLst>
              <a:ext uri="{FF2B5EF4-FFF2-40B4-BE49-F238E27FC236}">
                <a16:creationId xmlns:a16="http://schemas.microsoft.com/office/drawing/2014/main" id="{50EBAAFC-3F40-4272-82C1-A85B9669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9668875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3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>
            <a:extLst>
              <a:ext uri="{FF2B5EF4-FFF2-40B4-BE49-F238E27FC236}">
                <a16:creationId xmlns:a16="http://schemas.microsoft.com/office/drawing/2014/main" id="{8CFC2397-BBA4-4C1F-8B6E-932614D5F9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2. Alkalmazások:</a:t>
            </a:r>
          </a:p>
          <a:p>
            <a:pPr marL="0" indent="0">
              <a:buNone/>
            </a:pPr>
            <a:r>
              <a:rPr lang="hu-HU" b="1" dirty="0"/>
              <a:t>Cél: </a:t>
            </a:r>
            <a:r>
              <a:rPr lang="hu-HU" dirty="0"/>
              <a:t>Különböző feladatok végrehajtása a felhasználók számára.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7C6235C7-0835-461E-8389-0B2604BA4896}"/>
              </a:ext>
            </a:extLst>
          </p:cNvPr>
          <p:cNvSpPr txBox="1">
            <a:spLocks/>
          </p:cNvSpPr>
          <p:nvPr/>
        </p:nvSpPr>
        <p:spPr>
          <a:xfrm>
            <a:off x="838200" y="269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Melyek a szoftverek fajtái és legfontosabb tulajdonságai?</a:t>
            </a:r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B4B72B2C-B2A6-4BA2-A6CB-7BE70B4D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16687" y="2136898"/>
            <a:ext cx="4432300" cy="4351338"/>
          </a:xfrm>
        </p:spPr>
        <p:txBody>
          <a:bodyPr/>
          <a:lstStyle/>
          <a:p>
            <a:r>
              <a:rPr lang="hu-HU" b="1" dirty="0"/>
              <a:t>1. Operációs rendszerek:</a:t>
            </a:r>
          </a:p>
          <a:p>
            <a:pPr marL="0" indent="0">
              <a:buNone/>
            </a:pPr>
            <a:r>
              <a:rPr lang="hu-HU" b="1" dirty="0"/>
              <a:t>Cél:</a:t>
            </a:r>
            <a:r>
              <a:rPr lang="hu-HU" dirty="0"/>
              <a:t> A számítógép hardvereszközeinek irányítása és kezelése.</a:t>
            </a:r>
          </a:p>
        </p:txBody>
      </p:sp>
      <p:pic>
        <p:nvPicPr>
          <p:cNvPr id="12" name="Picture 4" descr="Windows XP :: M-TEAM">
            <a:extLst>
              <a:ext uri="{FF2B5EF4-FFF2-40B4-BE49-F238E27FC236}">
                <a16:creationId xmlns:a16="http://schemas.microsoft.com/office/drawing/2014/main" id="{CE9A6AB6-94D1-4FD3-AA00-770B93E4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26" y="-2044442"/>
            <a:ext cx="3221990" cy="1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Mi az a Linux? | Linuxportál">
            <a:extLst>
              <a:ext uri="{FF2B5EF4-FFF2-40B4-BE49-F238E27FC236}">
                <a16:creationId xmlns:a16="http://schemas.microsoft.com/office/drawing/2014/main" id="{E946E863-709B-4994-9650-81F74832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58" b="89991" l="6550" r="91100">
                        <a14:foregroundMark x1="6550" y1="57156" x2="6550" y2="57156"/>
                        <a14:foregroundMark x1="7000" y1="55888" x2="7000" y2="55888"/>
                        <a14:foregroundMark x1="37850" y1="35598" x2="47500" y2="9103"/>
                        <a14:foregroundMark x1="47500" y1="9103" x2="51850" y2="17391"/>
                        <a14:foregroundMark x1="91100" y1="58016" x2="91100" y2="58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45" y="-4840274"/>
            <a:ext cx="2446152" cy="27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lassic Mac OS - Wikipedia">
            <a:extLst>
              <a:ext uri="{FF2B5EF4-FFF2-40B4-BE49-F238E27FC236}">
                <a16:creationId xmlns:a16="http://schemas.microsoft.com/office/drawing/2014/main" id="{9FACB055-A845-4517-ADF9-ACCA30C5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97" y="-4129362"/>
            <a:ext cx="3103003" cy="27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icrosoft Office – Wikipédia">
            <a:extLst>
              <a:ext uri="{FF2B5EF4-FFF2-40B4-BE49-F238E27FC236}">
                <a16:creationId xmlns:a16="http://schemas.microsoft.com/office/drawing/2014/main" id="{88C39536-12E1-4436-B2A9-CBF8B6B9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1351555"/>
            <a:ext cx="6138902" cy="20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rome Logo and symbol, meaning, history, PNG, brand">
            <a:extLst>
              <a:ext uri="{FF2B5EF4-FFF2-40B4-BE49-F238E27FC236}">
                <a16:creationId xmlns:a16="http://schemas.microsoft.com/office/drawing/2014/main" id="{75815060-6E17-4900-8221-301D2786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4126830"/>
            <a:ext cx="4149969" cy="23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eneratív kitöltés – online és asztali – Adobe Photoshop">
            <a:extLst>
              <a:ext uri="{FF2B5EF4-FFF2-40B4-BE49-F238E27FC236}">
                <a16:creationId xmlns:a16="http://schemas.microsoft.com/office/drawing/2014/main" id="{6EC342B8-9025-4C33-BEE4-77ACDDBE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26" y="3780468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artalom helye 2">
            <a:extLst>
              <a:ext uri="{FF2B5EF4-FFF2-40B4-BE49-F238E27FC236}">
                <a16:creationId xmlns:a16="http://schemas.microsoft.com/office/drawing/2014/main" id="{4FC87BFA-0B2B-474B-B1B0-8681E522CD6A}"/>
              </a:ext>
            </a:extLst>
          </p:cNvPr>
          <p:cNvSpPr txBox="1">
            <a:spLocks/>
          </p:cNvSpPr>
          <p:nvPr/>
        </p:nvSpPr>
        <p:spPr>
          <a:xfrm>
            <a:off x="-5091521" y="2109849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3. Fejlesztői eszközök:</a:t>
            </a:r>
          </a:p>
          <a:p>
            <a:r>
              <a:rPr lang="hu-HU" b="1" dirty="0"/>
              <a:t>Cél: </a:t>
            </a:r>
            <a:r>
              <a:rPr lang="hu-HU" dirty="0"/>
              <a:t>Szoftverfejlesztés támogatása, programozás és tesztelés.</a:t>
            </a:r>
          </a:p>
        </p:txBody>
      </p:sp>
      <p:pic>
        <p:nvPicPr>
          <p:cNvPr id="27" name="Picture 2" descr="Visual Studio Community 2022 - Microsoft Apps">
            <a:extLst>
              <a:ext uri="{FF2B5EF4-FFF2-40B4-BE49-F238E27FC236}">
                <a16:creationId xmlns:a16="http://schemas.microsoft.com/office/drawing/2014/main" id="{D655D7E3-B509-4331-AC6D-325430EC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66874"/>
            <a:ext cx="3484032" cy="3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Eclipse: A Brief History - IRI">
            <a:extLst>
              <a:ext uri="{FF2B5EF4-FFF2-40B4-BE49-F238E27FC236}">
                <a16:creationId xmlns:a16="http://schemas.microsoft.com/office/drawing/2014/main" id="{26592F33-E88C-4DFD-9CF2-E0EBE640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73" y="10121804"/>
            <a:ext cx="4767943" cy="25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Sublime Text - Wikipedia">
            <a:extLst>
              <a:ext uri="{FF2B5EF4-FFF2-40B4-BE49-F238E27FC236}">
                <a16:creationId xmlns:a16="http://schemas.microsoft.com/office/drawing/2014/main" id="{2CB13AE6-5629-4381-B5BC-129F4CA5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3" y="101181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78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>
            <a:extLst>
              <a:ext uri="{FF2B5EF4-FFF2-40B4-BE49-F238E27FC236}">
                <a16:creationId xmlns:a16="http://schemas.microsoft.com/office/drawing/2014/main" id="{8CFC2397-BBA4-4C1F-8B6E-932614D5F94C}"/>
              </a:ext>
            </a:extLst>
          </p:cNvPr>
          <p:cNvSpPr txBox="1">
            <a:spLocks/>
          </p:cNvSpPr>
          <p:nvPr/>
        </p:nvSpPr>
        <p:spPr>
          <a:xfrm>
            <a:off x="-4149969" y="1857062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2. Alkalmazások:</a:t>
            </a:r>
          </a:p>
          <a:p>
            <a:pPr marL="0" indent="0">
              <a:buNone/>
            </a:pPr>
            <a:r>
              <a:rPr lang="hu-HU" b="1" dirty="0"/>
              <a:t>Cél: </a:t>
            </a:r>
            <a:r>
              <a:rPr lang="hu-HU" dirty="0"/>
              <a:t>Különböző feladatok végrehajtása a felhasználók számára.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7C6235C7-0835-461E-8389-0B2604BA4896}"/>
              </a:ext>
            </a:extLst>
          </p:cNvPr>
          <p:cNvSpPr txBox="1">
            <a:spLocks/>
          </p:cNvSpPr>
          <p:nvPr/>
        </p:nvSpPr>
        <p:spPr>
          <a:xfrm>
            <a:off x="838200" y="269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Melyek a szoftverek fajtái és legfontosabb tulajdonságai?</a:t>
            </a:r>
            <a:endParaRPr lang="hu-HU" dirty="0"/>
          </a:p>
        </p:txBody>
      </p:sp>
      <p:pic>
        <p:nvPicPr>
          <p:cNvPr id="4098" name="Picture 2" descr="Microsoft Office – Wikipédia">
            <a:extLst>
              <a:ext uri="{FF2B5EF4-FFF2-40B4-BE49-F238E27FC236}">
                <a16:creationId xmlns:a16="http://schemas.microsoft.com/office/drawing/2014/main" id="{88C39536-12E1-4436-B2A9-CBF8B6B9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82" y="-5347926"/>
            <a:ext cx="6138902" cy="20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rome Logo and symbol, meaning, history, PNG, brand">
            <a:extLst>
              <a:ext uri="{FF2B5EF4-FFF2-40B4-BE49-F238E27FC236}">
                <a16:creationId xmlns:a16="http://schemas.microsoft.com/office/drawing/2014/main" id="{75815060-6E17-4900-8221-301D2786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-2572651"/>
            <a:ext cx="4149969" cy="23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eneratív kitöltés – online és asztali – Adobe Photoshop">
            <a:extLst>
              <a:ext uri="{FF2B5EF4-FFF2-40B4-BE49-F238E27FC236}">
                <a16:creationId xmlns:a16="http://schemas.microsoft.com/office/drawing/2014/main" id="{6EC342B8-9025-4C33-BEE4-77ACDDBE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54" y="-291901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154A11-8BAC-42A4-84E5-BD35392A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7490929"/>
            <a:ext cx="10515600" cy="435133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15" name="Tartalom helye 2">
            <a:extLst>
              <a:ext uri="{FF2B5EF4-FFF2-40B4-BE49-F238E27FC236}">
                <a16:creationId xmlns:a16="http://schemas.microsoft.com/office/drawing/2014/main" id="{13D70B4F-A6A4-48D4-9B43-04E6B9BE3D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3. Fejlesztői eszközök:</a:t>
            </a:r>
          </a:p>
          <a:p>
            <a:r>
              <a:rPr lang="hu-HU" b="1" dirty="0"/>
              <a:t>Cél: </a:t>
            </a:r>
            <a:r>
              <a:rPr lang="hu-HU" dirty="0"/>
              <a:t>Szoftverfejlesztés támogatása, programozás és tesztelés.</a:t>
            </a:r>
          </a:p>
        </p:txBody>
      </p:sp>
      <p:pic>
        <p:nvPicPr>
          <p:cNvPr id="5122" name="Picture 2" descr="Visual Studio Community 2022 - Microsoft Apps">
            <a:extLst>
              <a:ext uri="{FF2B5EF4-FFF2-40B4-BE49-F238E27FC236}">
                <a16:creationId xmlns:a16="http://schemas.microsoft.com/office/drawing/2014/main" id="{BC2FC0E8-99C7-4134-B218-9455EB38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69" y="548699"/>
            <a:ext cx="3484032" cy="3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clipse: A Brief History - IRI">
            <a:extLst>
              <a:ext uri="{FF2B5EF4-FFF2-40B4-BE49-F238E27FC236}">
                <a16:creationId xmlns:a16="http://schemas.microsoft.com/office/drawing/2014/main" id="{6D0AE8F0-4930-44A5-93C4-E813E70F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42" y="3703629"/>
            <a:ext cx="4767943" cy="25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blime Text - Wikipedia">
            <a:extLst>
              <a:ext uri="{FF2B5EF4-FFF2-40B4-BE49-F238E27FC236}">
                <a16:creationId xmlns:a16="http://schemas.microsoft.com/office/drawing/2014/main" id="{B8A00D49-A5CB-4287-A694-A414BF12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832" y="36999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1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>
            <a:extLst>
              <a:ext uri="{FF2B5EF4-FFF2-40B4-BE49-F238E27FC236}">
                <a16:creationId xmlns:a16="http://schemas.microsoft.com/office/drawing/2014/main" id="{7C6235C7-0835-461E-8389-0B2604BA4896}"/>
              </a:ext>
            </a:extLst>
          </p:cNvPr>
          <p:cNvSpPr txBox="1">
            <a:spLocks/>
          </p:cNvSpPr>
          <p:nvPr/>
        </p:nvSpPr>
        <p:spPr>
          <a:xfrm>
            <a:off x="838200" y="269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Melyek a szoftverek fajtái és legfontosabb tulajdonságai?</a:t>
            </a:r>
            <a:endParaRPr lang="hu-HU" dirty="0"/>
          </a:p>
        </p:txBody>
      </p:sp>
      <p:pic>
        <p:nvPicPr>
          <p:cNvPr id="4098" name="Picture 2" descr="Microsoft Office – Wikipédia">
            <a:extLst>
              <a:ext uri="{FF2B5EF4-FFF2-40B4-BE49-F238E27FC236}">
                <a16:creationId xmlns:a16="http://schemas.microsoft.com/office/drawing/2014/main" id="{88C39536-12E1-4436-B2A9-CBF8B6B9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82" y="-5347926"/>
            <a:ext cx="6138902" cy="20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rome Logo and symbol, meaning, history, PNG, brand">
            <a:extLst>
              <a:ext uri="{FF2B5EF4-FFF2-40B4-BE49-F238E27FC236}">
                <a16:creationId xmlns:a16="http://schemas.microsoft.com/office/drawing/2014/main" id="{75815060-6E17-4900-8221-301D2786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-2572651"/>
            <a:ext cx="4149969" cy="23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eneratív kitöltés – online és asztali – Adobe Photoshop">
            <a:extLst>
              <a:ext uri="{FF2B5EF4-FFF2-40B4-BE49-F238E27FC236}">
                <a16:creationId xmlns:a16="http://schemas.microsoft.com/office/drawing/2014/main" id="{6EC342B8-9025-4C33-BEE4-77ACDDBE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54" y="-291901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154A11-8BAC-42A4-84E5-BD35392A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7490929"/>
            <a:ext cx="10515600" cy="435133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15" name="Tartalom helye 2">
            <a:extLst>
              <a:ext uri="{FF2B5EF4-FFF2-40B4-BE49-F238E27FC236}">
                <a16:creationId xmlns:a16="http://schemas.microsoft.com/office/drawing/2014/main" id="{13D70B4F-A6A4-48D4-9B43-04E6B9BE3DFF}"/>
              </a:ext>
            </a:extLst>
          </p:cNvPr>
          <p:cNvSpPr txBox="1">
            <a:spLocks/>
          </p:cNvSpPr>
          <p:nvPr/>
        </p:nvSpPr>
        <p:spPr>
          <a:xfrm>
            <a:off x="-4562889" y="1787028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3. Fejlesztői eszközök:</a:t>
            </a:r>
          </a:p>
          <a:p>
            <a:r>
              <a:rPr lang="hu-HU" b="1" dirty="0"/>
              <a:t>Cél: </a:t>
            </a:r>
            <a:r>
              <a:rPr lang="hu-HU" dirty="0"/>
              <a:t>Szoftverfejlesztés támogatása, programozás és tesztelés.</a:t>
            </a:r>
          </a:p>
        </p:txBody>
      </p:sp>
      <p:pic>
        <p:nvPicPr>
          <p:cNvPr id="5122" name="Picture 2" descr="Visual Studio Community 2022 - Microsoft Apps">
            <a:extLst>
              <a:ext uri="{FF2B5EF4-FFF2-40B4-BE49-F238E27FC236}">
                <a16:creationId xmlns:a16="http://schemas.microsoft.com/office/drawing/2014/main" id="{BC2FC0E8-99C7-4134-B218-9455EB38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27" y="-6235215"/>
            <a:ext cx="3484032" cy="3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clipse: A Brief History - IRI">
            <a:extLst>
              <a:ext uri="{FF2B5EF4-FFF2-40B4-BE49-F238E27FC236}">
                <a16:creationId xmlns:a16="http://schemas.microsoft.com/office/drawing/2014/main" id="{6D0AE8F0-4930-44A5-93C4-E813E70F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3080285"/>
            <a:ext cx="4767943" cy="25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blime Text - Wikipedia">
            <a:extLst>
              <a:ext uri="{FF2B5EF4-FFF2-40B4-BE49-F238E27FC236}">
                <a16:creationId xmlns:a16="http://schemas.microsoft.com/office/drawing/2014/main" id="{B8A00D49-A5CB-4287-A694-A414BF12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0" y="-30839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artalom helye 2">
            <a:extLst>
              <a:ext uri="{FF2B5EF4-FFF2-40B4-BE49-F238E27FC236}">
                <a16:creationId xmlns:a16="http://schemas.microsoft.com/office/drawing/2014/main" id="{FFED9298-6836-4DD3-9187-764544FE900C}"/>
              </a:ext>
            </a:extLst>
          </p:cNvPr>
          <p:cNvSpPr txBox="1">
            <a:spLocks/>
          </p:cNvSpPr>
          <p:nvPr/>
        </p:nvSpPr>
        <p:spPr>
          <a:xfrm>
            <a:off x="838200" y="1806765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4. Adatbázis-kezelő rendszerek</a:t>
            </a:r>
          </a:p>
          <a:p>
            <a:pPr marL="0" indent="0">
              <a:buNone/>
            </a:pPr>
            <a:r>
              <a:rPr lang="hu-HU" b="1" dirty="0"/>
              <a:t>Cél: </a:t>
            </a:r>
            <a:r>
              <a:rPr lang="hu-HU" dirty="0"/>
              <a:t>Adatok tárolása, rendezése és hozzáférhetőség biztosítása.</a:t>
            </a:r>
          </a:p>
        </p:txBody>
      </p:sp>
      <p:pic>
        <p:nvPicPr>
          <p:cNvPr id="1026" name="Picture 2" descr="Hosted Mysql - Amazon RDS for MySQL - AWS">
            <a:extLst>
              <a:ext uri="{FF2B5EF4-FFF2-40B4-BE49-F238E27FC236}">
                <a16:creationId xmlns:a16="http://schemas.microsoft.com/office/drawing/2014/main" id="{4C41B277-36D4-4C40-81FF-6D81A022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2007"/>
            <a:ext cx="3643357" cy="18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cle Database Monitoring and Performance Management with Instana | IBM">
            <a:extLst>
              <a:ext uri="{FF2B5EF4-FFF2-40B4-BE49-F238E27FC236}">
                <a16:creationId xmlns:a16="http://schemas.microsoft.com/office/drawing/2014/main" id="{FBCB26BF-CEAB-4746-930E-3911D0EE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68" y="3050387"/>
            <a:ext cx="4190288" cy="23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SQL Server Tutorial – The Practical SQL Server Tutorial">
            <a:extLst>
              <a:ext uri="{FF2B5EF4-FFF2-40B4-BE49-F238E27FC236}">
                <a16:creationId xmlns:a16="http://schemas.microsoft.com/office/drawing/2014/main" id="{4E7985A9-C6D1-4519-B3D8-9B0F731CDD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12" descr="SQL Server Tutorial – The Practical SQL Server Tutorial">
            <a:extLst>
              <a:ext uri="{FF2B5EF4-FFF2-40B4-BE49-F238E27FC236}">
                <a16:creationId xmlns:a16="http://schemas.microsoft.com/office/drawing/2014/main" id="{975B0978-31E2-4F47-851C-268400216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8" name="Picture 14" descr="SQL - Commvault - English - United States">
            <a:extLst>
              <a:ext uri="{FF2B5EF4-FFF2-40B4-BE49-F238E27FC236}">
                <a16:creationId xmlns:a16="http://schemas.microsoft.com/office/drawing/2014/main" id="{5D10B1FA-54B2-453D-BF7B-5A339291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44" y="3503164"/>
            <a:ext cx="3674246" cy="26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8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>
            <a:extLst>
              <a:ext uri="{FF2B5EF4-FFF2-40B4-BE49-F238E27FC236}">
                <a16:creationId xmlns:a16="http://schemas.microsoft.com/office/drawing/2014/main" id="{7C6235C7-0835-461E-8389-0B2604BA4896}"/>
              </a:ext>
            </a:extLst>
          </p:cNvPr>
          <p:cNvSpPr txBox="1">
            <a:spLocks/>
          </p:cNvSpPr>
          <p:nvPr/>
        </p:nvSpPr>
        <p:spPr>
          <a:xfrm>
            <a:off x="838200" y="269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Melyek a szoftverek fajtái és legfontosabb tulajdonságai?</a:t>
            </a:r>
            <a:endParaRPr lang="hu-HU" dirty="0"/>
          </a:p>
        </p:txBody>
      </p:sp>
      <p:pic>
        <p:nvPicPr>
          <p:cNvPr id="4098" name="Picture 2" descr="Microsoft Office – Wikipédia">
            <a:extLst>
              <a:ext uri="{FF2B5EF4-FFF2-40B4-BE49-F238E27FC236}">
                <a16:creationId xmlns:a16="http://schemas.microsoft.com/office/drawing/2014/main" id="{88C39536-12E1-4436-B2A9-CBF8B6B9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82" y="-5347926"/>
            <a:ext cx="6138902" cy="20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rome Logo and symbol, meaning, history, PNG, brand">
            <a:extLst>
              <a:ext uri="{FF2B5EF4-FFF2-40B4-BE49-F238E27FC236}">
                <a16:creationId xmlns:a16="http://schemas.microsoft.com/office/drawing/2014/main" id="{75815060-6E17-4900-8221-301D2786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-2572651"/>
            <a:ext cx="4149969" cy="23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eneratív kitöltés – online és asztali – Adobe Photoshop">
            <a:extLst>
              <a:ext uri="{FF2B5EF4-FFF2-40B4-BE49-F238E27FC236}">
                <a16:creationId xmlns:a16="http://schemas.microsoft.com/office/drawing/2014/main" id="{6EC342B8-9025-4C33-BEE4-77ACDDBE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54" y="-291901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154A11-8BAC-42A4-84E5-BD35392A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7490929"/>
            <a:ext cx="10515600" cy="435133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15" name="Tartalom helye 2">
            <a:extLst>
              <a:ext uri="{FF2B5EF4-FFF2-40B4-BE49-F238E27FC236}">
                <a16:creationId xmlns:a16="http://schemas.microsoft.com/office/drawing/2014/main" id="{13D70B4F-A6A4-48D4-9B43-04E6B9BE3DFF}"/>
              </a:ext>
            </a:extLst>
          </p:cNvPr>
          <p:cNvSpPr txBox="1">
            <a:spLocks/>
          </p:cNvSpPr>
          <p:nvPr/>
        </p:nvSpPr>
        <p:spPr>
          <a:xfrm>
            <a:off x="-4562889" y="1787028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3. Fejlesztői eszközök:</a:t>
            </a:r>
          </a:p>
          <a:p>
            <a:r>
              <a:rPr lang="hu-HU" b="1" dirty="0"/>
              <a:t>Cél: </a:t>
            </a:r>
            <a:r>
              <a:rPr lang="hu-HU" dirty="0"/>
              <a:t>Szoftverfejlesztés támogatása, programozás és tesztelés.</a:t>
            </a:r>
          </a:p>
        </p:txBody>
      </p:sp>
      <p:pic>
        <p:nvPicPr>
          <p:cNvPr id="5122" name="Picture 2" descr="Visual Studio Community 2022 - Microsoft Apps">
            <a:extLst>
              <a:ext uri="{FF2B5EF4-FFF2-40B4-BE49-F238E27FC236}">
                <a16:creationId xmlns:a16="http://schemas.microsoft.com/office/drawing/2014/main" id="{BC2FC0E8-99C7-4134-B218-9455EB38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27" y="-6235215"/>
            <a:ext cx="3484032" cy="3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clipse: A Brief History - IRI">
            <a:extLst>
              <a:ext uri="{FF2B5EF4-FFF2-40B4-BE49-F238E27FC236}">
                <a16:creationId xmlns:a16="http://schemas.microsoft.com/office/drawing/2014/main" id="{6D0AE8F0-4930-44A5-93C4-E813E70F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3080285"/>
            <a:ext cx="4767943" cy="25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blime Text - Wikipedia">
            <a:extLst>
              <a:ext uri="{FF2B5EF4-FFF2-40B4-BE49-F238E27FC236}">
                <a16:creationId xmlns:a16="http://schemas.microsoft.com/office/drawing/2014/main" id="{B8A00D49-A5CB-4287-A694-A414BF12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0" y="-30839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artalom helye 2">
            <a:extLst>
              <a:ext uri="{FF2B5EF4-FFF2-40B4-BE49-F238E27FC236}">
                <a16:creationId xmlns:a16="http://schemas.microsoft.com/office/drawing/2014/main" id="{FFED9298-6836-4DD3-9187-764544FE900C}"/>
              </a:ext>
            </a:extLst>
          </p:cNvPr>
          <p:cNvSpPr txBox="1">
            <a:spLocks/>
          </p:cNvSpPr>
          <p:nvPr/>
        </p:nvSpPr>
        <p:spPr>
          <a:xfrm>
            <a:off x="-4562889" y="1744318"/>
            <a:ext cx="443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4. Adatbázis-kezelő rendszerek</a:t>
            </a:r>
          </a:p>
          <a:p>
            <a:pPr marL="0" indent="0">
              <a:buNone/>
            </a:pPr>
            <a:r>
              <a:rPr lang="hu-HU" b="1" dirty="0"/>
              <a:t>Cél: </a:t>
            </a:r>
            <a:r>
              <a:rPr lang="hu-HU" dirty="0"/>
              <a:t>Adatok tárolása, rendezése és hozzáférhetőség biztosítása.</a:t>
            </a:r>
          </a:p>
        </p:txBody>
      </p:sp>
      <p:pic>
        <p:nvPicPr>
          <p:cNvPr id="1026" name="Picture 2" descr="Hosted Mysql - Amazon RDS for MySQL - AWS">
            <a:extLst>
              <a:ext uri="{FF2B5EF4-FFF2-40B4-BE49-F238E27FC236}">
                <a16:creationId xmlns:a16="http://schemas.microsoft.com/office/drawing/2014/main" id="{4C41B277-36D4-4C40-81FF-6D81A022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960335"/>
            <a:ext cx="3643357" cy="18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cle Database Monitoring and Performance Management with Instana | IBM">
            <a:extLst>
              <a:ext uri="{FF2B5EF4-FFF2-40B4-BE49-F238E27FC236}">
                <a16:creationId xmlns:a16="http://schemas.microsoft.com/office/drawing/2014/main" id="{FBCB26BF-CEAB-4746-930E-3911D0EE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268" y="2937839"/>
            <a:ext cx="4190288" cy="23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SQL Server Tutorial – The Practical SQL Server Tutorial">
            <a:extLst>
              <a:ext uri="{FF2B5EF4-FFF2-40B4-BE49-F238E27FC236}">
                <a16:creationId xmlns:a16="http://schemas.microsoft.com/office/drawing/2014/main" id="{4E7985A9-C6D1-4519-B3D8-9B0F731CDD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12" descr="SQL Server Tutorial – The Practical SQL Server Tutorial">
            <a:extLst>
              <a:ext uri="{FF2B5EF4-FFF2-40B4-BE49-F238E27FC236}">
                <a16:creationId xmlns:a16="http://schemas.microsoft.com/office/drawing/2014/main" id="{975B0978-31E2-4F47-851C-268400216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8" name="Picture 14" descr="SQL - Commvault - English - United States">
            <a:extLst>
              <a:ext uri="{FF2B5EF4-FFF2-40B4-BE49-F238E27FC236}">
                <a16:creationId xmlns:a16="http://schemas.microsoft.com/office/drawing/2014/main" id="{5D10B1FA-54B2-453D-BF7B-5A339291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911" y="5288329"/>
            <a:ext cx="3674246" cy="26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AC170C5-E379-4E94-AB48-F8640CD5F425}"/>
              </a:ext>
            </a:extLst>
          </p:cNvPr>
          <p:cNvSpPr txBox="1"/>
          <p:nvPr/>
        </p:nvSpPr>
        <p:spPr>
          <a:xfrm>
            <a:off x="961402" y="2015445"/>
            <a:ext cx="387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/>
              <a:t>5. Játékszoftverek:</a:t>
            </a:r>
            <a:endParaRPr lang="hu-HU" sz="36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B877DAA-B7EF-45C4-8EFC-062674322CAE}"/>
              </a:ext>
            </a:extLst>
          </p:cNvPr>
          <p:cNvSpPr txBox="1"/>
          <p:nvPr/>
        </p:nvSpPr>
        <p:spPr>
          <a:xfrm>
            <a:off x="961402" y="2639341"/>
            <a:ext cx="3674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Cél:</a:t>
            </a:r>
            <a:r>
              <a:rPr lang="hu-HU" sz="3600" dirty="0"/>
              <a:t> Szórakoztatás és játékélmény biztosítás</a:t>
            </a:r>
          </a:p>
        </p:txBody>
      </p:sp>
      <p:pic>
        <p:nvPicPr>
          <p:cNvPr id="2050" name="Picture 2" descr="Fortnite (Video Game 2017) - IMDb">
            <a:extLst>
              <a:ext uri="{FF2B5EF4-FFF2-40B4-BE49-F238E27FC236}">
                <a16:creationId xmlns:a16="http://schemas.microsoft.com/office/drawing/2014/main" id="{432861BB-78E3-4A6A-9E82-4992E270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61" y="2510076"/>
            <a:ext cx="2590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gue of Legends - Hungary - YouTube">
            <a:extLst>
              <a:ext uri="{FF2B5EF4-FFF2-40B4-BE49-F238E27FC236}">
                <a16:creationId xmlns:a16="http://schemas.microsoft.com/office/drawing/2014/main" id="{ED25E341-29A7-4AAD-977F-D57338BF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19" y="1587693"/>
            <a:ext cx="2700291" cy="27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necraft - YouTube">
            <a:extLst>
              <a:ext uri="{FF2B5EF4-FFF2-40B4-BE49-F238E27FC236}">
                <a16:creationId xmlns:a16="http://schemas.microsoft.com/office/drawing/2014/main" id="{B981CCB1-510E-4EA9-981D-A87389CB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07" y="4453176"/>
            <a:ext cx="2117406" cy="21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2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CB0BF3-53A0-4ED0-8E57-F00D7ADA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008D8B-2BFB-4495-881A-CFB7258F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906500" y="5121275"/>
            <a:ext cx="10515600" cy="4351338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0009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251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Office-téma</vt:lpstr>
      <vt:lpstr>Számítógépes szoftverek</vt:lpstr>
      <vt:lpstr>Mik a számítógépes szoftverek?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szoftverek</dc:title>
  <dc:creator>Szeri Ádám István</dc:creator>
  <cp:lastModifiedBy>Szeri Ádám István</cp:lastModifiedBy>
  <cp:revision>7</cp:revision>
  <dcterms:created xsi:type="dcterms:W3CDTF">2023-11-08T08:12:10Z</dcterms:created>
  <dcterms:modified xsi:type="dcterms:W3CDTF">2023-11-14T08:57:52Z</dcterms:modified>
</cp:coreProperties>
</file>