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  <c:pt idx="6">
                  <c:v>1. jövedelmi ötöd</c:v>
                </c:pt>
                <c:pt idx="7">
                  <c:v>2. jövedelmi ötöd</c:v>
                </c:pt>
                <c:pt idx="8">
                  <c:v>3. jövedelmi ötöd</c:v>
                </c:pt>
                <c:pt idx="9">
                  <c:v>4. jövedelmi ötöd</c:v>
                </c:pt>
                <c:pt idx="10">
                  <c:v>5. jövedelmi ötöd</c:v>
                </c:pt>
                <c:pt idx="11">
                  <c:v>összesen</c:v>
                </c:pt>
              </c:strCache>
            </c:strRef>
          </c:cat>
          <c:val>
            <c:numRef>
              <c:f>Munka1!$B$2:$B$13</c:f>
              <c:numCache>
                <c:formatCode>#,##0</c:formatCode>
                <c:ptCount val="12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  <c:pt idx="6">
                  <c:v>852853</c:v>
                </c:pt>
                <c:pt idx="7">
                  <c:v>1271319</c:v>
                </c:pt>
                <c:pt idx="8">
                  <c:v>1697922</c:v>
                </c:pt>
                <c:pt idx="9">
                  <c:v>2117960</c:v>
                </c:pt>
                <c:pt idx="10">
                  <c:v>3665975</c:v>
                </c:pt>
                <c:pt idx="11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53-4346-9D22-39196123363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Munka1!$A$2:$A$13</c:f>
              <c:strCache>
                <c:ptCount val="12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  <c:pt idx="6">
                  <c:v>1. jövedelmi ötöd</c:v>
                </c:pt>
                <c:pt idx="7">
                  <c:v>2. jövedelmi ötöd</c:v>
                </c:pt>
                <c:pt idx="8">
                  <c:v>3. jövedelmi ötöd</c:v>
                </c:pt>
                <c:pt idx="9">
                  <c:v>4. jövedelmi ötöd</c:v>
                </c:pt>
                <c:pt idx="10">
                  <c:v>5. jövedelmi ötöd</c:v>
                </c:pt>
                <c:pt idx="11">
                  <c:v>összesen</c:v>
                </c:pt>
              </c:strCache>
            </c:strRef>
          </c:cat>
          <c:val>
            <c:numRef>
              <c:f>Munka1!$C$2:$C$13</c:f>
              <c:numCache>
                <c:formatCode>#,##0</c:formatCode>
                <c:ptCount val="12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  <c:pt idx="6">
                  <c:v>925667</c:v>
                </c:pt>
                <c:pt idx="7">
                  <c:v>1475880</c:v>
                </c:pt>
                <c:pt idx="8">
                  <c:v>2015348</c:v>
                </c:pt>
                <c:pt idx="9">
                  <c:v>2507107</c:v>
                </c:pt>
                <c:pt idx="10">
                  <c:v>4298100</c:v>
                </c:pt>
                <c:pt idx="11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53-4346-9D22-391961233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60688"/>
        <c:axId val="224334000"/>
      </c:barChart>
      <c:catAx>
        <c:axId val="1145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24334000"/>
        <c:crosses val="autoZero"/>
        <c:auto val="1"/>
        <c:lblAlgn val="ctr"/>
        <c:lblOffset val="100"/>
        <c:noMultiLvlLbl val="0"/>
      </c:catAx>
      <c:valAx>
        <c:axId val="22433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456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07482083607476"/>
          <c:y val="0.89021761082116924"/>
          <c:w val="0.12604173299092331"/>
          <c:h val="7.892723680873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C3AF9-A813-44A3-8F04-2EF9BD47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75CC42-AF5D-4F35-8423-80BCE0B3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D74F0-88A5-46E5-A337-E60D20A5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A3FA60-A1C4-4CB2-A53D-B2393818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69ED30-4A5B-4D67-A631-77F8C02A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F9ACF-FF48-4CA0-9977-78A6505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DA6F59-8E2F-4064-843D-EB4D106D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46E2C3-7A90-4130-B6AB-85EFCBF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6AA5B3-1BAD-4EA4-B634-2947D52B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4EDD9-D810-4687-AA80-19AE7403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96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AEB48F-63FE-487C-951D-EF5D15B0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A2DCF78-52C2-4A89-AE83-D7368393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83B21D-8A9F-4BFD-8728-A274A963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BAF66-BFCD-4C68-8D2D-271CE34F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46A4A9-33E2-4E49-94FC-81679E50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2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E9F7B-4D2B-4113-9878-2BA93B88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C70716-ED2F-4405-833F-43CA645A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C88B46-68AD-4CE1-A1DF-8C8C3871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681ED-5BB2-4190-A7B3-05AC984D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74BC65-416F-458A-BE76-8AA1451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FEFB1-489D-4E92-BF2E-4AFDB9AA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74AF7B-7E12-4F52-813A-F50AAFBF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CE9974-3646-48B1-8AE5-0E4BCC10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F96594-A572-4BCE-A8DA-60D2A036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AFC86B-06FB-4118-802F-A663084B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52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2EBCF-3BC2-4504-A58D-329D1252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6E5671-928A-43C3-B49D-86788F44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7CF14F-58B2-436F-B2B7-92DDEB61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8AB521-0841-4476-A030-05134A7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6A092-4251-4DBB-98B4-CD591746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5CE727-1C33-4EA1-A08C-5B4CB58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7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97EA9-F442-40DB-8AF5-C61EBE4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2ED598-548D-4A6F-A38C-6A0052C4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1DCF94-C118-485C-B244-AAB1F36F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FEF545-84C6-45CA-B910-694F5056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3F75A7-CF3E-453D-8EAB-69661455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0268962-783A-4EC1-BDB5-1FCAB009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C895E7-5E47-4C2B-A27C-DD1CFEC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2A23DB-97B7-4BAF-94A5-C406D7D7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B38FB-81DF-45AD-AB05-98A61E5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C5F33D5-40EB-4DAD-8295-891F0FBF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1D8EFC-345E-474C-9981-A3D46D2D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C6ECDD-4AFF-4CD1-BD5D-5905FC9F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83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0E0F1F-BEE2-4CF6-8BE5-FCD2C84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69367E-31C3-491D-B9B5-6032284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4AA7CA-5D75-4CD3-8A7B-51DD9FAE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7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7EEE3-BBFC-41B2-A849-49AAC00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9A4772-8F91-4BE1-A1FC-BAAA535F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48ED59-DD0D-48AD-91AC-0BDB3F9F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29BE9D-3746-4CC9-A9B9-56221CF6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4E83BB-8C6B-42A8-9708-63849FA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98D057-8A1C-4453-8186-AB66EC1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14568-440C-4BDA-84FF-9529901A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533D5B-E7DD-4B93-BA9F-FBE21E87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A1D9AC-18E1-42D5-A2B3-1DE199E4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4F5858-3A42-4F63-BF8A-D91D3E05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71F4D7-93A8-4C92-9336-652DF9D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EAC8FC-0C0A-4D74-9398-DD528B72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1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7DA796F-B9CE-4A97-9BB7-D6894ED7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C4EC4-F61F-4724-B87F-3A1E373B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5C4922-2699-4775-A4CC-6A42A3BD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BF72-9052-4288-A843-460ACCCF2B2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4F9898-F131-48B5-9302-03B31DE11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71A817-B109-4C84-9B19-1FF9C225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227E-B1F5-4680-B394-4836E76BC0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6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4C304-065D-46FE-A23A-D1FFCDF4E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 főre jutó bruttó és nettó jövedelemi adatok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81949F-9C43-46BA-80C0-ADC98C4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Szeri Ádám</a:t>
            </a:r>
          </a:p>
        </p:txBody>
      </p:sp>
    </p:spTree>
    <p:extLst>
      <p:ext uri="{BB962C8B-B14F-4D97-AF65-F5344CB8AC3E}">
        <p14:creationId xmlns:p14="http://schemas.microsoft.com/office/powerpoint/2010/main" val="159079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E1C7A-C506-4027-A18A-3505773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3200" dirty="0"/>
              <a:t>Egy főre jutó bruttó és nettó jövedelem a referenciaszemély korcsoportja és iskolai végzettsége szerint [forint/fő/év]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86D9364D-D326-4CA7-A4AF-252027D53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46995"/>
              </p:ext>
            </p:extLst>
          </p:nvPr>
        </p:nvGraphicFramePr>
        <p:xfrm>
          <a:off x="838200" y="2022000"/>
          <a:ext cx="10830497" cy="25354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2662">
                  <a:extLst>
                    <a:ext uri="{9D8B030D-6E8A-4147-A177-3AD203B41FA5}">
                      <a16:colId xmlns:a16="http://schemas.microsoft.com/office/drawing/2014/main" val="285822897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3627692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875063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282357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889389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020489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89978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440349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384438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36303518"/>
                    </a:ext>
                  </a:extLst>
                </a:gridCol>
              </a:tblGrid>
              <a:tr h="2755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Megnevezés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Összesen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Referenciaszemély korcsoportja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iskolai végzettsége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26852"/>
                  </a:ext>
                </a:extLst>
              </a:tr>
              <a:tr h="24496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25 évesnél fiatalabb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25–54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55–64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65 éves és idősebb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alapfokú vagy niincs iskolai végzettsége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 nélkül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effectLst/>
                        </a:rPr>
                        <a:t>középfokú érettségivel</a:t>
                      </a:r>
                      <a:endParaRPr lang="hu-HU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felsőfokú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1777"/>
                  </a:ext>
                </a:extLst>
              </a:tr>
              <a:tr h="48532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effectLst/>
                        </a:rPr>
                        <a:t>éves</a:t>
                      </a:r>
                      <a:endParaRPr lang="hu-HU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08803"/>
                  </a:ext>
                </a:extLst>
              </a:tr>
              <a:tr h="612411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3556078"/>
                  </a:ext>
                </a:extLst>
              </a:tr>
              <a:tr h="612411">
                <a:tc>
                  <a:txBody>
                    <a:bodyPr/>
                    <a:lstStyle/>
                    <a:p>
                      <a:pPr algn="l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59309931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CE193396-6DE5-4348-A8F8-6077A5BD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1" y="5134738"/>
            <a:ext cx="11137393" cy="5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D607E8-E3DB-4C31-BA84-9100B76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 főre jutó bruttó és nettó jövedelem jövedelmi </a:t>
            </a:r>
            <a:r>
              <a:rPr lang="hu-HU" sz="3600" dirty="0" err="1"/>
              <a:t>ötödök</a:t>
            </a:r>
            <a:r>
              <a:rPr lang="hu-HU" sz="3600" dirty="0"/>
              <a:t> (</a:t>
            </a:r>
            <a:r>
              <a:rPr lang="hu-HU" sz="3600" dirty="0" err="1"/>
              <a:t>kvintilisek</a:t>
            </a:r>
            <a:r>
              <a:rPr lang="hu-HU" sz="3600" dirty="0"/>
              <a:t>) szerint [forint/fő/év]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FF6AAB74-E73F-406A-86E5-6FBBA07EE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72368"/>
              </p:ext>
            </p:extLst>
          </p:nvPr>
        </p:nvGraphicFramePr>
        <p:xfrm>
          <a:off x="271272" y="2537289"/>
          <a:ext cx="9046464" cy="32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F8B0BD3D-3FF9-434A-A3C8-8C0AA4C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21" y="2537289"/>
            <a:ext cx="2462307" cy="2249444"/>
          </a:xfrm>
          <a:prstGeom prst="rect">
            <a:avLst/>
          </a:prstGeom>
        </p:spPr>
      </p:pic>
      <p:sp>
        <p:nvSpPr>
          <p:cNvPr id="8" name="Bal oldali kapcsos zárójel 7">
            <a:extLst>
              <a:ext uri="{FF2B5EF4-FFF2-40B4-BE49-F238E27FC236}">
                <a16:creationId xmlns:a16="http://schemas.microsoft.com/office/drawing/2014/main" id="{68E19FE3-1481-41F5-B6A2-3E8742A0402B}"/>
              </a:ext>
            </a:extLst>
          </p:cNvPr>
          <p:cNvSpPr/>
          <p:nvPr/>
        </p:nvSpPr>
        <p:spPr>
          <a:xfrm rot="16200000">
            <a:off x="2595241" y="3674230"/>
            <a:ext cx="890286" cy="4087371"/>
          </a:xfrm>
          <a:prstGeom prst="leftBrace">
            <a:avLst>
              <a:gd name="adj1" fmla="val 8333"/>
              <a:gd name="adj2" fmla="val 49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670DFB-7C63-4E92-995A-E8469CE89885}"/>
              </a:ext>
            </a:extLst>
          </p:cNvPr>
          <p:cNvSpPr txBox="1"/>
          <p:nvPr/>
        </p:nvSpPr>
        <p:spPr>
          <a:xfrm>
            <a:off x="2057400" y="6307363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Bruttó jövedelem</a:t>
            </a:r>
          </a:p>
        </p:txBody>
      </p:sp>
      <p:sp>
        <p:nvSpPr>
          <p:cNvPr id="10" name="Bal oldali kapcsos zárójel 9">
            <a:extLst>
              <a:ext uri="{FF2B5EF4-FFF2-40B4-BE49-F238E27FC236}">
                <a16:creationId xmlns:a16="http://schemas.microsoft.com/office/drawing/2014/main" id="{D15CDA09-4B3A-43EC-9B18-F99821417EA2}"/>
              </a:ext>
            </a:extLst>
          </p:cNvPr>
          <p:cNvSpPr/>
          <p:nvPr/>
        </p:nvSpPr>
        <p:spPr>
          <a:xfrm rot="16200000">
            <a:off x="6710039" y="3719954"/>
            <a:ext cx="890286" cy="3995925"/>
          </a:xfrm>
          <a:prstGeom prst="leftBrace">
            <a:avLst>
              <a:gd name="adj1" fmla="val 8333"/>
              <a:gd name="adj2" fmla="val 49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0C7E67E-0C68-4250-A07D-68CDE3FFAF6E}"/>
              </a:ext>
            </a:extLst>
          </p:cNvPr>
          <p:cNvSpPr txBox="1"/>
          <p:nvPr/>
        </p:nvSpPr>
        <p:spPr>
          <a:xfrm>
            <a:off x="6217920" y="6307364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Nettó jövedelem</a:t>
            </a:r>
          </a:p>
        </p:txBody>
      </p:sp>
    </p:spTree>
    <p:extLst>
      <p:ext uri="{BB962C8B-B14F-4D97-AF65-F5344CB8AC3E}">
        <p14:creationId xmlns:p14="http://schemas.microsoft.com/office/powerpoint/2010/main" val="291887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4F16E-E218-433D-8105-CF8FBED7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D31C1C8-B708-401B-B57F-6C646A436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1" y="1297813"/>
            <a:ext cx="10229497" cy="5374482"/>
          </a:xfrm>
        </p:spPr>
      </p:pic>
    </p:spTree>
    <p:extLst>
      <p:ext uri="{BB962C8B-B14F-4D97-AF65-F5344CB8AC3E}">
        <p14:creationId xmlns:p14="http://schemas.microsoft.com/office/powerpoint/2010/main" val="11426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</Words>
  <Application>Microsoft Office PowerPoint</Application>
  <PresentationFormat>Szélesvásznú</PresentationFormat>
  <Paragraphs>41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Egy főre jutó bruttó és nettó jövedelemi adatok</vt:lpstr>
      <vt:lpstr>Egy főre jutó bruttó és nettó jövedelem a referenciaszemély korcsoportja és iskolai végzettsége szerint [forint/fő/év]</vt:lpstr>
      <vt:lpstr>Egy főre jutó bruttó és nettó jövedelem jövedelmi ötödök (kvintilisek) szerint [forint/fő/év]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dolgozat</dc:title>
  <dc:creator>Szeri Ádám István</dc:creator>
  <cp:lastModifiedBy>Szeri Ádám István</cp:lastModifiedBy>
  <cp:revision>2</cp:revision>
  <dcterms:created xsi:type="dcterms:W3CDTF">2024-02-19T13:42:55Z</dcterms:created>
  <dcterms:modified xsi:type="dcterms:W3CDTF">2024-02-19T13:49:16Z</dcterms:modified>
</cp:coreProperties>
</file>