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6.770369736391646E-2"/>
          <c:y val="0.1285225372057974"/>
          <c:w val="0.90679048271140017"/>
          <c:h val="0.7104538879765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Munka1!$A$2:$A$14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	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	</c:v>
                </c:pt>
              </c:strCache>
            </c:strRef>
          </c:cat>
          <c:val>
            <c:numRef>
              <c:f>Munka1!$B$2:$B$7</c:f>
              <c:numCache>
                <c:formatCode>#,##0</c:formatCode>
                <c:ptCount val="6"/>
                <c:pt idx="0">
                  <c:v>1143556</c:v>
                </c:pt>
                <c:pt idx="1">
                  <c:v>1780889</c:v>
                </c:pt>
                <c:pt idx="2">
                  <c:v>2283809</c:v>
                </c:pt>
                <c:pt idx="3">
                  <c:v>2796946</c:v>
                </c:pt>
                <c:pt idx="4">
                  <c:v>5104929</c:v>
                </c:pt>
                <c:pt idx="5">
                  <c:v>2622150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E9-4C09-9AD0-E67ABAEFFE62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Munka1!$A$2:$A$14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	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	</c:v>
                </c:pt>
              </c:strCache>
            </c:strRef>
          </c:cat>
          <c:val>
            <c:numRef>
              <c:f>Munka1!$C$2:$C$14</c:f>
              <c:numCache>
                <c:formatCode>#,##0</c:formatCode>
                <c:ptCount val="13"/>
                <c:pt idx="0">
                  <c:v>1245951</c:v>
                </c:pt>
                <c:pt idx="1">
                  <c:v>2075456</c:v>
                </c:pt>
                <c:pt idx="2">
                  <c:v>2731287</c:v>
                </c:pt>
                <c:pt idx="3">
                  <c:v>3340107</c:v>
                </c:pt>
                <c:pt idx="4">
                  <c:v>6026815</c:v>
                </c:pt>
                <c:pt idx="5">
                  <c:v>3084472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E9-4C09-9AD0-E67ABAEFF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333104"/>
        <c:axId val="1419321200"/>
      </c:barChart>
      <c:catAx>
        <c:axId val="141733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419321200"/>
        <c:crosses val="autoZero"/>
        <c:auto val="1"/>
        <c:lblAlgn val="ctr"/>
        <c:lblOffset val="100"/>
        <c:noMultiLvlLbl val="0"/>
      </c:catAx>
      <c:valAx>
        <c:axId val="141932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41733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Munka1!$B$2:$B$7</c:f>
              <c:numCache>
                <c:formatCode>#,##0</c:formatCode>
                <c:ptCount val="6"/>
                <c:pt idx="0">
                  <c:v>852853</c:v>
                </c:pt>
                <c:pt idx="1">
                  <c:v>1271319</c:v>
                </c:pt>
                <c:pt idx="2">
                  <c:v>1697922</c:v>
                </c:pt>
                <c:pt idx="3">
                  <c:v>2117960</c:v>
                </c:pt>
                <c:pt idx="4">
                  <c:v>3665975</c:v>
                </c:pt>
                <c:pt idx="5">
                  <c:v>1921306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05-4E22-A08C-0E974E0E2779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Munka1!$C$2:$C$7</c:f>
              <c:numCache>
                <c:formatCode>#,##0</c:formatCode>
                <c:ptCount val="6"/>
                <c:pt idx="0">
                  <c:v>925667</c:v>
                </c:pt>
                <c:pt idx="1">
                  <c:v>1475880</c:v>
                </c:pt>
                <c:pt idx="2">
                  <c:v>2015348</c:v>
                </c:pt>
                <c:pt idx="3">
                  <c:v>2507107</c:v>
                </c:pt>
                <c:pt idx="4">
                  <c:v>4298100</c:v>
                </c:pt>
                <c:pt idx="5">
                  <c:v>2244806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05-4E22-A08C-0E974E0E2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330304"/>
        <c:axId val="1419337424"/>
      </c:barChart>
      <c:catAx>
        <c:axId val="141733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419337424"/>
        <c:crosses val="autoZero"/>
        <c:auto val="1"/>
        <c:lblAlgn val="ctr"/>
        <c:lblOffset val="100"/>
        <c:noMultiLvlLbl val="0"/>
      </c:catAx>
      <c:valAx>
        <c:axId val="141933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41733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B4D22-732E-492E-9777-D02775DA3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4CB63D6-23C6-4C20-B832-28CDC376A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607826-F760-436E-947F-BDC6DA4F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F75-E690-4C26-8D3F-E35678E200CA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494127-D34A-4F80-8B9C-3EAB26CC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688FCA-5DD7-4B87-93F6-1DD656CC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E11-F4D3-406A-BACE-6B4049FD15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98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6DFA9-994F-4385-887A-B2A49ED0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7A8B64-C964-4F12-9ACA-57D247A9E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FAE54B-AA86-4A86-BD31-E7633544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F75-E690-4C26-8D3F-E35678E200CA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54B946-8080-4FCA-93DD-B8FD2618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C877DD-D2D0-4D55-A26E-71B7E293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E11-F4D3-406A-BACE-6B4049FD15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43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9A9722B-0807-4C41-B0F3-ABF0152EF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B62416D-3BA8-455C-BC7E-8B0989F67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C9955E-360B-4902-82E3-E00217C8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F75-E690-4C26-8D3F-E35678E200CA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5146F-242C-4C1A-AACB-A98EB119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21B10C-B9C7-4DEF-BFB7-3799A251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E11-F4D3-406A-BACE-6B4049FD15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9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082A6D-D676-4393-A46E-7F5C2AE9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7610FF-4EE4-4D6A-9FA6-06854BCC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2786F9-3E77-45D2-A10D-D9132BA7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F75-E690-4C26-8D3F-E35678E200CA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37A85E-2AA8-46EB-8CE1-14AC87C5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63D57C-62D5-4537-A12F-FD9857F6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E11-F4D3-406A-BACE-6B4049FD15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912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B6E825-E65B-4ED9-B008-0D1560FF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C1FC31-D5A8-4A11-BCEC-D7BC47FA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1E6274-E677-4185-BDEA-20C377A6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F75-E690-4C26-8D3F-E35678E200CA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5BAAAF-ED2F-43C4-BB50-705A9516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23B327-1C9F-45D2-931B-D41FC813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E11-F4D3-406A-BACE-6B4049FD15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082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76334-882C-47DB-8269-44EA15EF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D3F8AE-E885-4201-A0F7-BA29EC7DF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21FDE3F-FC19-4A17-AB25-20DEAF4CE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906AE65-B8E6-43B7-BA35-DBDDE243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F75-E690-4C26-8D3F-E35678E200CA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6EA9210-74BF-461C-A585-A7F82D0E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DFFE8DF-CEF2-4E2F-A0CD-117AE35D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E11-F4D3-406A-BACE-6B4049FD15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022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2C008-849F-4EBD-96FD-63694CF3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74271A-4C04-4663-AC7C-9286C35E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CE8BC0-146F-4962-A7B8-37221A0B4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48BDE34-25A4-4F72-AF0D-4114E3FF9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1F80702-1B50-47A3-956F-998630254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6096D27-B1CD-4552-9358-EB4C9857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F75-E690-4C26-8D3F-E35678E200CA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B27B538-60A0-4A22-AE06-397FE498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9399060-F9C7-4C9F-906C-2C2146A0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E11-F4D3-406A-BACE-6B4049FD15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069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601924-B162-4D39-9520-89A6AB6D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C46E689-E4B2-4204-88FC-F0B0C647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F75-E690-4C26-8D3F-E35678E200CA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4C11C34-3FFD-4F73-8454-005CB06E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E97E10A-9745-4050-AE0B-2BA1A795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E11-F4D3-406A-BACE-6B4049FD15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13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D2209E2-3387-4D8B-BD81-C3C050EB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F75-E690-4C26-8D3F-E35678E200CA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F9909C8-036A-4EEC-BF91-47A88E13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E0705CE-CD61-4CDB-BE01-CC10848D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E11-F4D3-406A-BACE-6B4049FD15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11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7FC782-F12D-4BEC-99FB-B927A2E1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D640B-99A6-47DA-A458-734F2258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A8331C3-065A-44D3-BB32-2AE5B595C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67489F-23D4-4231-BD8A-C5CCE2E7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F75-E690-4C26-8D3F-E35678E200CA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A8C4A2-BF3B-475C-A244-4A1D9343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6422DB-AC09-45FD-9E8F-AA31852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E11-F4D3-406A-BACE-6B4049FD15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043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733D3B-E244-4FB5-AC33-E2C1A159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E723333-D569-440A-88D6-B0DE91EC7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933FE58-1F32-4760-9700-31158846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A4B4DB-1209-414E-8E69-EA54EF04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8F75-E690-4C26-8D3F-E35678E200CA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27A1E40-15B5-4BE0-9813-6FFDB0F4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8FA6F6-9280-4F74-B26A-FE18D723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E11-F4D3-406A-BACE-6B4049FD15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03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A660731-BEFE-47E5-818E-2D2A3875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5967A3-572F-4D5A-B848-CCD219AE9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95F434-CFCD-4EA9-A9FC-DF3E4C5D7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8F75-E690-4C26-8D3F-E35678E200CA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C2AFCE-AC13-4B3C-9D8A-ED94216E4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6D49DE-A817-4BB0-AEDB-67FA7A19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DE11-F4D3-406A-BACE-6B4049FD15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838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102332-4A79-497D-88E0-E8DEA2A18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Diagrammok, Grafikonok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EC5C7BC-8528-4E7D-9F68-B4C65D11F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Tóth Levente</a:t>
            </a:r>
          </a:p>
        </p:txBody>
      </p:sp>
    </p:spTree>
    <p:extLst>
      <p:ext uri="{BB962C8B-B14F-4D97-AF65-F5344CB8AC3E}">
        <p14:creationId xmlns:p14="http://schemas.microsoft.com/office/powerpoint/2010/main" val="369747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20700A-A5F1-4465-A285-A323F80D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515600" cy="889826"/>
          </a:xfrm>
        </p:spPr>
        <p:txBody>
          <a:bodyPr>
            <a:normAutofit/>
          </a:bodyPr>
          <a:lstStyle/>
          <a:p>
            <a:r>
              <a:rPr lang="hu-HU" sz="2400" dirty="0"/>
              <a:t>Egy főre jutó bruttó és nettó jövedelem a referenciaszemély korcsoportja és iskolai végzettsége szerint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664BFDAA-7546-4E7F-8CC0-82D313651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484172"/>
              </p:ext>
            </p:extLst>
          </p:nvPr>
        </p:nvGraphicFramePr>
        <p:xfrm>
          <a:off x="280415" y="889826"/>
          <a:ext cx="10753345" cy="547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6">
                  <a:extLst>
                    <a:ext uri="{9D8B030D-6E8A-4147-A177-3AD203B41FA5}">
                      <a16:colId xmlns:a16="http://schemas.microsoft.com/office/drawing/2014/main" val="3381579412"/>
                    </a:ext>
                  </a:extLst>
                </a:gridCol>
                <a:gridCol w="1088343">
                  <a:extLst>
                    <a:ext uri="{9D8B030D-6E8A-4147-A177-3AD203B41FA5}">
                      <a16:colId xmlns:a16="http://schemas.microsoft.com/office/drawing/2014/main" val="1691841943"/>
                    </a:ext>
                  </a:extLst>
                </a:gridCol>
                <a:gridCol w="1101036">
                  <a:extLst>
                    <a:ext uri="{9D8B030D-6E8A-4147-A177-3AD203B41FA5}">
                      <a16:colId xmlns:a16="http://schemas.microsoft.com/office/drawing/2014/main" val="3142149470"/>
                    </a:ext>
                  </a:extLst>
                </a:gridCol>
                <a:gridCol w="1094690">
                  <a:extLst>
                    <a:ext uri="{9D8B030D-6E8A-4147-A177-3AD203B41FA5}">
                      <a16:colId xmlns:a16="http://schemas.microsoft.com/office/drawing/2014/main" val="2828105048"/>
                    </a:ext>
                  </a:extLst>
                </a:gridCol>
                <a:gridCol w="1094690">
                  <a:extLst>
                    <a:ext uri="{9D8B030D-6E8A-4147-A177-3AD203B41FA5}">
                      <a16:colId xmlns:a16="http://schemas.microsoft.com/office/drawing/2014/main" val="3763033936"/>
                    </a:ext>
                  </a:extLst>
                </a:gridCol>
                <a:gridCol w="1094690">
                  <a:extLst>
                    <a:ext uri="{9D8B030D-6E8A-4147-A177-3AD203B41FA5}">
                      <a16:colId xmlns:a16="http://schemas.microsoft.com/office/drawing/2014/main" val="1021547032"/>
                    </a:ext>
                  </a:extLst>
                </a:gridCol>
                <a:gridCol w="1094690">
                  <a:extLst>
                    <a:ext uri="{9D8B030D-6E8A-4147-A177-3AD203B41FA5}">
                      <a16:colId xmlns:a16="http://schemas.microsoft.com/office/drawing/2014/main" val="655672162"/>
                    </a:ext>
                  </a:extLst>
                </a:gridCol>
                <a:gridCol w="1094690">
                  <a:extLst>
                    <a:ext uri="{9D8B030D-6E8A-4147-A177-3AD203B41FA5}">
                      <a16:colId xmlns:a16="http://schemas.microsoft.com/office/drawing/2014/main" val="11005957"/>
                    </a:ext>
                  </a:extLst>
                </a:gridCol>
                <a:gridCol w="1094690">
                  <a:extLst>
                    <a:ext uri="{9D8B030D-6E8A-4147-A177-3AD203B41FA5}">
                      <a16:colId xmlns:a16="http://schemas.microsoft.com/office/drawing/2014/main" val="2547634055"/>
                    </a:ext>
                  </a:extLst>
                </a:gridCol>
                <a:gridCol w="1094690">
                  <a:extLst>
                    <a:ext uri="{9D8B030D-6E8A-4147-A177-3AD203B41FA5}">
                      <a16:colId xmlns:a16="http://schemas.microsoft.com/office/drawing/2014/main" val="3406875173"/>
                    </a:ext>
                  </a:extLst>
                </a:gridCol>
              </a:tblGrid>
              <a:tr h="3256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effectLst/>
                        </a:rPr>
                        <a:t>Megnevezés</a:t>
                      </a:r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effectLst/>
                        </a:rPr>
                        <a:t>Összesen</a:t>
                      </a:r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Referenciaszemély korcsoportja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Referenciaszemély iskolai végzettsége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7412"/>
                  </a:ext>
                </a:extLst>
              </a:tr>
              <a:tr h="814237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solidFill>
                            <a:schemeClr val="bg1"/>
                          </a:solidFill>
                          <a:effectLst/>
                        </a:rPr>
                        <a:t>25 évesnél fiatalabb</a:t>
                      </a:r>
                      <a:endParaRPr lang="hu-H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solidFill>
                            <a:schemeClr val="bg1"/>
                          </a:solidFill>
                          <a:effectLst/>
                        </a:rPr>
                        <a:t>25–54</a:t>
                      </a:r>
                      <a:endParaRPr lang="hu-H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solidFill>
                            <a:schemeClr val="bg1"/>
                          </a:solidFill>
                          <a:effectLst/>
                        </a:rPr>
                        <a:t>55–64</a:t>
                      </a:r>
                      <a:endParaRPr lang="hu-H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solidFill>
                            <a:schemeClr val="bg1"/>
                          </a:solidFill>
                          <a:effectLst/>
                        </a:rPr>
                        <a:t>65 éves és idősebb</a:t>
                      </a:r>
                      <a:endParaRPr lang="hu-H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dirty="0">
                          <a:solidFill>
                            <a:schemeClr val="bg1"/>
                          </a:solidFill>
                          <a:effectLst/>
                        </a:rPr>
                        <a:t>alapfokú vagy nincs iskolai végzettsége</a:t>
                      </a:r>
                      <a:endParaRPr lang="hu-HU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solidFill>
                            <a:schemeClr val="bg1"/>
                          </a:solidFill>
                          <a:effectLst/>
                        </a:rPr>
                        <a:t>középfokú érettségi nélkül</a:t>
                      </a:r>
                      <a:endParaRPr lang="hu-HU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 dirty="0">
                          <a:solidFill>
                            <a:schemeClr val="bg1"/>
                          </a:solidFill>
                          <a:effectLst/>
                        </a:rPr>
                        <a:t>középfokú érettségivel</a:t>
                      </a:r>
                      <a:endParaRPr lang="hu-HU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solidFill>
                            <a:schemeClr val="bg1"/>
                          </a:solidFill>
                          <a:effectLst/>
                        </a:rPr>
                        <a:t>felsőfokú</a:t>
                      </a:r>
                      <a:endParaRPr lang="hu-HU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308198"/>
                  </a:ext>
                </a:extLst>
              </a:tr>
              <a:tr h="230701">
                <a:tc gridSpan="10">
                  <a:txBody>
                    <a:bodyPr/>
                    <a:lstStyle/>
                    <a:p>
                      <a:pPr algn="ctr"/>
                      <a:r>
                        <a:rPr lang="hu-HU" sz="1100" b="1" dirty="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59783"/>
                  </a:ext>
                </a:extLst>
              </a:tr>
              <a:tr h="569966">
                <a:tc>
                  <a:txBody>
                    <a:bodyPr/>
                    <a:lstStyle/>
                    <a:p>
                      <a:pPr algn="l"/>
                      <a:r>
                        <a:rPr lang="hu-HU" sz="11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2 238 468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91596163"/>
                  </a:ext>
                </a:extLst>
              </a:tr>
              <a:tr h="569966">
                <a:tc>
                  <a:txBody>
                    <a:bodyPr/>
                    <a:lstStyle/>
                    <a:p>
                      <a:pPr algn="l"/>
                      <a:r>
                        <a:rPr lang="hu-HU" sz="11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1 766 965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41115890"/>
                  </a:ext>
                </a:extLst>
              </a:tr>
              <a:tr h="230701">
                <a:tc gridSpan="10">
                  <a:txBody>
                    <a:bodyPr/>
                    <a:lstStyle/>
                    <a:p>
                      <a:pPr algn="ctr"/>
                      <a:r>
                        <a:rPr lang="hu-HU" sz="1100" b="1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83307"/>
                  </a:ext>
                </a:extLst>
              </a:tr>
              <a:tr h="569966">
                <a:tc>
                  <a:txBody>
                    <a:bodyPr/>
                    <a:lstStyle/>
                    <a:p>
                      <a:pPr algn="l"/>
                      <a:r>
                        <a:rPr lang="hu-HU" sz="11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2 622 150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2 399 717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2 651 343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2 930 969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2 278 673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1 683 265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2 225 512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2 650 473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3 560 718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63912190"/>
                  </a:ext>
                </a:extLst>
              </a:tr>
              <a:tr h="569966">
                <a:tc>
                  <a:txBody>
                    <a:bodyPr/>
                    <a:lstStyle/>
                    <a:p>
                      <a:pPr algn="l"/>
                      <a:r>
                        <a:rPr lang="hu-HU" sz="11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00"/>
                          </a:solidFill>
                          <a:effectLst/>
                        </a:rPr>
                        <a:t>1 921 306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1 719 217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1 844 504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2 093 019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2 057 831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1 331 498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1 658 550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1 956 955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00"/>
                          </a:solidFill>
                          <a:effectLst/>
                        </a:rPr>
                        <a:t>2 503 100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0706735"/>
                  </a:ext>
                </a:extLst>
              </a:tr>
              <a:tr h="230701">
                <a:tc gridSpan="10">
                  <a:txBody>
                    <a:bodyPr/>
                    <a:lstStyle/>
                    <a:p>
                      <a:pPr algn="ctr"/>
                      <a:r>
                        <a:rPr lang="hu-HU" sz="1100" b="1" dirty="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82196"/>
                  </a:ext>
                </a:extLst>
              </a:tr>
              <a:tr h="569966">
                <a:tc>
                  <a:txBody>
                    <a:bodyPr/>
                    <a:lstStyle/>
                    <a:p>
                      <a:pPr algn="l"/>
                      <a:r>
                        <a:rPr lang="hu-HU" sz="11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FF"/>
                          </a:solidFill>
                          <a:effectLst/>
                        </a:rPr>
                        <a:t>3 084 472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FF"/>
                          </a:solidFill>
                          <a:effectLst/>
                        </a:rPr>
                        <a:t>2 246 851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FF"/>
                          </a:solidFill>
                          <a:effectLst/>
                        </a:rPr>
                        <a:t>3 079 507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FF"/>
                          </a:solidFill>
                          <a:effectLst/>
                        </a:rPr>
                        <a:t>3 464 445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FF"/>
                          </a:solidFill>
                          <a:effectLst/>
                        </a:rPr>
                        <a:t>2 923 251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FF"/>
                          </a:solidFill>
                          <a:effectLst/>
                        </a:rPr>
                        <a:t>1 793 317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FF"/>
                          </a:solidFill>
                          <a:effectLst/>
                        </a:rPr>
                        <a:t>2 488 468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FF"/>
                          </a:solidFill>
                          <a:effectLst/>
                        </a:rPr>
                        <a:t>3 058 614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>
                          <a:solidFill>
                            <a:srgbClr val="0000FF"/>
                          </a:solidFill>
                          <a:effectLst/>
                        </a:rPr>
                        <a:t>4 310 251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33345700"/>
                  </a:ext>
                </a:extLst>
              </a:tr>
              <a:tr h="569966">
                <a:tc>
                  <a:txBody>
                    <a:bodyPr/>
                    <a:lstStyle/>
                    <a:p>
                      <a:pPr algn="l"/>
                      <a:r>
                        <a:rPr lang="hu-HU" sz="11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600" b="0" dirty="0">
                          <a:solidFill>
                            <a:srgbClr val="0000FF"/>
                          </a:solidFill>
                          <a:effectLst/>
                        </a:rPr>
                        <a:t>2 244 806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FF"/>
                          </a:solidFill>
                          <a:effectLst/>
                        </a:rPr>
                        <a:t>1 641 548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FF"/>
                          </a:solidFill>
                          <a:effectLst/>
                        </a:rPr>
                        <a:t>2 220 916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FF"/>
                          </a:solidFill>
                          <a:effectLst/>
                        </a:rPr>
                        <a:t>2 537 813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FF"/>
                          </a:solidFill>
                          <a:effectLst/>
                        </a:rPr>
                        <a:t>2 180 207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FF"/>
                          </a:solidFill>
                          <a:effectLst/>
                        </a:rPr>
                        <a:t>1 358 795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FF"/>
                          </a:solidFill>
                          <a:effectLst/>
                        </a:rPr>
                        <a:t>1 836 182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FF"/>
                          </a:solidFill>
                          <a:effectLst/>
                        </a:rPr>
                        <a:t>2 235 544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600" b="0" dirty="0">
                          <a:solidFill>
                            <a:srgbClr val="0000FF"/>
                          </a:solidFill>
                          <a:effectLst/>
                        </a:rPr>
                        <a:t>3 075 996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32055758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BC45388C-F843-407A-9631-5D3BEBA73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245" y="0"/>
            <a:ext cx="1577090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91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0C3120-8A28-425C-AD40-D703F1A8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Bruttó </a:t>
            </a:r>
            <a:endParaRPr lang="hu-HU" dirty="0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20D7E9AB-3B10-4261-9FAB-FC3120C22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74266"/>
              </p:ext>
            </p:extLst>
          </p:nvPr>
        </p:nvGraphicFramePr>
        <p:xfrm>
          <a:off x="765048" y="189877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7C98902D-37B3-40A8-A492-E25D0974F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207" y="365125"/>
            <a:ext cx="2959857" cy="18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8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255AEA-A17B-430C-90DA-FE7F5948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Nettó</a:t>
            </a:r>
            <a:endParaRPr lang="hu-HU" dirty="0"/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3DC38274-8B0D-4BEB-9CA0-B2D07AC7B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93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1686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525B8B-02D8-4F4B-9783-CA50BABC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8AF84B0-2B42-419F-BB43-9A468A959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23" y="2758313"/>
            <a:ext cx="2379885" cy="2379885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6E841E6-37F3-4D4B-B757-F029F8C35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990" y="2300478"/>
            <a:ext cx="3906422" cy="22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234</Words>
  <Application>Microsoft Office PowerPoint</Application>
  <PresentationFormat>Szélesvásznú</PresentationFormat>
  <Paragraphs>83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Diagrammok, Grafikonok</vt:lpstr>
      <vt:lpstr>Egy főre jutó bruttó és nettó jövedelem a referenciaszemély korcsoportja és iskolai végzettsége szerint</vt:lpstr>
      <vt:lpstr>Bruttó </vt:lpstr>
      <vt:lpstr>Nettó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Tóth Levente</dc:creator>
  <cp:lastModifiedBy>Tóth Levente</cp:lastModifiedBy>
  <cp:revision>4</cp:revision>
  <dcterms:created xsi:type="dcterms:W3CDTF">2024-02-19T13:45:41Z</dcterms:created>
  <dcterms:modified xsi:type="dcterms:W3CDTF">2024-02-19T14:07:10Z</dcterms:modified>
</cp:coreProperties>
</file>