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57" r:id="rId4"/>
    <p:sldId id="273" r:id="rId5"/>
    <p:sldId id="267" r:id="rId6"/>
    <p:sldId id="260" r:id="rId7"/>
    <p:sldId id="263" r:id="rId8"/>
    <p:sldId id="268" r:id="rId9"/>
    <p:sldId id="270" r:id="rId10"/>
    <p:sldId id="271" r:id="rId11"/>
    <p:sldId id="27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1155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3C46-4981-460B-A894-8295085A9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D4355-942D-48EE-A829-B7C6A37B8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211B-4D22-4CB9-93F7-BFE85990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302D-C55F-4D2C-9E6B-0706E797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23676-3749-4211-84B0-59D32F33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3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5E82-3058-4169-A87B-31A2B186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352E9-015B-46F0-A286-88E1FC62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6FF0D-8794-4B1F-A1C6-67A82A82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9614-04AD-410C-BF3A-1E2C6914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3CB44-1CB9-4B81-9FAD-D3859B35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7C064-E578-4AC7-AFBF-A6768E4E3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6F323-A8E4-41E7-ADCA-00B47E9FA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B421-A9E9-4B15-A3DD-10E968A3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0E06-3D7E-4A2C-8D3F-66DABEA7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07F9-5639-4935-9F94-D281F7DB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7A8C-A932-40AE-B544-458F5785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2DF2-B538-48FC-824E-47112FCE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855A-9968-45C5-8F06-EEF3792B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32FA-ED60-47BE-980E-7354B687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5F03-6925-406E-91AC-DB79BDEB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4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AFC4-B4DF-4BE2-A1E0-435EA024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275A2-1972-46F6-A9A0-3668E0BC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0A87-D456-48EF-BE65-ADAC36D1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C469-278D-4C08-A83B-3F4F7E59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B41F-CDBC-4DF0-AD1C-20F27F61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6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F204-3ECD-4407-8051-DEC267D3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938-A499-469B-9DDA-90F839D1C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ABA32-86DB-4068-938E-FF2805841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1DFEE-849B-4B0C-A511-CB84D01D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20DA0-FB59-4225-95CE-0C1937B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9EA0-E78D-4C37-A67B-301D7D52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15-990D-426B-8E37-FC96E771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0DF8-09F8-4780-AD81-0ADB9BB1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74910-EA76-4868-9715-49AEF320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10F5-22A6-46A8-9A15-94567DE70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AEE4A-0664-4641-AD2F-C5B5B2B41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5F025-780A-4D75-8BBF-2AAC1577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BAB93-9908-4843-ADC6-A858304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16C53-408C-4C99-9B3F-397480D7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9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37F8-191F-4EE4-A756-69F3D3F7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0B713-AEC0-4062-9212-0860A0EB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88D1E-6C22-4314-9CA7-032B9AE9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2D950-0778-4435-8D90-E67FEB89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E2DE6-CB8D-4C49-8A93-183870DB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15A14-3EEE-4465-8930-F21B9133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DBEC8-BE04-4DA1-AF95-FE4F015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A219-D91D-4102-A83C-30032DAA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55E9-A9E2-48BA-B348-25955AC1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5EEA3-B787-4882-A8BB-C38A7B82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1ABD8-2C56-4488-8875-2BF1D942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F560-5D42-4040-BDD7-1F843749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6751E-BB98-47A6-89CE-C3AB4771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DA2A-73EE-405D-92AB-7C17EA46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C21F5-8D5E-43D4-A895-DF7158346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99475-9DA1-4512-AB01-78136E77C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1518-0790-4EBC-9F9A-AE3ABB06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8117C-804B-48B8-8A22-0666B0FC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FA0D2-0953-4370-9AAE-3257B64D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6CB5C-A9C4-4D0D-AEEC-67E6DE3B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D12D8-61B1-4110-A472-4E05ED2D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AB27-FFEA-4679-982E-4D0E4767D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7F6E-B4DA-4703-B8B1-9AE8DBECE5BC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CB41-42AC-4C1C-8501-3922DBF4F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1B0A-C227-4365-98AC-7A4E962C7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F17D-73CE-4C80-B672-1B664A5C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sv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42E83-EE8C-4697-8E7D-2CD00610F37E}"/>
              </a:ext>
            </a:extLst>
          </p:cNvPr>
          <p:cNvSpPr/>
          <p:nvPr/>
        </p:nvSpPr>
        <p:spPr>
          <a:xfrm>
            <a:off x="8400" y="6144740"/>
            <a:ext cx="11074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24292E"/>
                </a:solidFill>
                <a:latin typeface="+mj-lt"/>
                <a:ea typeface="+mj-ea"/>
                <a:cs typeface="+mj-cs"/>
              </a:rPr>
              <a:t>Team Members: Tyler Guo / Olivier Brouard / Charles </a:t>
            </a:r>
            <a:r>
              <a:rPr lang="en-US" sz="2400" dirty="0" err="1">
                <a:solidFill>
                  <a:srgbClr val="24292E"/>
                </a:solidFill>
                <a:latin typeface="+mj-lt"/>
                <a:ea typeface="+mj-ea"/>
                <a:cs typeface="+mj-cs"/>
              </a:rPr>
              <a:t>Fortuno</a:t>
            </a:r>
            <a:r>
              <a:rPr lang="en-US" sz="2400" dirty="0">
                <a:solidFill>
                  <a:srgbClr val="24292E"/>
                </a:solidFill>
                <a:latin typeface="+mj-lt"/>
                <a:ea typeface="+mj-ea"/>
                <a:cs typeface="+mj-cs"/>
              </a:rPr>
              <a:t> / Jason Dickey</a:t>
            </a:r>
          </a:p>
        </p:txBody>
      </p:sp>
      <p:pic>
        <p:nvPicPr>
          <p:cNvPr id="6" name="Graphic 5" descr="Sun">
            <a:extLst>
              <a:ext uri="{FF2B5EF4-FFF2-40B4-BE49-F238E27FC236}">
                <a16:creationId xmlns:a16="http://schemas.microsoft.com/office/drawing/2014/main" id="{C78D0182-1387-4ABC-9ADA-436FC10F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213" y="1950658"/>
            <a:ext cx="914400" cy="914400"/>
          </a:xfrm>
          <a:prstGeom prst="rect">
            <a:avLst/>
          </a:prstGeom>
        </p:spPr>
      </p:pic>
      <p:pic>
        <p:nvPicPr>
          <p:cNvPr id="8" name="Graphic 7" descr="Rain">
            <a:extLst>
              <a:ext uri="{FF2B5EF4-FFF2-40B4-BE49-F238E27FC236}">
                <a16:creationId xmlns:a16="http://schemas.microsoft.com/office/drawing/2014/main" id="{63BCB754-0472-4EC4-874D-67BEEBF9C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5502" y="1014323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29CA89-722F-43B1-8F12-274E77336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" y="4646524"/>
            <a:ext cx="12192000" cy="559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6999B2-BC9D-4772-9510-DBD2FF650F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8" y="2866351"/>
            <a:ext cx="936235" cy="76022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FC10480-30A9-4F2A-9E77-04E4C59F7DA2}"/>
              </a:ext>
            </a:extLst>
          </p:cNvPr>
          <p:cNvSpPr txBox="1">
            <a:spLocks/>
          </p:cNvSpPr>
          <p:nvPr/>
        </p:nvSpPr>
        <p:spPr>
          <a:xfrm>
            <a:off x="646176" y="338327"/>
            <a:ext cx="10515600" cy="1719073"/>
          </a:xfrm>
          <a:prstGeom prst="rect">
            <a:avLst/>
          </a:prstGeom>
        </p:spPr>
        <p:txBody>
          <a:bodyPr vert="horz" wrap="none" lIns="0" tIns="45720" rIns="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TEAM 5</a:t>
            </a:r>
          </a:p>
          <a:p>
            <a:pPr algn="l"/>
            <a:endParaRPr lang="en-US" sz="2400" b="1" dirty="0"/>
          </a:p>
          <a:p>
            <a:pPr algn="l"/>
            <a:r>
              <a:rPr lang="en-US" sz="2400" b="1" i="0" dirty="0">
                <a:solidFill>
                  <a:srgbClr val="24292E"/>
                </a:solidFill>
                <a:effectLst/>
              </a:rPr>
              <a:t>Public Transit vs. Weather Consumer Sentiment Analysis</a:t>
            </a:r>
          </a:p>
          <a:p>
            <a:pPr algn="l"/>
            <a:r>
              <a:rPr lang="en-US" sz="2400" b="1" dirty="0"/>
              <a:t>18</a:t>
            </a:r>
            <a:r>
              <a:rPr lang="en-US" sz="2400" b="1" baseline="30000" dirty="0"/>
              <a:t>th</a:t>
            </a:r>
            <a:r>
              <a:rPr lang="en-US" sz="2400" b="1" dirty="0"/>
              <a:t> April 2018</a:t>
            </a:r>
          </a:p>
          <a:p>
            <a:pPr algn="l"/>
            <a:endParaRPr lang="en-US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359776-9F60-4F14-87C7-D7014AB32F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127" y="2995983"/>
            <a:ext cx="568322" cy="461478"/>
          </a:xfrm>
          <a:prstGeom prst="rect">
            <a:avLst/>
          </a:prstGeom>
        </p:spPr>
      </p:pic>
      <p:pic>
        <p:nvPicPr>
          <p:cNvPr id="18" name="Graphic 17" descr="Grinning Face with Solid Fill">
            <a:extLst>
              <a:ext uri="{FF2B5EF4-FFF2-40B4-BE49-F238E27FC236}">
                <a16:creationId xmlns:a16="http://schemas.microsoft.com/office/drawing/2014/main" id="{78601F68-448A-4AC3-9064-07A13B2709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05392" y="3680485"/>
            <a:ext cx="592334" cy="592334"/>
          </a:xfrm>
          <a:prstGeom prst="rect">
            <a:avLst/>
          </a:prstGeom>
        </p:spPr>
      </p:pic>
      <p:pic>
        <p:nvPicPr>
          <p:cNvPr id="20" name="Graphic 19" descr="Grinning Face with No Fill">
            <a:extLst>
              <a:ext uri="{FF2B5EF4-FFF2-40B4-BE49-F238E27FC236}">
                <a16:creationId xmlns:a16="http://schemas.microsoft.com/office/drawing/2014/main" id="{3693AB5C-3E15-45D0-8083-1D0D70AC0E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1438" y="3028794"/>
            <a:ext cx="505377" cy="505377"/>
          </a:xfrm>
          <a:prstGeom prst="rect">
            <a:avLst/>
          </a:prstGeom>
        </p:spPr>
      </p:pic>
      <p:pic>
        <p:nvPicPr>
          <p:cNvPr id="22" name="Graphic 21" descr="Crying Face with Solid Fill">
            <a:extLst>
              <a:ext uri="{FF2B5EF4-FFF2-40B4-BE49-F238E27FC236}">
                <a16:creationId xmlns:a16="http://schemas.microsoft.com/office/drawing/2014/main" id="{8C18052E-73F7-4AD4-93A3-40AEB7161D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1013" y="3519452"/>
            <a:ext cx="914400" cy="914400"/>
          </a:xfrm>
          <a:prstGeom prst="rect">
            <a:avLst/>
          </a:prstGeom>
        </p:spPr>
      </p:pic>
      <p:pic>
        <p:nvPicPr>
          <p:cNvPr id="24" name="Graphic 23" descr="Crying Face with No Fill">
            <a:extLst>
              <a:ext uri="{FF2B5EF4-FFF2-40B4-BE49-F238E27FC236}">
                <a16:creationId xmlns:a16="http://schemas.microsoft.com/office/drawing/2014/main" id="{C5F22C38-A735-4C35-A51B-5C3A5C107D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83568" y="1950658"/>
            <a:ext cx="914400" cy="914400"/>
          </a:xfrm>
          <a:prstGeom prst="rect">
            <a:avLst/>
          </a:prstGeom>
        </p:spPr>
      </p:pic>
      <p:pic>
        <p:nvPicPr>
          <p:cNvPr id="26" name="Graphic 25" descr="Angry Face with Solid Fill">
            <a:extLst>
              <a:ext uri="{FF2B5EF4-FFF2-40B4-BE49-F238E27FC236}">
                <a16:creationId xmlns:a16="http://schemas.microsoft.com/office/drawing/2014/main" id="{937D4657-8FCE-44DB-BB40-5643965272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62060" y="1973472"/>
            <a:ext cx="691454" cy="691454"/>
          </a:xfrm>
          <a:prstGeom prst="rect">
            <a:avLst/>
          </a:prstGeom>
        </p:spPr>
      </p:pic>
      <p:pic>
        <p:nvPicPr>
          <p:cNvPr id="28" name="Graphic 27" descr="Angry Face with No Fill">
            <a:extLst>
              <a:ext uri="{FF2B5EF4-FFF2-40B4-BE49-F238E27FC236}">
                <a16:creationId xmlns:a16="http://schemas.microsoft.com/office/drawing/2014/main" id="{C6A78DF0-4546-4D25-A74F-B1F3C94BD3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9285" y="3912491"/>
            <a:ext cx="505377" cy="505377"/>
          </a:xfrm>
          <a:prstGeom prst="rect">
            <a:avLst/>
          </a:prstGeom>
        </p:spPr>
      </p:pic>
      <p:pic>
        <p:nvPicPr>
          <p:cNvPr id="30" name="Graphic 29" descr="Surprised Face with Solid Fill">
            <a:extLst>
              <a:ext uri="{FF2B5EF4-FFF2-40B4-BE49-F238E27FC236}">
                <a16:creationId xmlns:a16="http://schemas.microsoft.com/office/drawing/2014/main" id="{14E487DC-B4F8-4111-A3C8-66EFAB5FF2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77244" y="3006364"/>
            <a:ext cx="771437" cy="771437"/>
          </a:xfrm>
          <a:prstGeom prst="rect">
            <a:avLst/>
          </a:prstGeom>
        </p:spPr>
      </p:pic>
      <p:pic>
        <p:nvPicPr>
          <p:cNvPr id="32" name="Graphic 31" descr="Surprised Face with No Fill">
            <a:extLst>
              <a:ext uri="{FF2B5EF4-FFF2-40B4-BE49-F238E27FC236}">
                <a16:creationId xmlns:a16="http://schemas.microsoft.com/office/drawing/2014/main" id="{F2E7BCFD-539A-4A9E-8C15-C04238D48DF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79997" y="3351861"/>
            <a:ext cx="914400" cy="914400"/>
          </a:xfrm>
          <a:prstGeom prst="rect">
            <a:avLst/>
          </a:prstGeom>
        </p:spPr>
      </p:pic>
      <p:pic>
        <p:nvPicPr>
          <p:cNvPr id="34" name="Graphic 33" descr="Neutral Face with Solid Fill">
            <a:extLst>
              <a:ext uri="{FF2B5EF4-FFF2-40B4-BE49-F238E27FC236}">
                <a16:creationId xmlns:a16="http://schemas.microsoft.com/office/drawing/2014/main" id="{667189D5-3F6B-4191-AFF7-DC2F8F5C982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79997" y="1787990"/>
            <a:ext cx="696805" cy="696805"/>
          </a:xfrm>
          <a:prstGeom prst="rect">
            <a:avLst/>
          </a:prstGeom>
        </p:spPr>
      </p:pic>
      <p:pic>
        <p:nvPicPr>
          <p:cNvPr id="36" name="Graphic 35" descr="Winking Face with No Fill">
            <a:extLst>
              <a:ext uri="{FF2B5EF4-FFF2-40B4-BE49-F238E27FC236}">
                <a16:creationId xmlns:a16="http://schemas.microsoft.com/office/drawing/2014/main" id="{724066DA-DF67-4636-937A-B15B797FCA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811247" y="3653131"/>
            <a:ext cx="691454" cy="691454"/>
          </a:xfrm>
          <a:prstGeom prst="rect">
            <a:avLst/>
          </a:prstGeom>
        </p:spPr>
      </p:pic>
      <p:pic>
        <p:nvPicPr>
          <p:cNvPr id="38" name="Graphic 37" descr="Worried Face with No Fill">
            <a:extLst>
              <a:ext uri="{FF2B5EF4-FFF2-40B4-BE49-F238E27FC236}">
                <a16:creationId xmlns:a16="http://schemas.microsoft.com/office/drawing/2014/main" id="{BFE22118-50DE-426A-8533-609A1CB82B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277244" y="1679193"/>
            <a:ext cx="696980" cy="6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5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4C5EB9-1A4E-4134-9376-17EC19DF7C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058912" cy="660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SENTIMENT (NEUTRAL, POSITIVE, NEGATIVE) FROM TWEETER</a:t>
            </a:r>
          </a:p>
        </p:txBody>
      </p:sp>
      <p:sp>
        <p:nvSpPr>
          <p:cNvPr id="7" name="You will also be responsible for preparing a 10 minute presentation.…">
            <a:extLst>
              <a:ext uri="{FF2B5EF4-FFF2-40B4-BE49-F238E27FC236}">
                <a16:creationId xmlns:a16="http://schemas.microsoft.com/office/drawing/2014/main" id="{5E8B8A60-5968-4C37-8765-F2C067E38F0D}"/>
              </a:ext>
            </a:extLst>
          </p:cNvPr>
          <p:cNvSpPr/>
          <p:nvPr/>
        </p:nvSpPr>
        <p:spPr>
          <a:xfrm>
            <a:off x="838200" y="1276026"/>
            <a:ext cx="10323064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Temperature vs Positive sentiment shows a wide range of disparity for each cities, from low to very high</a:t>
            </a:r>
          </a:p>
        </p:txBody>
      </p:sp>
      <p:pic>
        <p:nvPicPr>
          <p:cNvPr id="9" name="Graphic 8" descr="Bar chart">
            <a:extLst>
              <a:ext uri="{FF2B5EF4-FFF2-40B4-BE49-F238E27FC236}">
                <a16:creationId xmlns:a16="http://schemas.microsoft.com/office/drawing/2014/main" id="{3AC37900-B06B-4658-A5F9-E8CEF5D9A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72" y="1136363"/>
            <a:ext cx="522027" cy="522027"/>
          </a:xfrm>
          <a:prstGeom prst="rect">
            <a:avLst/>
          </a:prstGeom>
        </p:spPr>
      </p:pic>
      <p:sp>
        <p:nvSpPr>
          <p:cNvPr id="8" name="You will also be responsible for preparing a 10 minute presentation.…">
            <a:extLst>
              <a:ext uri="{FF2B5EF4-FFF2-40B4-BE49-F238E27FC236}">
                <a16:creationId xmlns:a16="http://schemas.microsoft.com/office/drawing/2014/main" id="{1D66145B-2113-41E7-B68D-01294EEB13D7}"/>
              </a:ext>
            </a:extLst>
          </p:cNvPr>
          <p:cNvSpPr/>
          <p:nvPr/>
        </p:nvSpPr>
        <p:spPr>
          <a:xfrm>
            <a:off x="1385046" y="1602864"/>
            <a:ext cx="1765397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600" b="1" dirty="0">
                <a:latin typeface="+mj-lt"/>
              </a:rPr>
              <a:t>San Francisco</a:t>
            </a:r>
            <a:endParaRPr lang="en-US" sz="1600" dirty="0">
              <a:latin typeface="+mj-lt"/>
            </a:endParaRPr>
          </a:p>
        </p:txBody>
      </p:sp>
      <p:sp>
        <p:nvSpPr>
          <p:cNvPr id="10" name="You will also be responsible for preparing a 10 minute presentation.…">
            <a:extLst>
              <a:ext uri="{FF2B5EF4-FFF2-40B4-BE49-F238E27FC236}">
                <a16:creationId xmlns:a16="http://schemas.microsoft.com/office/drawing/2014/main" id="{CE447BAC-AF65-468D-B1D9-B7F03286304B}"/>
              </a:ext>
            </a:extLst>
          </p:cNvPr>
          <p:cNvSpPr/>
          <p:nvPr/>
        </p:nvSpPr>
        <p:spPr>
          <a:xfrm>
            <a:off x="5296596" y="1602864"/>
            <a:ext cx="1765397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600" b="1" dirty="0">
                <a:latin typeface="+mj-lt"/>
              </a:rPr>
              <a:t>Las Vegas</a:t>
            </a:r>
            <a:endParaRPr lang="en-US" sz="1600" dirty="0">
              <a:latin typeface="+mj-lt"/>
            </a:endParaRPr>
          </a:p>
        </p:txBody>
      </p:sp>
      <p:sp>
        <p:nvSpPr>
          <p:cNvPr id="11" name="You will also be responsible for preparing a 10 minute presentation.…">
            <a:extLst>
              <a:ext uri="{FF2B5EF4-FFF2-40B4-BE49-F238E27FC236}">
                <a16:creationId xmlns:a16="http://schemas.microsoft.com/office/drawing/2014/main" id="{E7650B9F-01CB-47D7-BB45-732AB416DCE7}"/>
              </a:ext>
            </a:extLst>
          </p:cNvPr>
          <p:cNvSpPr/>
          <p:nvPr/>
        </p:nvSpPr>
        <p:spPr>
          <a:xfrm>
            <a:off x="8948041" y="1602864"/>
            <a:ext cx="1765397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600" b="1" dirty="0">
                <a:latin typeface="+mj-lt"/>
              </a:rPr>
              <a:t>Atlanta</a:t>
            </a:r>
            <a:endParaRPr lang="en-US" sz="1600" dirty="0">
              <a:latin typeface="+mj-lt"/>
            </a:endParaRPr>
          </a:p>
        </p:txBody>
      </p:sp>
      <p:sp>
        <p:nvSpPr>
          <p:cNvPr id="12" name="You will also be responsible for preparing a 10 minute presentation.…">
            <a:extLst>
              <a:ext uri="{FF2B5EF4-FFF2-40B4-BE49-F238E27FC236}">
                <a16:creationId xmlns:a16="http://schemas.microsoft.com/office/drawing/2014/main" id="{B0DDA1CC-1141-4E8A-98E8-28C1DD33C15F}"/>
              </a:ext>
            </a:extLst>
          </p:cNvPr>
          <p:cNvSpPr/>
          <p:nvPr/>
        </p:nvSpPr>
        <p:spPr>
          <a:xfrm>
            <a:off x="1293288" y="4159778"/>
            <a:ext cx="1765397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600" b="1" dirty="0">
                <a:latin typeface="+mj-lt"/>
              </a:rPr>
              <a:t>Chicago</a:t>
            </a:r>
            <a:endParaRPr lang="en-US" sz="1600" dirty="0">
              <a:latin typeface="+mj-lt"/>
            </a:endParaRPr>
          </a:p>
        </p:txBody>
      </p:sp>
      <p:sp>
        <p:nvSpPr>
          <p:cNvPr id="13" name="You will also be responsible for preparing a 10 minute presentation.…">
            <a:extLst>
              <a:ext uri="{FF2B5EF4-FFF2-40B4-BE49-F238E27FC236}">
                <a16:creationId xmlns:a16="http://schemas.microsoft.com/office/drawing/2014/main" id="{F8EA31C8-A307-4E76-8D80-A9559E0A3C8F}"/>
              </a:ext>
            </a:extLst>
          </p:cNvPr>
          <p:cNvSpPr/>
          <p:nvPr/>
        </p:nvSpPr>
        <p:spPr>
          <a:xfrm>
            <a:off x="5296596" y="4159778"/>
            <a:ext cx="1765397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600" b="1" dirty="0">
                <a:latin typeface="+mj-lt"/>
              </a:rPr>
              <a:t>Washington DC</a:t>
            </a:r>
            <a:endParaRPr lang="en-US" sz="1600" dirty="0">
              <a:latin typeface="+mj-lt"/>
            </a:endParaRPr>
          </a:p>
        </p:txBody>
      </p:sp>
      <p:sp>
        <p:nvSpPr>
          <p:cNvPr id="14" name="You will also be responsible for preparing a 10 minute presentation.…">
            <a:extLst>
              <a:ext uri="{FF2B5EF4-FFF2-40B4-BE49-F238E27FC236}">
                <a16:creationId xmlns:a16="http://schemas.microsoft.com/office/drawing/2014/main" id="{3A9A9B52-A9AA-42CA-A8A8-A0952E609E64}"/>
              </a:ext>
            </a:extLst>
          </p:cNvPr>
          <p:cNvSpPr/>
          <p:nvPr/>
        </p:nvSpPr>
        <p:spPr>
          <a:xfrm>
            <a:off x="8948041" y="4159778"/>
            <a:ext cx="1765397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600" b="1" dirty="0">
                <a:latin typeface="+mj-lt"/>
              </a:rPr>
              <a:t>New York</a:t>
            </a:r>
            <a:endParaRPr lang="en-US" sz="16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67F766-9DBC-44BA-B12D-A29FE5892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41" y="1863068"/>
            <a:ext cx="2373605" cy="23736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4BAFAE-2EA6-4D45-8C1C-9CFFBAA7C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41" y="4419981"/>
            <a:ext cx="2373605" cy="2373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9E230A-4786-4CC7-80AD-2D01C0A89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91" y="1863068"/>
            <a:ext cx="2373605" cy="2373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27C1EF-4DBA-46A8-A228-5B99B5D483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91" y="4419981"/>
            <a:ext cx="2373605" cy="23736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661C20-3DAB-4F2A-94E5-B288F505C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59" y="1863068"/>
            <a:ext cx="2373605" cy="23736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E42D24-33B2-43C3-8B1D-4F5C1FB7C8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659" y="4419981"/>
            <a:ext cx="2373605" cy="2373605"/>
          </a:xfrm>
          <a:prstGeom prst="rect">
            <a:avLst/>
          </a:prstGeom>
        </p:spPr>
      </p:pic>
      <p:sp>
        <p:nvSpPr>
          <p:cNvPr id="21" name="You will also be responsible for preparing a 10 minute presentation.…">
            <a:extLst>
              <a:ext uri="{FF2B5EF4-FFF2-40B4-BE49-F238E27FC236}">
                <a16:creationId xmlns:a16="http://schemas.microsoft.com/office/drawing/2014/main" id="{88DAFBDE-5DD5-4136-870D-EB7B431C4BE6}"/>
              </a:ext>
            </a:extLst>
          </p:cNvPr>
          <p:cNvSpPr/>
          <p:nvPr/>
        </p:nvSpPr>
        <p:spPr>
          <a:xfrm>
            <a:off x="1432218" y="2332801"/>
            <a:ext cx="686868" cy="26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100" b="1" dirty="0">
                <a:latin typeface="+mj-lt"/>
              </a:rPr>
              <a:t>R2 = 0.079</a:t>
            </a:r>
            <a:endParaRPr lang="en-US" sz="1100" dirty="0">
              <a:latin typeface="+mj-lt"/>
            </a:endParaRPr>
          </a:p>
        </p:txBody>
      </p:sp>
      <p:sp>
        <p:nvSpPr>
          <p:cNvPr id="22" name="You will also be responsible for preparing a 10 minute presentation.…">
            <a:extLst>
              <a:ext uri="{FF2B5EF4-FFF2-40B4-BE49-F238E27FC236}">
                <a16:creationId xmlns:a16="http://schemas.microsoft.com/office/drawing/2014/main" id="{CE4620E9-1E87-4156-8A00-6BFF3636CAE6}"/>
              </a:ext>
            </a:extLst>
          </p:cNvPr>
          <p:cNvSpPr/>
          <p:nvPr/>
        </p:nvSpPr>
        <p:spPr>
          <a:xfrm>
            <a:off x="5347447" y="2332801"/>
            <a:ext cx="686868" cy="26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100" b="1" dirty="0">
                <a:latin typeface="+mj-lt"/>
              </a:rPr>
              <a:t>R2 = 0.041</a:t>
            </a:r>
            <a:endParaRPr lang="en-US" sz="1100" dirty="0">
              <a:latin typeface="+mj-lt"/>
            </a:endParaRPr>
          </a:p>
        </p:txBody>
      </p:sp>
      <p:sp>
        <p:nvSpPr>
          <p:cNvPr id="23" name="You will also be responsible for preparing a 10 minute presentation.…">
            <a:extLst>
              <a:ext uri="{FF2B5EF4-FFF2-40B4-BE49-F238E27FC236}">
                <a16:creationId xmlns:a16="http://schemas.microsoft.com/office/drawing/2014/main" id="{9AF909C9-CC86-47F9-BC94-ADCBA6B0929A}"/>
              </a:ext>
            </a:extLst>
          </p:cNvPr>
          <p:cNvSpPr/>
          <p:nvPr/>
        </p:nvSpPr>
        <p:spPr>
          <a:xfrm>
            <a:off x="9070362" y="2332801"/>
            <a:ext cx="686868" cy="26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100" b="1" dirty="0">
                <a:latin typeface="+mj-lt"/>
              </a:rPr>
              <a:t>R2 = 0.057</a:t>
            </a:r>
            <a:endParaRPr lang="en-US" sz="1100" dirty="0">
              <a:latin typeface="+mj-lt"/>
            </a:endParaRPr>
          </a:p>
        </p:txBody>
      </p:sp>
      <p:sp>
        <p:nvSpPr>
          <p:cNvPr id="24" name="You will also be responsible for preparing a 10 minute presentation.…">
            <a:extLst>
              <a:ext uri="{FF2B5EF4-FFF2-40B4-BE49-F238E27FC236}">
                <a16:creationId xmlns:a16="http://schemas.microsoft.com/office/drawing/2014/main" id="{E1B7A190-272B-46EC-B1EA-83BD7CF0669F}"/>
              </a:ext>
            </a:extLst>
          </p:cNvPr>
          <p:cNvSpPr/>
          <p:nvPr/>
        </p:nvSpPr>
        <p:spPr>
          <a:xfrm>
            <a:off x="1432218" y="4812771"/>
            <a:ext cx="686868" cy="26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100" b="1" dirty="0">
                <a:latin typeface="+mj-lt"/>
              </a:rPr>
              <a:t>R2 = 0.52</a:t>
            </a:r>
            <a:endParaRPr lang="en-US" sz="1100" dirty="0">
              <a:latin typeface="+mj-lt"/>
            </a:endParaRPr>
          </a:p>
        </p:txBody>
      </p:sp>
      <p:sp>
        <p:nvSpPr>
          <p:cNvPr id="25" name="You will also be responsible for preparing a 10 minute presentation.…">
            <a:extLst>
              <a:ext uri="{FF2B5EF4-FFF2-40B4-BE49-F238E27FC236}">
                <a16:creationId xmlns:a16="http://schemas.microsoft.com/office/drawing/2014/main" id="{480551BD-AFD1-4FE4-B235-115A57A26657}"/>
              </a:ext>
            </a:extLst>
          </p:cNvPr>
          <p:cNvSpPr/>
          <p:nvPr/>
        </p:nvSpPr>
        <p:spPr>
          <a:xfrm>
            <a:off x="5347447" y="4812771"/>
            <a:ext cx="686868" cy="26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100" b="1" dirty="0">
                <a:latin typeface="+mj-lt"/>
              </a:rPr>
              <a:t>R2 = 0.98</a:t>
            </a:r>
            <a:endParaRPr lang="en-US" sz="1100" dirty="0">
              <a:latin typeface="+mj-lt"/>
            </a:endParaRPr>
          </a:p>
        </p:txBody>
      </p:sp>
      <p:sp>
        <p:nvSpPr>
          <p:cNvPr id="26" name="You will also be responsible for preparing a 10 minute presentation.…">
            <a:extLst>
              <a:ext uri="{FF2B5EF4-FFF2-40B4-BE49-F238E27FC236}">
                <a16:creationId xmlns:a16="http://schemas.microsoft.com/office/drawing/2014/main" id="{C9E7C488-959B-4B2C-A9AD-A9F26F57509D}"/>
              </a:ext>
            </a:extLst>
          </p:cNvPr>
          <p:cNvSpPr/>
          <p:nvPr/>
        </p:nvSpPr>
        <p:spPr>
          <a:xfrm>
            <a:off x="9070362" y="4812771"/>
            <a:ext cx="686868" cy="26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100" b="1" dirty="0">
                <a:latin typeface="+mj-lt"/>
              </a:rPr>
              <a:t>R2 = 1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20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4C5EB9-1A4E-4134-9376-17EC19DF7C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058912" cy="660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NUMERICAL SUMMARY OF SENTIMENTS TWEETS (DATAFRAMES)</a:t>
            </a:r>
          </a:p>
        </p:txBody>
      </p:sp>
      <p:sp>
        <p:nvSpPr>
          <p:cNvPr id="6" name="You will also be responsible for preparing a 10 minute presentation.…">
            <a:extLst>
              <a:ext uri="{FF2B5EF4-FFF2-40B4-BE49-F238E27FC236}">
                <a16:creationId xmlns:a16="http://schemas.microsoft.com/office/drawing/2014/main" id="{6F2363FE-DF06-474B-9522-6788F23C1D6F}"/>
              </a:ext>
            </a:extLst>
          </p:cNvPr>
          <p:cNvSpPr/>
          <p:nvPr/>
        </p:nvSpPr>
        <p:spPr>
          <a:xfrm>
            <a:off x="838200" y="1276026"/>
            <a:ext cx="10323064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Dataframes</a:t>
            </a:r>
            <a:endParaRPr lang="en-US" sz="1600" b="1" dirty="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DC811D4D-4789-49C5-99B5-DD9D11316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699" y="1098891"/>
            <a:ext cx="571501" cy="571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D8776-1518-4F4C-ADFB-3585577AF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670392"/>
            <a:ext cx="4207201" cy="4863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F23DD-8B56-40AF-9767-52A216DCB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9" y="1863068"/>
            <a:ext cx="4207201" cy="459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C07D6-D01E-4656-A2A1-3571C95B7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00" y="1863068"/>
            <a:ext cx="3848100" cy="12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4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3EB532-9AA4-43E8-83F1-2D2F10DBF3D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0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SUMMARY OF MAJOR FINDINGS </a:t>
            </a:r>
          </a:p>
        </p:txBody>
      </p:sp>
      <p:sp>
        <p:nvSpPr>
          <p:cNvPr id="6" name="You will also be responsible for preparing a 10 minute presentation.…">
            <a:extLst>
              <a:ext uri="{FF2B5EF4-FFF2-40B4-BE49-F238E27FC236}">
                <a16:creationId xmlns:a16="http://schemas.microsoft.com/office/drawing/2014/main" id="{26346562-0391-49DA-AE64-E6B3A8D4C858}"/>
              </a:ext>
            </a:extLst>
          </p:cNvPr>
          <p:cNvSpPr/>
          <p:nvPr/>
        </p:nvSpPr>
        <p:spPr>
          <a:xfrm>
            <a:off x="838200" y="1276026"/>
            <a:ext cx="10323064" cy="353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How often does weather affect customer tweets about public transit?</a:t>
            </a:r>
          </a:p>
          <a:p>
            <a:pPr marL="1200150" lvl="6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ACED"/>
                </a:solidFill>
              </a:rPr>
              <a:t>All things being relative to the variables analyzed, overall it was noticed that San Francisco mild climate could have a positive impact on tweet sentiments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5"/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How does overall sentiment differ across cities?</a:t>
            </a:r>
          </a:p>
          <a:p>
            <a:pPr marL="1200150" lvl="6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ACED"/>
                </a:solidFill>
              </a:rPr>
              <a:t>Across all cities, there wasn’t much difference in the average compound sentiment results.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5"/>
            <a:endParaRPr lang="en-US" sz="1600" dirty="0"/>
          </a:p>
          <a:p>
            <a:pPr marL="457200" lvl="5"/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How is tweet volume impacted?</a:t>
            </a:r>
          </a:p>
          <a:p>
            <a:pPr marL="1200150" lvl="6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Tweet volume is impacted by weather. The two hottest cities, Atlanta and Vegas didn’t tweet as much as all the other cities</a:t>
            </a:r>
          </a:p>
          <a:p>
            <a:pPr marL="1200150" lvl="6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1FA7B30-0508-4B9A-8DAE-1BC54814F6DE}"/>
              </a:ext>
            </a:extLst>
          </p:cNvPr>
          <p:cNvSpPr/>
          <p:nvPr/>
        </p:nvSpPr>
        <p:spPr>
          <a:xfrm>
            <a:off x="1638880" y="1590162"/>
            <a:ext cx="313291" cy="278892"/>
          </a:xfrm>
          <a:prstGeom prst="rightArrow">
            <a:avLst/>
          </a:prstGeom>
          <a:solidFill>
            <a:srgbClr val="00A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C1C465F-EE88-4D61-9133-87F6D6CAD259}"/>
              </a:ext>
            </a:extLst>
          </p:cNvPr>
          <p:cNvSpPr/>
          <p:nvPr/>
        </p:nvSpPr>
        <p:spPr>
          <a:xfrm>
            <a:off x="1627377" y="2835216"/>
            <a:ext cx="313291" cy="278892"/>
          </a:xfrm>
          <a:prstGeom prst="rightArrow">
            <a:avLst/>
          </a:prstGeom>
          <a:solidFill>
            <a:srgbClr val="00A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1B8728-35D0-43B8-AD87-F629C20425C2}"/>
              </a:ext>
            </a:extLst>
          </p:cNvPr>
          <p:cNvSpPr txBox="1">
            <a:spLocks/>
          </p:cNvSpPr>
          <p:nvPr/>
        </p:nvSpPr>
        <p:spPr>
          <a:xfrm>
            <a:off x="838200" y="4633657"/>
            <a:ext cx="10515600" cy="660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CONCLUSION AND OPEN DISCUSSION</a:t>
            </a:r>
          </a:p>
        </p:txBody>
      </p:sp>
      <p:sp>
        <p:nvSpPr>
          <p:cNvPr id="13" name="You will also be responsible for preparing a 10 minute presentation.…">
            <a:extLst>
              <a:ext uri="{FF2B5EF4-FFF2-40B4-BE49-F238E27FC236}">
                <a16:creationId xmlns:a16="http://schemas.microsoft.com/office/drawing/2014/main" id="{79AF4C92-0885-49F6-9F97-B7FF1E32199C}"/>
              </a:ext>
            </a:extLst>
          </p:cNvPr>
          <p:cNvSpPr/>
          <p:nvPr/>
        </p:nvSpPr>
        <p:spPr>
          <a:xfrm>
            <a:off x="838200" y="5517529"/>
            <a:ext cx="10323064" cy="1075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1200150" lvl="6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Additional time needed to identify true correlation between mass transit and weather data.</a:t>
            </a:r>
          </a:p>
          <a:p>
            <a:pPr marL="1200150" lvl="6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It would be worth considering adding more publicly free accessible data source to retrieve more granularity</a:t>
            </a:r>
          </a:p>
          <a:p>
            <a:pPr marL="1200150" lvl="6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Adding more adding data sources (</a:t>
            </a:r>
            <a:r>
              <a:rPr lang="en-US" sz="1600" dirty="0" err="1">
                <a:solidFill>
                  <a:srgbClr val="00ACED"/>
                </a:solidFill>
              </a:rPr>
              <a:t>ie</a:t>
            </a:r>
            <a:r>
              <a:rPr lang="en-US" sz="1600" dirty="0">
                <a:solidFill>
                  <a:srgbClr val="00ACED"/>
                </a:solidFill>
              </a:rPr>
              <a:t>: Instagram, Facebook, </a:t>
            </a:r>
          </a:p>
          <a:p>
            <a:pPr marL="914400" lvl="6"/>
            <a:endParaRPr lang="en-US" sz="16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F20508-0C8C-4696-AE36-BFD2584BD891}"/>
              </a:ext>
            </a:extLst>
          </p:cNvPr>
          <p:cNvSpPr/>
          <p:nvPr/>
        </p:nvSpPr>
        <p:spPr>
          <a:xfrm>
            <a:off x="1627377" y="4013597"/>
            <a:ext cx="313291" cy="278892"/>
          </a:xfrm>
          <a:prstGeom prst="rightArrow">
            <a:avLst/>
          </a:prstGeom>
          <a:solidFill>
            <a:srgbClr val="00A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You will also be responsible for preparing a 10 minute presentation.…">
            <a:extLst>
              <a:ext uri="{FF2B5EF4-FFF2-40B4-BE49-F238E27FC236}">
                <a16:creationId xmlns:a16="http://schemas.microsoft.com/office/drawing/2014/main" id="{93898117-7449-4A9C-8568-D0D5F7C3C7CD}"/>
              </a:ext>
            </a:extLst>
          </p:cNvPr>
          <p:cNvSpPr/>
          <p:nvPr/>
        </p:nvSpPr>
        <p:spPr>
          <a:xfrm>
            <a:off x="838200" y="1276026"/>
            <a:ext cx="10323064" cy="3784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Current observations: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Most of us live in major cities in the world where the tertiary sector is located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Urban density has grown significantly over the last decade causing public transportation congestion due to mass volume often time disrupted with external factors such as the weather impacting people mood 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Within the same time frame, social networks / online news publicly accessible and smart phone technology revolution has transformed the way people communicate and share their instantaneous opinion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719D85-F226-4A7C-B90E-BB6A225FF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957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0175DDD-AA3E-40F3-9B1A-8763843A8010}"/>
              </a:ext>
            </a:extLst>
          </p:cNvPr>
          <p:cNvSpPr/>
          <p:nvPr/>
        </p:nvSpPr>
        <p:spPr>
          <a:xfrm rot="5400000">
            <a:off x="5869430" y="4235958"/>
            <a:ext cx="539496" cy="278892"/>
          </a:xfrm>
          <a:prstGeom prst="rightArrow">
            <a:avLst/>
          </a:prstGeom>
          <a:solidFill>
            <a:srgbClr val="00AC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1B42F-2105-4D02-AD66-E40C8F70B0B4}"/>
              </a:ext>
            </a:extLst>
          </p:cNvPr>
          <p:cNvSpPr/>
          <p:nvPr/>
        </p:nvSpPr>
        <p:spPr>
          <a:xfrm>
            <a:off x="1294385" y="4774924"/>
            <a:ext cx="91082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5" algn="ctr"/>
            <a:r>
              <a:rPr lang="en-US" sz="1600" b="1" dirty="0">
                <a:solidFill>
                  <a:srgbClr val="00ACED"/>
                </a:solidFill>
              </a:rPr>
              <a:t>The intent of the study is to figure if people sentiment over tweeter is correlated to the weather when using public transportation.</a:t>
            </a:r>
          </a:p>
          <a:p>
            <a:pPr marL="457200" lvl="5" algn="ctr"/>
            <a:endParaRPr lang="en-US" sz="1600" b="1" dirty="0">
              <a:solidFill>
                <a:srgbClr val="00ACED"/>
              </a:solidFill>
            </a:endParaRPr>
          </a:p>
          <a:p>
            <a:pPr marL="457200" lvl="5" algn="ctr"/>
            <a:r>
              <a:rPr lang="en-US" sz="1600" dirty="0"/>
              <a:t>Access Twitter’s API to create a sentiment analysis for specific public transportation twitter accounts. Map sentiment based on time and weather variables at that current moment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CB6AD-BF91-4907-B58D-06BB44B489FB}"/>
              </a:ext>
            </a:extLst>
          </p:cNvPr>
          <p:cNvSpPr/>
          <p:nvPr/>
        </p:nvSpPr>
        <p:spPr>
          <a:xfrm>
            <a:off x="627977" y="6399227"/>
            <a:ext cx="105900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5" algn="ctr"/>
            <a:r>
              <a:rPr lang="en-US" sz="1200" i="1" dirty="0"/>
              <a:t>The week from April 10th, 2017 through April 17</a:t>
            </a:r>
            <a:r>
              <a:rPr lang="en-US" sz="1200" i="1" baseline="30000" dirty="0"/>
              <a:t>th</a:t>
            </a:r>
            <a:r>
              <a:rPr lang="en-US" sz="1200" i="1" dirty="0"/>
              <a:t>, 2017 will be used as the common denominator timeframe to correlate the tweets against the weather data</a:t>
            </a:r>
          </a:p>
        </p:txBody>
      </p:sp>
      <p:pic>
        <p:nvPicPr>
          <p:cNvPr id="4" name="Graphic 3" descr="City">
            <a:extLst>
              <a:ext uri="{FF2B5EF4-FFF2-40B4-BE49-F238E27FC236}">
                <a16:creationId xmlns:a16="http://schemas.microsoft.com/office/drawing/2014/main" id="{D58E6385-0B2E-44DB-AFCC-849139B9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667" y="1913268"/>
            <a:ext cx="451819" cy="451819"/>
          </a:xfrm>
          <a:prstGeom prst="rect">
            <a:avLst/>
          </a:prstGeom>
        </p:spPr>
      </p:pic>
      <p:pic>
        <p:nvPicPr>
          <p:cNvPr id="11" name="Graphic 10" descr="Train">
            <a:extLst>
              <a:ext uri="{FF2B5EF4-FFF2-40B4-BE49-F238E27FC236}">
                <a16:creationId xmlns:a16="http://schemas.microsoft.com/office/drawing/2014/main" id="{1360F405-B41B-4AF4-B106-8D65B13AD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906" y="2578327"/>
            <a:ext cx="439364" cy="439364"/>
          </a:xfrm>
          <a:prstGeom prst="rect">
            <a:avLst/>
          </a:prstGeom>
        </p:spPr>
      </p:pic>
      <p:pic>
        <p:nvPicPr>
          <p:cNvPr id="13" name="Graphic 12" descr="Smart Phone">
            <a:extLst>
              <a:ext uri="{FF2B5EF4-FFF2-40B4-BE49-F238E27FC236}">
                <a16:creationId xmlns:a16="http://schemas.microsoft.com/office/drawing/2014/main" id="{1A1B28D4-ECBB-4939-B1E8-37C439C22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009" y="3266869"/>
            <a:ext cx="383063" cy="383063"/>
          </a:xfrm>
          <a:prstGeom prst="rect">
            <a:avLst/>
          </a:prstGeom>
        </p:spPr>
      </p:pic>
      <p:pic>
        <p:nvPicPr>
          <p:cNvPr id="17" name="Graphic 16" descr="Team">
            <a:extLst>
              <a:ext uri="{FF2B5EF4-FFF2-40B4-BE49-F238E27FC236}">
                <a16:creationId xmlns:a16="http://schemas.microsoft.com/office/drawing/2014/main" id="{AAF2009A-CA80-4A91-BABD-FFBF82AD20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727" y="4749759"/>
            <a:ext cx="384987" cy="38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2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2765-ED33-475E-BA68-7E665566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957"/>
          </a:xfrm>
        </p:spPr>
        <p:txBody>
          <a:bodyPr>
            <a:normAutofit/>
          </a:bodyPr>
          <a:lstStyle/>
          <a:p>
            <a:r>
              <a:rPr lang="en-US" sz="2400" dirty="0"/>
              <a:t>ANNUAL WEATHER DATA FOR VARIOUS US CITIES</a:t>
            </a:r>
          </a:p>
        </p:txBody>
      </p:sp>
      <p:sp>
        <p:nvSpPr>
          <p:cNvPr id="4" name="You will also be responsible for preparing a 10 minute presentation.…">
            <a:extLst>
              <a:ext uri="{FF2B5EF4-FFF2-40B4-BE49-F238E27FC236}">
                <a16:creationId xmlns:a16="http://schemas.microsoft.com/office/drawing/2014/main" id="{B570754C-AB75-4841-AEFC-FD3C1B5AC112}"/>
              </a:ext>
            </a:extLst>
          </p:cNvPr>
          <p:cNvSpPr/>
          <p:nvPr/>
        </p:nvSpPr>
        <p:spPr>
          <a:xfrm>
            <a:off x="838200" y="1276026"/>
            <a:ext cx="10323064" cy="1814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The questions you and your group found interesting, and what motivated you to answer them: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How often does weather affect customer tweets about public transit? 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How does overall sentiment differ across cities? </a:t>
            </a:r>
          </a:p>
          <a:p>
            <a:pPr marL="457200" lvl="5"/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How is tweet volume impacted?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B975518B-8299-4747-9281-0386C1D4F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127602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1DE7AE-7E81-4E73-8D20-F8148F5B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957"/>
          </a:xfrm>
        </p:spPr>
        <p:txBody>
          <a:bodyPr>
            <a:normAutofit/>
          </a:bodyPr>
          <a:lstStyle/>
          <a:p>
            <a:r>
              <a:rPr lang="en-US" sz="2400" dirty="0"/>
              <a:t>CHALLENGES, LIMITATION AND DATA BIAS</a:t>
            </a:r>
          </a:p>
        </p:txBody>
      </p:sp>
      <p:sp>
        <p:nvSpPr>
          <p:cNvPr id="5" name="You will also be responsible for preparing a 10 minute presentation.…">
            <a:extLst>
              <a:ext uri="{FF2B5EF4-FFF2-40B4-BE49-F238E27FC236}">
                <a16:creationId xmlns:a16="http://schemas.microsoft.com/office/drawing/2014/main" id="{37515332-8EE0-49F8-AD0D-1B4D3ECF9A83}"/>
              </a:ext>
            </a:extLst>
          </p:cNvPr>
          <p:cNvSpPr/>
          <p:nvPr/>
        </p:nvSpPr>
        <p:spPr>
          <a:xfrm>
            <a:off x="838199" y="1276026"/>
            <a:ext cx="10874829" cy="57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285750" lvl="4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Limiting capabilities of the APIs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ACED"/>
                </a:solidFill>
              </a:rPr>
              <a:t>OpenWeatherMap</a:t>
            </a:r>
            <a:r>
              <a:rPr lang="en-US" sz="1600" dirty="0">
                <a:solidFill>
                  <a:srgbClr val="00ACED"/>
                </a:solidFill>
              </a:rPr>
              <a:t> API</a:t>
            </a:r>
            <a:r>
              <a:rPr lang="en-US" sz="1600" dirty="0"/>
              <a:t>: (limited calls per minute, very costly to access historical weather data)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Twitter API: </a:t>
            </a:r>
            <a:r>
              <a:rPr lang="en-US" sz="1600" dirty="0">
                <a:sym typeface="Wingdings" panose="05000000000000000000" pitchFamily="2" charset="2"/>
              </a:rPr>
              <a:t>(limitation of 15 requests per 15 minutes, limitation of historical tweets count requests, cost)</a:t>
            </a:r>
            <a:endParaRPr lang="en-US"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Pivot the initial goal as we moved forward</a:t>
            </a: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access of historical data for both APIs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dirty="0" err="1">
                <a:solidFill>
                  <a:srgbClr val="00ACED"/>
                </a:solidFill>
              </a:rPr>
              <a:t>WeatherUnderground</a:t>
            </a:r>
            <a:r>
              <a:rPr lang="en-US" sz="1600" dirty="0"/>
              <a:t> webpage instead manually parsing the data over the last week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Assembled and cleaning manually the data into a csv file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Used the last week weather hourly time bins to match the tweet API calls up to 7 days back</a:t>
            </a:r>
          </a:p>
          <a:p>
            <a:pPr marL="0" lvl="4"/>
            <a:endParaRPr lang="en-US" sz="1600" b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Bias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stations are often located at airports in large open sites where local climates variables may differ from city ones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Restricted timeframe taken is relatively short (less volume of tweets and various climates diversity events) 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Volume of tweets varies greatly from one public transportation service to another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Users sentiment analysis isn’t only linked to climate variables (rain, sun, wind, snow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pPr marL="1200150" lvl="6" indent="-285750">
              <a:buFont typeface="Arial" panose="020B0604020202020204" pitchFamily="34" charset="0"/>
              <a:buChar char="•"/>
            </a:pPr>
            <a:r>
              <a:rPr lang="en-US" sz="1600" dirty="0"/>
              <a:t>Transportation machinery malfunction or maintenance can lead to negative sentiment tweets</a:t>
            </a:r>
          </a:p>
          <a:p>
            <a:pPr marL="1200150" lvl="6" indent="-285750">
              <a:buFont typeface="Arial" panose="020B0604020202020204" pitchFamily="34" charset="0"/>
              <a:buChar char="•"/>
            </a:pPr>
            <a:r>
              <a:rPr lang="en-US" sz="1600" dirty="0"/>
              <a:t>Tweets are not necessarily linked to transportation usage</a:t>
            </a:r>
          </a:p>
          <a:p>
            <a:pPr marL="1200150" lvl="6" indent="-285750">
              <a:buFont typeface="Arial" panose="020B0604020202020204" pitchFamily="34" charset="0"/>
              <a:buChar char="•"/>
            </a:pPr>
            <a:r>
              <a:rPr lang="en-US" sz="1600" dirty="0"/>
              <a:t>Tweets sentiment polarity can be greatly affected by external variables (games, politics, news, personal life)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3" name="Graphic 2" descr="Playbook">
            <a:extLst>
              <a:ext uri="{FF2B5EF4-FFF2-40B4-BE49-F238E27FC236}">
                <a16:creationId xmlns:a16="http://schemas.microsoft.com/office/drawing/2014/main" id="{CC2E547D-D2E6-443D-8B6E-03D988F75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712" y="2733184"/>
            <a:ext cx="438364" cy="438364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4EE0722-BBB1-48C7-A3B6-B922DA3E9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712" y="1474062"/>
            <a:ext cx="438364" cy="438364"/>
          </a:xfrm>
          <a:prstGeom prst="rect">
            <a:avLst/>
          </a:prstGeom>
        </p:spPr>
      </p:pic>
      <p:pic>
        <p:nvPicPr>
          <p:cNvPr id="9" name="Graphic 8" descr="Thought bubble">
            <a:extLst>
              <a:ext uri="{FF2B5EF4-FFF2-40B4-BE49-F238E27FC236}">
                <a16:creationId xmlns:a16="http://schemas.microsoft.com/office/drawing/2014/main" id="{333DE661-227B-4C41-8CA5-F2A778529D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712" y="4162685"/>
            <a:ext cx="438364" cy="4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You will also be responsible for preparing a 10 minute presentation.…">
            <a:extLst>
              <a:ext uri="{FF2B5EF4-FFF2-40B4-BE49-F238E27FC236}">
                <a16:creationId xmlns:a16="http://schemas.microsoft.com/office/drawing/2014/main" id="{EB313384-CF42-4ED3-96FF-9D0B2B7AC894}"/>
              </a:ext>
            </a:extLst>
          </p:cNvPr>
          <p:cNvSpPr/>
          <p:nvPr/>
        </p:nvSpPr>
        <p:spPr>
          <a:xfrm>
            <a:off x="838200" y="1276026"/>
            <a:ext cx="10323064" cy="4769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457200" lvl="5"/>
            <a:endParaRPr lang="en-US" sz="16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Where and how you found the data you used to answer these questions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Retrieve Weather Underground historical data for 6 major cities: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San Francisco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Las Vegas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Atlanta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Chicago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Washington DC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New York</a:t>
            </a:r>
          </a:p>
          <a:p>
            <a:pPr marL="742950" lvl="4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Leverage Twitter API to gather tweet </a:t>
            </a:r>
          </a:p>
          <a:p>
            <a:pPr marL="457200" lvl="4"/>
            <a:r>
              <a:rPr lang="en-US" sz="1600" dirty="0"/>
              <a:t>      Data on various mass transits: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@SFBART </a:t>
            </a:r>
            <a:r>
              <a:rPr lang="en-US" sz="1600" dirty="0"/>
              <a:t>(San Francisco)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@RTCSNV </a:t>
            </a:r>
            <a:r>
              <a:rPr lang="en-US" sz="1600" dirty="0"/>
              <a:t>(Las Vegas)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@MARTASERVICE </a:t>
            </a:r>
            <a:r>
              <a:rPr lang="en-US" sz="1600" dirty="0"/>
              <a:t>(Atlanta)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@CTA</a:t>
            </a:r>
            <a:r>
              <a:rPr lang="en-US" sz="1600" dirty="0"/>
              <a:t> (Chicago)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@WMATA </a:t>
            </a:r>
            <a:r>
              <a:rPr lang="en-US" sz="1600" dirty="0"/>
              <a:t>(Washington DC)</a:t>
            </a:r>
          </a:p>
          <a:p>
            <a:pPr marL="120015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ACED"/>
                </a:solidFill>
              </a:rPr>
              <a:t>@NYCTSUBWAY </a:t>
            </a:r>
            <a:r>
              <a:rPr lang="en-US" sz="1600" dirty="0"/>
              <a:t>(New York)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1587B2A-2279-41FA-A2F5-AD14EC9269C9}"/>
              </a:ext>
            </a:extLst>
          </p:cNvPr>
          <p:cNvSpPr/>
          <p:nvPr/>
        </p:nvSpPr>
        <p:spPr>
          <a:xfrm>
            <a:off x="3502152" y="2377440"/>
            <a:ext cx="292608" cy="1380744"/>
          </a:xfrm>
          <a:prstGeom prst="rightBrace">
            <a:avLst>
              <a:gd name="adj1" fmla="val 70833"/>
              <a:gd name="adj2" fmla="val 50000"/>
            </a:avLst>
          </a:prstGeom>
          <a:ln>
            <a:solidFill>
              <a:srgbClr val="00AC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77CED-6BB6-4FDE-9E51-4785BD106650}"/>
              </a:ext>
            </a:extLst>
          </p:cNvPr>
          <p:cNvSpPr txBox="1"/>
          <p:nvPr/>
        </p:nvSpPr>
        <p:spPr>
          <a:xfrm>
            <a:off x="3634489" y="2882140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CSV file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73E2E3A-E9A0-4D2F-BA32-CA932D8AB098}"/>
              </a:ext>
            </a:extLst>
          </p:cNvPr>
          <p:cNvSpPr/>
          <p:nvPr/>
        </p:nvSpPr>
        <p:spPr>
          <a:xfrm>
            <a:off x="4824615" y="2928366"/>
            <a:ext cx="332066" cy="278892"/>
          </a:xfrm>
          <a:prstGeom prst="rightArrow">
            <a:avLst/>
          </a:prstGeom>
          <a:solidFill>
            <a:srgbClr val="00AC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B32A-64B7-4646-9BB4-1164D504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5" y="4003380"/>
            <a:ext cx="364418" cy="295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CA4223-99C0-4ADF-A4B2-98C129C4F8F7}"/>
              </a:ext>
            </a:extLst>
          </p:cNvPr>
          <p:cNvSpPr txBox="1"/>
          <p:nvPr/>
        </p:nvSpPr>
        <p:spPr>
          <a:xfrm>
            <a:off x="5024226" y="2744646"/>
            <a:ext cx="139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Annual Monthly </a:t>
            </a:r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A1B56E95-F766-4E63-86A7-7351AFA35305}"/>
              </a:ext>
            </a:extLst>
          </p:cNvPr>
          <p:cNvSpPr/>
          <p:nvPr/>
        </p:nvSpPr>
        <p:spPr>
          <a:xfrm>
            <a:off x="6335100" y="2907791"/>
            <a:ext cx="320040" cy="320040"/>
          </a:xfrm>
          <a:prstGeom prst="plus">
            <a:avLst>
              <a:gd name="adj" fmla="val 33571"/>
            </a:avLst>
          </a:prstGeom>
          <a:solidFill>
            <a:srgbClr val="00AC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C84C2-7332-49C8-890D-AD155792CC2B}"/>
              </a:ext>
            </a:extLst>
          </p:cNvPr>
          <p:cNvSpPr txBox="1"/>
          <p:nvPr/>
        </p:nvSpPr>
        <p:spPr>
          <a:xfrm>
            <a:off x="6613910" y="2744646"/>
            <a:ext cx="106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Weekly </a:t>
            </a:r>
          </a:p>
          <a:p>
            <a:pPr algn="ctr"/>
            <a:r>
              <a:rPr lang="en-US" dirty="0"/>
              <a:t>Hourly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6E3B4E9-6541-4CD7-94D2-063A9386CE32}"/>
              </a:ext>
            </a:extLst>
          </p:cNvPr>
          <p:cNvSpPr/>
          <p:nvPr/>
        </p:nvSpPr>
        <p:spPr>
          <a:xfrm>
            <a:off x="4787276" y="4560407"/>
            <a:ext cx="292608" cy="1380744"/>
          </a:xfrm>
          <a:prstGeom prst="rightBrace">
            <a:avLst>
              <a:gd name="adj1" fmla="val 70833"/>
              <a:gd name="adj2" fmla="val 50000"/>
            </a:avLst>
          </a:prstGeom>
          <a:ln>
            <a:solidFill>
              <a:srgbClr val="00AC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D1A97-FFC9-4A4B-9038-272062324CAA}"/>
              </a:ext>
            </a:extLst>
          </p:cNvPr>
          <p:cNvSpPr txBox="1"/>
          <p:nvPr/>
        </p:nvSpPr>
        <p:spPr>
          <a:xfrm>
            <a:off x="5081676" y="4737439"/>
            <a:ext cx="1399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“statuses” tweets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D56D4F4-4FDD-473A-ACB8-9E37FD45C6C5}"/>
              </a:ext>
            </a:extLst>
          </p:cNvPr>
          <p:cNvSpPr/>
          <p:nvPr/>
        </p:nvSpPr>
        <p:spPr>
          <a:xfrm>
            <a:off x="6359052" y="5062552"/>
            <a:ext cx="370827" cy="278892"/>
          </a:xfrm>
          <a:prstGeom prst="rightArrow">
            <a:avLst/>
          </a:prstGeom>
          <a:solidFill>
            <a:srgbClr val="00AC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FDD0-C544-4D79-A6BF-056AAA00A533}"/>
              </a:ext>
            </a:extLst>
          </p:cNvPr>
          <p:cNvSpPr txBox="1"/>
          <p:nvPr/>
        </p:nvSpPr>
        <p:spPr>
          <a:xfrm>
            <a:off x="6668355" y="4941277"/>
            <a:ext cx="106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Weekly</a:t>
            </a:r>
          </a:p>
          <a:p>
            <a:pPr algn="ctr"/>
            <a:r>
              <a:rPr lang="en-US" dirty="0"/>
              <a:t>Hourly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F2D30E8-71A4-4F92-A404-C13F4EA10AFD}"/>
              </a:ext>
            </a:extLst>
          </p:cNvPr>
          <p:cNvSpPr/>
          <p:nvPr/>
        </p:nvSpPr>
        <p:spPr>
          <a:xfrm>
            <a:off x="7695401" y="2928366"/>
            <a:ext cx="331320" cy="278892"/>
          </a:xfrm>
          <a:prstGeom prst="rightArrow">
            <a:avLst/>
          </a:prstGeom>
          <a:solidFill>
            <a:srgbClr val="00AC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156B906-C315-4DAD-983B-AB06E0B81C1A}"/>
              </a:ext>
            </a:extLst>
          </p:cNvPr>
          <p:cNvSpPr/>
          <p:nvPr/>
        </p:nvSpPr>
        <p:spPr>
          <a:xfrm>
            <a:off x="7695401" y="5103699"/>
            <a:ext cx="331320" cy="278892"/>
          </a:xfrm>
          <a:prstGeom prst="rightArrow">
            <a:avLst/>
          </a:prstGeom>
          <a:solidFill>
            <a:srgbClr val="00AC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0CC65-16C1-499C-A5A2-A1DC7922F7A2}"/>
              </a:ext>
            </a:extLst>
          </p:cNvPr>
          <p:cNvSpPr txBox="1"/>
          <p:nvPr/>
        </p:nvSpPr>
        <p:spPr>
          <a:xfrm>
            <a:off x="7973605" y="2743641"/>
            <a:ext cx="139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D4767-29B2-4D28-913E-D906AE6CAF42}"/>
              </a:ext>
            </a:extLst>
          </p:cNvPr>
          <p:cNvSpPr txBox="1"/>
          <p:nvPr/>
        </p:nvSpPr>
        <p:spPr>
          <a:xfrm>
            <a:off x="7973605" y="4919979"/>
            <a:ext cx="139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E9B7855-DFAD-4A14-8A14-167DD950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957"/>
          </a:xfrm>
        </p:spPr>
        <p:txBody>
          <a:bodyPr>
            <a:normAutofit/>
          </a:bodyPr>
          <a:lstStyle/>
          <a:p>
            <a:r>
              <a:rPr lang="en-US" sz="2400" dirty="0"/>
              <a:t>DATA MINING AND RETRIEVAL PROCESS ROAD MAP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5E7A22A-8318-43FA-893A-67F68B275207}"/>
              </a:ext>
            </a:extLst>
          </p:cNvPr>
          <p:cNvSpPr/>
          <p:nvPr/>
        </p:nvSpPr>
        <p:spPr>
          <a:xfrm>
            <a:off x="9262946" y="3033180"/>
            <a:ext cx="285716" cy="2255187"/>
          </a:xfrm>
          <a:prstGeom prst="rightBrace">
            <a:avLst>
              <a:gd name="adj1" fmla="val 70833"/>
              <a:gd name="adj2" fmla="val 50000"/>
            </a:avLst>
          </a:prstGeom>
          <a:ln>
            <a:solidFill>
              <a:srgbClr val="00AC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5C809C-6288-4AFE-A74F-DB0BD3CBC147}"/>
              </a:ext>
            </a:extLst>
          </p:cNvPr>
          <p:cNvSpPr txBox="1"/>
          <p:nvPr/>
        </p:nvSpPr>
        <p:spPr>
          <a:xfrm>
            <a:off x="9342511" y="3864881"/>
            <a:ext cx="139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</a:t>
            </a:r>
            <a:r>
              <a:rPr lang="en-US" dirty="0" err="1"/>
              <a:t>Dataframe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0985AF-85F7-401C-AFDA-7A9F59C4B6A3}"/>
              </a:ext>
            </a:extLst>
          </p:cNvPr>
          <p:cNvCxnSpPr>
            <a:cxnSpLocks/>
          </p:cNvCxnSpPr>
          <p:nvPr/>
        </p:nvCxnSpPr>
        <p:spPr>
          <a:xfrm flipH="1">
            <a:off x="7212164" y="3592154"/>
            <a:ext cx="8633" cy="1147946"/>
          </a:xfrm>
          <a:prstGeom prst="straightConnector1">
            <a:avLst/>
          </a:prstGeom>
          <a:ln>
            <a:solidFill>
              <a:srgbClr val="00ACE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5B4A17-0E9F-478A-9C2A-38449A8A0217}"/>
              </a:ext>
            </a:extLst>
          </p:cNvPr>
          <p:cNvSpPr txBox="1"/>
          <p:nvPr/>
        </p:nvSpPr>
        <p:spPr>
          <a:xfrm>
            <a:off x="6703799" y="3928400"/>
            <a:ext cx="10339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ACED"/>
                </a:solidFill>
              </a:rPr>
              <a:t>Time Zone  match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34E4FC-7485-449E-9F15-ACAF47F804DE}"/>
              </a:ext>
            </a:extLst>
          </p:cNvPr>
          <p:cNvCxnSpPr/>
          <p:nvPr/>
        </p:nvCxnSpPr>
        <p:spPr>
          <a:xfrm flipH="1">
            <a:off x="8597273" y="3614074"/>
            <a:ext cx="8633" cy="1147946"/>
          </a:xfrm>
          <a:prstGeom prst="straightConnector1">
            <a:avLst/>
          </a:prstGeom>
          <a:ln>
            <a:solidFill>
              <a:srgbClr val="00ACE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F6F82F-666F-48F0-9B57-BA32DCC8A723}"/>
              </a:ext>
            </a:extLst>
          </p:cNvPr>
          <p:cNvSpPr txBox="1"/>
          <p:nvPr/>
        </p:nvSpPr>
        <p:spPr>
          <a:xfrm>
            <a:off x="8088908" y="3928400"/>
            <a:ext cx="10339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ACED"/>
                </a:solidFill>
              </a:rPr>
              <a:t>Merge on time bins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8CE854-8212-45BD-8A43-C36B0BE115B8}"/>
              </a:ext>
            </a:extLst>
          </p:cNvPr>
          <p:cNvSpPr txBox="1"/>
          <p:nvPr/>
        </p:nvSpPr>
        <p:spPr>
          <a:xfrm>
            <a:off x="8605906" y="5824875"/>
            <a:ext cx="197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err="1">
                <a:solidFill>
                  <a:srgbClr val="00ACED"/>
                </a:solidFill>
              </a:rPr>
              <a:t>Jupyter</a:t>
            </a:r>
            <a:r>
              <a:rPr lang="en-US" sz="1400" i="1" dirty="0">
                <a:solidFill>
                  <a:srgbClr val="00ACED"/>
                </a:solidFill>
              </a:rPr>
              <a:t> Notebook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9420AD4-B0E2-42B9-B71C-BC9A5F69F788}"/>
              </a:ext>
            </a:extLst>
          </p:cNvPr>
          <p:cNvSpPr/>
          <p:nvPr/>
        </p:nvSpPr>
        <p:spPr>
          <a:xfrm>
            <a:off x="5258744" y="2661804"/>
            <a:ext cx="5376856" cy="3522163"/>
          </a:xfrm>
          <a:prstGeom prst="roundRect">
            <a:avLst>
              <a:gd name="adj" fmla="val 6932"/>
            </a:avLst>
          </a:prstGeom>
          <a:noFill/>
          <a:ln>
            <a:solidFill>
              <a:srgbClr val="00ACE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9E085F0-78CC-46FF-8937-B26A0629BBD5}"/>
              </a:ext>
            </a:extLst>
          </p:cNvPr>
          <p:cNvSpPr/>
          <p:nvPr/>
        </p:nvSpPr>
        <p:spPr>
          <a:xfrm>
            <a:off x="10691486" y="4048600"/>
            <a:ext cx="331320" cy="278892"/>
          </a:xfrm>
          <a:prstGeom prst="rightArrow">
            <a:avLst/>
          </a:prstGeom>
          <a:solidFill>
            <a:srgbClr val="00AC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A2EE6-A0FE-40CE-AFF5-51B7BD6CE3AC}"/>
              </a:ext>
            </a:extLst>
          </p:cNvPr>
          <p:cNvSpPr txBox="1"/>
          <p:nvPr/>
        </p:nvSpPr>
        <p:spPr>
          <a:xfrm>
            <a:off x="11062071" y="4003380"/>
            <a:ext cx="96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C1F04F-B40C-4BF4-80AC-B8BE0D063752}"/>
              </a:ext>
            </a:extLst>
          </p:cNvPr>
          <p:cNvSpPr/>
          <p:nvPr/>
        </p:nvSpPr>
        <p:spPr>
          <a:xfrm>
            <a:off x="11049756" y="2661804"/>
            <a:ext cx="962320" cy="3522163"/>
          </a:xfrm>
          <a:prstGeom prst="roundRect">
            <a:avLst>
              <a:gd name="adj" fmla="val 18251"/>
            </a:avLst>
          </a:prstGeom>
          <a:noFill/>
          <a:ln>
            <a:solidFill>
              <a:srgbClr val="00ACE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B8F3CC-64FA-40A5-994F-18DA1A62EC4D}"/>
              </a:ext>
            </a:extLst>
          </p:cNvPr>
          <p:cNvSpPr txBox="1"/>
          <p:nvPr/>
        </p:nvSpPr>
        <p:spPr>
          <a:xfrm>
            <a:off x="10069890" y="5803051"/>
            <a:ext cx="1975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err="1">
                <a:solidFill>
                  <a:srgbClr val="00ACED"/>
                </a:solidFill>
              </a:rPr>
              <a:t>Matplotlib</a:t>
            </a:r>
            <a:endParaRPr lang="en-US" sz="1400" i="1" dirty="0">
              <a:solidFill>
                <a:srgbClr val="00ACED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66432DE-B092-4222-AD4A-6655E8E2E788}"/>
              </a:ext>
            </a:extLst>
          </p:cNvPr>
          <p:cNvSpPr/>
          <p:nvPr/>
        </p:nvSpPr>
        <p:spPr>
          <a:xfrm>
            <a:off x="3865227" y="2661804"/>
            <a:ext cx="853445" cy="1116918"/>
          </a:xfrm>
          <a:prstGeom prst="roundRect">
            <a:avLst>
              <a:gd name="adj" fmla="val 18251"/>
            </a:avLst>
          </a:prstGeom>
          <a:noFill/>
          <a:ln>
            <a:solidFill>
              <a:srgbClr val="00ACE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062369-6841-4835-8A6B-ACAEF15DFAE7}"/>
              </a:ext>
            </a:extLst>
          </p:cNvPr>
          <p:cNvSpPr txBox="1"/>
          <p:nvPr/>
        </p:nvSpPr>
        <p:spPr>
          <a:xfrm>
            <a:off x="3994085" y="3460185"/>
            <a:ext cx="724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solidFill>
                  <a:srgbClr val="00ACED"/>
                </a:solidFill>
              </a:rPr>
              <a:t>Excel</a:t>
            </a:r>
          </a:p>
        </p:txBody>
      </p:sp>
      <p:pic>
        <p:nvPicPr>
          <p:cNvPr id="35" name="Graphic 34" descr="Map with pin">
            <a:extLst>
              <a:ext uri="{FF2B5EF4-FFF2-40B4-BE49-F238E27FC236}">
                <a16:creationId xmlns:a16="http://schemas.microsoft.com/office/drawing/2014/main" id="{FA000F53-75F3-4517-B45D-9A7ADD9E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57" y="2000423"/>
            <a:ext cx="514274" cy="5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3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B8038-A445-4C0A-A0E9-62D292605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8" t="8002" r="6450"/>
          <a:stretch/>
        </p:blipFill>
        <p:spPr>
          <a:xfrm>
            <a:off x="921380" y="1026082"/>
            <a:ext cx="10484189" cy="5263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0930E5-C577-40E9-8E95-0E6FA4111536}"/>
              </a:ext>
            </a:extLst>
          </p:cNvPr>
          <p:cNvSpPr txBox="1"/>
          <p:nvPr/>
        </p:nvSpPr>
        <p:spPr>
          <a:xfrm>
            <a:off x="7393959" y="3950766"/>
            <a:ext cx="927488" cy="30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B1265-63BA-494B-8C57-416864720350}"/>
              </a:ext>
            </a:extLst>
          </p:cNvPr>
          <p:cNvSpPr txBox="1"/>
          <p:nvPr/>
        </p:nvSpPr>
        <p:spPr>
          <a:xfrm>
            <a:off x="8252517" y="3224830"/>
            <a:ext cx="1366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Washington DC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EFA4A8-D3DE-4F3A-BE4B-61F498EB322A}"/>
              </a:ext>
            </a:extLst>
          </p:cNvPr>
          <p:cNvSpPr txBox="1"/>
          <p:nvPr/>
        </p:nvSpPr>
        <p:spPr>
          <a:xfrm>
            <a:off x="9069196" y="2806671"/>
            <a:ext cx="1219549" cy="30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York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536E26-143E-483D-8301-0B84D54F99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0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ANNUAL WEATHER DATA FOR 6 URBAN US CITIES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1432C-B130-4ECA-BD26-7AEFB26E5E78}"/>
              </a:ext>
            </a:extLst>
          </p:cNvPr>
          <p:cNvSpPr txBox="1"/>
          <p:nvPr/>
        </p:nvSpPr>
        <p:spPr>
          <a:xfrm>
            <a:off x="921380" y="5933129"/>
            <a:ext cx="353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https://www.mapcustomizer.com/</a:t>
            </a:r>
          </a:p>
        </p:txBody>
      </p:sp>
    </p:spTree>
    <p:extLst>
      <p:ext uri="{BB962C8B-B14F-4D97-AF65-F5344CB8AC3E}">
        <p14:creationId xmlns:p14="http://schemas.microsoft.com/office/powerpoint/2010/main" val="50745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6C09560-0B5A-408C-9695-A4DC548B049E}"/>
              </a:ext>
            </a:extLst>
          </p:cNvPr>
          <p:cNvGrpSpPr/>
          <p:nvPr/>
        </p:nvGrpSpPr>
        <p:grpSpPr>
          <a:xfrm>
            <a:off x="675467" y="4272391"/>
            <a:ext cx="3323048" cy="2418693"/>
            <a:chOff x="591707" y="4358770"/>
            <a:chExt cx="3323048" cy="225248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9D803AC-FC51-43E5-BE97-956708FB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707" y="4358770"/>
              <a:ext cx="3323048" cy="22153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7BE02-7EDC-4454-9D35-7FF222949C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69" t="88067" r="10402" b="-776"/>
            <a:stretch/>
          </p:blipFill>
          <p:spPr>
            <a:xfrm>
              <a:off x="1019317" y="6307225"/>
              <a:ext cx="2572969" cy="304032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A0D000D-CC8D-490B-8523-404DE5F1CA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7645400" cy="660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ANNUAL 2017 WEATHER DATA FOR 6 URBAN US CITIES</a:t>
            </a:r>
          </a:p>
        </p:txBody>
      </p:sp>
      <p:sp>
        <p:nvSpPr>
          <p:cNvPr id="6" name="You will also be responsible for preparing a 10 minute presentation.…">
            <a:extLst>
              <a:ext uri="{FF2B5EF4-FFF2-40B4-BE49-F238E27FC236}">
                <a16:creationId xmlns:a16="http://schemas.microsoft.com/office/drawing/2014/main" id="{91D8CD04-A287-4405-9764-AAEB670D1C27}"/>
              </a:ext>
            </a:extLst>
          </p:cNvPr>
          <p:cNvSpPr/>
          <p:nvPr/>
        </p:nvSpPr>
        <p:spPr>
          <a:xfrm>
            <a:off x="1370532" y="1092995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San Francisco</a:t>
            </a:r>
            <a:endParaRPr lang="en-US" sz="2000" dirty="0">
              <a:latin typeface="+mj-lt"/>
            </a:endParaRPr>
          </a:p>
        </p:txBody>
      </p:sp>
      <p:sp>
        <p:nvSpPr>
          <p:cNvPr id="8" name="You will also be responsible for preparing a 10 minute presentation.…">
            <a:extLst>
              <a:ext uri="{FF2B5EF4-FFF2-40B4-BE49-F238E27FC236}">
                <a16:creationId xmlns:a16="http://schemas.microsoft.com/office/drawing/2014/main" id="{AA2A400E-38C9-45D2-84D6-B8B40EBC381E}"/>
              </a:ext>
            </a:extLst>
          </p:cNvPr>
          <p:cNvSpPr/>
          <p:nvPr/>
        </p:nvSpPr>
        <p:spPr>
          <a:xfrm>
            <a:off x="5282082" y="1092995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Las Vegas</a:t>
            </a:r>
            <a:endParaRPr lang="en-US" sz="2000" dirty="0">
              <a:latin typeface="+mj-lt"/>
            </a:endParaRPr>
          </a:p>
        </p:txBody>
      </p:sp>
      <p:sp>
        <p:nvSpPr>
          <p:cNvPr id="9" name="You will also be responsible for preparing a 10 minute presentation.…">
            <a:extLst>
              <a:ext uri="{FF2B5EF4-FFF2-40B4-BE49-F238E27FC236}">
                <a16:creationId xmlns:a16="http://schemas.microsoft.com/office/drawing/2014/main" id="{0C7FC6C7-E36E-4B83-B46D-6F997DFDA2AE}"/>
              </a:ext>
            </a:extLst>
          </p:cNvPr>
          <p:cNvSpPr/>
          <p:nvPr/>
        </p:nvSpPr>
        <p:spPr>
          <a:xfrm>
            <a:off x="8933527" y="1092995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Atlanta</a:t>
            </a:r>
            <a:endParaRPr lang="en-US" sz="20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196D37-1F2F-4BA9-9AD5-30D849998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3" y="1428656"/>
            <a:ext cx="3323048" cy="23736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615DE-AC04-48CD-AD69-BE6F0DE6B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07" y="1428656"/>
            <a:ext cx="3323048" cy="2373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3AC8DD-E83C-4B64-A920-E7F53CC0D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64" y="4279650"/>
            <a:ext cx="3323048" cy="23736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8291D5-7AD9-4FA2-A67D-BA2906F63D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07" y="4279650"/>
            <a:ext cx="3323048" cy="23736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5747C4-EB8C-4E2A-B32D-F472B85AB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64" y="1428656"/>
            <a:ext cx="3323048" cy="2373606"/>
          </a:xfrm>
          <a:prstGeom prst="rect">
            <a:avLst/>
          </a:prstGeom>
        </p:spPr>
      </p:pic>
      <p:sp>
        <p:nvSpPr>
          <p:cNvPr id="23" name="You will also be responsible for preparing a 10 minute presentation.…">
            <a:extLst>
              <a:ext uri="{FF2B5EF4-FFF2-40B4-BE49-F238E27FC236}">
                <a16:creationId xmlns:a16="http://schemas.microsoft.com/office/drawing/2014/main" id="{62CC682E-F316-428C-B587-D75D945B12A8}"/>
              </a:ext>
            </a:extLst>
          </p:cNvPr>
          <p:cNvSpPr/>
          <p:nvPr/>
        </p:nvSpPr>
        <p:spPr>
          <a:xfrm>
            <a:off x="1452639" y="4005509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Chicago</a:t>
            </a:r>
            <a:endParaRPr lang="en-US" sz="2000" dirty="0">
              <a:latin typeface="+mj-lt"/>
            </a:endParaRPr>
          </a:p>
        </p:txBody>
      </p:sp>
      <p:sp>
        <p:nvSpPr>
          <p:cNvPr id="24" name="You will also be responsible for preparing a 10 minute presentation.…">
            <a:extLst>
              <a:ext uri="{FF2B5EF4-FFF2-40B4-BE49-F238E27FC236}">
                <a16:creationId xmlns:a16="http://schemas.microsoft.com/office/drawing/2014/main" id="{27A2568C-06D7-44C3-B2F6-4F8CF077B880}"/>
              </a:ext>
            </a:extLst>
          </p:cNvPr>
          <p:cNvSpPr/>
          <p:nvPr/>
        </p:nvSpPr>
        <p:spPr>
          <a:xfrm>
            <a:off x="5282082" y="4005509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Washington DC</a:t>
            </a:r>
            <a:endParaRPr lang="en-US" sz="2000" dirty="0">
              <a:latin typeface="+mj-lt"/>
            </a:endParaRPr>
          </a:p>
        </p:txBody>
      </p:sp>
      <p:sp>
        <p:nvSpPr>
          <p:cNvPr id="25" name="You will also be responsible for preparing a 10 minute presentation.…">
            <a:extLst>
              <a:ext uri="{FF2B5EF4-FFF2-40B4-BE49-F238E27FC236}">
                <a16:creationId xmlns:a16="http://schemas.microsoft.com/office/drawing/2014/main" id="{1157E1F2-9144-45A4-97E5-640A9E5767CF}"/>
              </a:ext>
            </a:extLst>
          </p:cNvPr>
          <p:cNvSpPr/>
          <p:nvPr/>
        </p:nvSpPr>
        <p:spPr>
          <a:xfrm>
            <a:off x="8933527" y="4005509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New York</a:t>
            </a:r>
            <a:endParaRPr lang="en-US" sz="2000" dirty="0"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3A434F-7D0A-477F-B968-A44F589B9A22}"/>
              </a:ext>
            </a:extLst>
          </p:cNvPr>
          <p:cNvSpPr/>
          <p:nvPr/>
        </p:nvSpPr>
        <p:spPr>
          <a:xfrm>
            <a:off x="1779939" y="1731078"/>
            <a:ext cx="132623" cy="2071184"/>
          </a:xfrm>
          <a:prstGeom prst="roundRect">
            <a:avLst/>
          </a:prstGeom>
          <a:noFill/>
          <a:ln w="28575"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6F67DF-07E9-4491-BB3E-6BA3142B3834}"/>
              </a:ext>
            </a:extLst>
          </p:cNvPr>
          <p:cNvSpPr/>
          <p:nvPr/>
        </p:nvSpPr>
        <p:spPr>
          <a:xfrm>
            <a:off x="5605063" y="1731078"/>
            <a:ext cx="132623" cy="2071184"/>
          </a:xfrm>
          <a:prstGeom prst="roundRect">
            <a:avLst/>
          </a:prstGeom>
          <a:noFill/>
          <a:ln w="28575"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620F8B-2125-4C5E-86F8-8324D7FE2FE8}"/>
              </a:ext>
            </a:extLst>
          </p:cNvPr>
          <p:cNvSpPr/>
          <p:nvPr/>
        </p:nvSpPr>
        <p:spPr>
          <a:xfrm>
            <a:off x="9437167" y="1731078"/>
            <a:ext cx="132623" cy="2071184"/>
          </a:xfrm>
          <a:prstGeom prst="roundRect">
            <a:avLst/>
          </a:prstGeom>
          <a:noFill/>
          <a:ln w="28575"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AFC5E2B-3727-45DA-9EAC-0A80D795D68A}"/>
              </a:ext>
            </a:extLst>
          </p:cNvPr>
          <p:cNvSpPr/>
          <p:nvPr/>
        </p:nvSpPr>
        <p:spPr>
          <a:xfrm>
            <a:off x="1779939" y="4595298"/>
            <a:ext cx="132623" cy="2071184"/>
          </a:xfrm>
          <a:prstGeom prst="roundRect">
            <a:avLst/>
          </a:prstGeom>
          <a:noFill/>
          <a:ln w="28575"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457F41E-71F6-4EFD-B306-4C948E0FFE2F}"/>
              </a:ext>
            </a:extLst>
          </p:cNvPr>
          <p:cNvSpPr/>
          <p:nvPr/>
        </p:nvSpPr>
        <p:spPr>
          <a:xfrm>
            <a:off x="5605063" y="4595298"/>
            <a:ext cx="132623" cy="2071184"/>
          </a:xfrm>
          <a:prstGeom prst="roundRect">
            <a:avLst/>
          </a:prstGeom>
          <a:noFill/>
          <a:ln w="28575"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E4BE927-A469-4EEF-8E6D-CA4174CB3B3C}"/>
              </a:ext>
            </a:extLst>
          </p:cNvPr>
          <p:cNvSpPr/>
          <p:nvPr/>
        </p:nvSpPr>
        <p:spPr>
          <a:xfrm>
            <a:off x="9437167" y="4595298"/>
            <a:ext cx="132623" cy="2071184"/>
          </a:xfrm>
          <a:prstGeom prst="roundRect">
            <a:avLst/>
          </a:prstGeom>
          <a:noFill/>
          <a:ln w="28575"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40882BC-6DB2-4DC2-82C2-9051D4784C60}"/>
              </a:ext>
            </a:extLst>
          </p:cNvPr>
          <p:cNvSpPr/>
          <p:nvPr/>
        </p:nvSpPr>
        <p:spPr>
          <a:xfrm>
            <a:off x="5627749" y="3819008"/>
            <a:ext cx="87251" cy="173275"/>
          </a:xfrm>
          <a:prstGeom prst="upArrow">
            <a:avLst>
              <a:gd name="adj1" fmla="val 50000"/>
              <a:gd name="adj2" fmla="val 92108"/>
            </a:avLst>
          </a:prstGeom>
          <a:solidFill>
            <a:srgbClr val="00ACED"/>
          </a:solidFill>
          <a:ln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5460CE19-07D3-4A48-ADC6-E8B64C2499FD}"/>
              </a:ext>
            </a:extLst>
          </p:cNvPr>
          <p:cNvSpPr/>
          <p:nvPr/>
        </p:nvSpPr>
        <p:spPr>
          <a:xfrm>
            <a:off x="9466199" y="3832234"/>
            <a:ext cx="87251" cy="173275"/>
          </a:xfrm>
          <a:prstGeom prst="upArrow">
            <a:avLst>
              <a:gd name="adj1" fmla="val 50000"/>
              <a:gd name="adj2" fmla="val 92108"/>
            </a:avLst>
          </a:prstGeom>
          <a:solidFill>
            <a:srgbClr val="00ACED"/>
          </a:solidFill>
          <a:ln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84A2C77F-5FD8-4FBF-83F9-F7EAE68D0808}"/>
              </a:ext>
            </a:extLst>
          </p:cNvPr>
          <p:cNvSpPr/>
          <p:nvPr/>
        </p:nvSpPr>
        <p:spPr>
          <a:xfrm>
            <a:off x="1803815" y="3832234"/>
            <a:ext cx="87251" cy="173275"/>
          </a:xfrm>
          <a:prstGeom prst="upArrow">
            <a:avLst>
              <a:gd name="adj1" fmla="val 50000"/>
              <a:gd name="adj2" fmla="val 92108"/>
            </a:avLst>
          </a:prstGeom>
          <a:solidFill>
            <a:srgbClr val="00ACED"/>
          </a:solidFill>
          <a:ln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BCA3968-966E-4320-906C-E02E67E985AC}"/>
              </a:ext>
            </a:extLst>
          </p:cNvPr>
          <p:cNvSpPr/>
          <p:nvPr/>
        </p:nvSpPr>
        <p:spPr>
          <a:xfrm>
            <a:off x="5627749" y="6651957"/>
            <a:ext cx="87251" cy="173275"/>
          </a:xfrm>
          <a:prstGeom prst="upArrow">
            <a:avLst>
              <a:gd name="adj1" fmla="val 50000"/>
              <a:gd name="adj2" fmla="val 92108"/>
            </a:avLst>
          </a:prstGeom>
          <a:solidFill>
            <a:srgbClr val="00ACED"/>
          </a:solidFill>
          <a:ln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737A99B7-4848-49B1-AE8B-30D66F596175}"/>
              </a:ext>
            </a:extLst>
          </p:cNvPr>
          <p:cNvSpPr/>
          <p:nvPr/>
        </p:nvSpPr>
        <p:spPr>
          <a:xfrm>
            <a:off x="9466199" y="6665183"/>
            <a:ext cx="87251" cy="173275"/>
          </a:xfrm>
          <a:prstGeom prst="upArrow">
            <a:avLst>
              <a:gd name="adj1" fmla="val 50000"/>
              <a:gd name="adj2" fmla="val 92108"/>
            </a:avLst>
          </a:prstGeom>
          <a:solidFill>
            <a:srgbClr val="00ACED"/>
          </a:solidFill>
          <a:ln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00F0F8CE-9330-4BFF-A56C-97ED50A7F577}"/>
              </a:ext>
            </a:extLst>
          </p:cNvPr>
          <p:cNvSpPr/>
          <p:nvPr/>
        </p:nvSpPr>
        <p:spPr>
          <a:xfrm>
            <a:off x="1803815" y="6665183"/>
            <a:ext cx="87251" cy="173275"/>
          </a:xfrm>
          <a:prstGeom prst="upArrow">
            <a:avLst>
              <a:gd name="adj1" fmla="val 50000"/>
              <a:gd name="adj2" fmla="val 92108"/>
            </a:avLst>
          </a:prstGeom>
          <a:solidFill>
            <a:srgbClr val="00ACED"/>
          </a:solidFill>
          <a:ln>
            <a:solidFill>
              <a:srgbClr val="00A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7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0D000D-CC8D-490B-8523-404DE5F1CA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397240" cy="660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WEEKLY DAILY WEATHER DATA FOR 6 URBAN US CITIES</a:t>
            </a:r>
          </a:p>
        </p:txBody>
      </p:sp>
      <p:sp>
        <p:nvSpPr>
          <p:cNvPr id="6" name="You will also be responsible for preparing a 10 minute presentation.…">
            <a:extLst>
              <a:ext uri="{FF2B5EF4-FFF2-40B4-BE49-F238E27FC236}">
                <a16:creationId xmlns:a16="http://schemas.microsoft.com/office/drawing/2014/main" id="{91D8CD04-A287-4405-9764-AAEB670D1C27}"/>
              </a:ext>
            </a:extLst>
          </p:cNvPr>
          <p:cNvSpPr/>
          <p:nvPr/>
        </p:nvSpPr>
        <p:spPr>
          <a:xfrm>
            <a:off x="1370532" y="1092995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San Francisco</a:t>
            </a:r>
            <a:endParaRPr lang="en-US" sz="2000" dirty="0">
              <a:latin typeface="+mj-lt"/>
            </a:endParaRPr>
          </a:p>
        </p:txBody>
      </p:sp>
      <p:sp>
        <p:nvSpPr>
          <p:cNvPr id="8" name="You will also be responsible for preparing a 10 minute presentation.…">
            <a:extLst>
              <a:ext uri="{FF2B5EF4-FFF2-40B4-BE49-F238E27FC236}">
                <a16:creationId xmlns:a16="http://schemas.microsoft.com/office/drawing/2014/main" id="{AA2A400E-38C9-45D2-84D6-B8B40EBC381E}"/>
              </a:ext>
            </a:extLst>
          </p:cNvPr>
          <p:cNvSpPr/>
          <p:nvPr/>
        </p:nvSpPr>
        <p:spPr>
          <a:xfrm>
            <a:off x="5282082" y="1092995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Las Vegas</a:t>
            </a:r>
            <a:endParaRPr lang="en-US" sz="2000" dirty="0">
              <a:latin typeface="+mj-lt"/>
            </a:endParaRPr>
          </a:p>
        </p:txBody>
      </p:sp>
      <p:sp>
        <p:nvSpPr>
          <p:cNvPr id="9" name="You will also be responsible for preparing a 10 minute presentation.…">
            <a:extLst>
              <a:ext uri="{FF2B5EF4-FFF2-40B4-BE49-F238E27FC236}">
                <a16:creationId xmlns:a16="http://schemas.microsoft.com/office/drawing/2014/main" id="{0C7FC6C7-E36E-4B83-B46D-6F997DFDA2AE}"/>
              </a:ext>
            </a:extLst>
          </p:cNvPr>
          <p:cNvSpPr/>
          <p:nvPr/>
        </p:nvSpPr>
        <p:spPr>
          <a:xfrm>
            <a:off x="8933527" y="1092995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Atlanta</a:t>
            </a:r>
            <a:endParaRPr lang="en-US" sz="20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196D37-1F2F-4BA9-9AD5-30D84999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3" y="1428656"/>
            <a:ext cx="3323048" cy="23736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615DE-AC04-48CD-AD69-BE6F0DE6B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07" y="1428656"/>
            <a:ext cx="3323048" cy="2373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3AC8DD-E83C-4B64-A920-E7F53CC0D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64" y="4279650"/>
            <a:ext cx="3323048" cy="23736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8291D5-7AD9-4FA2-A67D-BA2906F63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707" y="4279650"/>
            <a:ext cx="3323048" cy="23736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5747C4-EB8C-4E2A-B32D-F472B85AB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64" y="1428656"/>
            <a:ext cx="3323048" cy="2373605"/>
          </a:xfrm>
          <a:prstGeom prst="rect">
            <a:avLst/>
          </a:prstGeom>
        </p:spPr>
      </p:pic>
      <p:sp>
        <p:nvSpPr>
          <p:cNvPr id="23" name="You will also be responsible for preparing a 10 minute presentation.…">
            <a:extLst>
              <a:ext uri="{FF2B5EF4-FFF2-40B4-BE49-F238E27FC236}">
                <a16:creationId xmlns:a16="http://schemas.microsoft.com/office/drawing/2014/main" id="{62CC682E-F316-428C-B587-D75D945B12A8}"/>
              </a:ext>
            </a:extLst>
          </p:cNvPr>
          <p:cNvSpPr/>
          <p:nvPr/>
        </p:nvSpPr>
        <p:spPr>
          <a:xfrm>
            <a:off x="1278774" y="4005509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Chicago</a:t>
            </a:r>
            <a:endParaRPr lang="en-US" sz="2000" dirty="0">
              <a:latin typeface="+mj-lt"/>
            </a:endParaRPr>
          </a:p>
        </p:txBody>
      </p:sp>
      <p:sp>
        <p:nvSpPr>
          <p:cNvPr id="24" name="You will also be responsible for preparing a 10 minute presentation.…">
            <a:extLst>
              <a:ext uri="{FF2B5EF4-FFF2-40B4-BE49-F238E27FC236}">
                <a16:creationId xmlns:a16="http://schemas.microsoft.com/office/drawing/2014/main" id="{27A2568C-06D7-44C3-B2F6-4F8CF077B880}"/>
              </a:ext>
            </a:extLst>
          </p:cNvPr>
          <p:cNvSpPr/>
          <p:nvPr/>
        </p:nvSpPr>
        <p:spPr>
          <a:xfrm>
            <a:off x="5282082" y="4005509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Washington DC</a:t>
            </a:r>
            <a:endParaRPr lang="en-US" sz="2000" dirty="0">
              <a:latin typeface="+mj-lt"/>
            </a:endParaRPr>
          </a:p>
        </p:txBody>
      </p:sp>
      <p:sp>
        <p:nvSpPr>
          <p:cNvPr id="25" name="You will also be responsible for preparing a 10 minute presentation.…">
            <a:extLst>
              <a:ext uri="{FF2B5EF4-FFF2-40B4-BE49-F238E27FC236}">
                <a16:creationId xmlns:a16="http://schemas.microsoft.com/office/drawing/2014/main" id="{1157E1F2-9144-45A4-97E5-640A9E5767CF}"/>
              </a:ext>
            </a:extLst>
          </p:cNvPr>
          <p:cNvSpPr/>
          <p:nvPr/>
        </p:nvSpPr>
        <p:spPr>
          <a:xfrm>
            <a:off x="8933527" y="4005509"/>
            <a:ext cx="1765397" cy="398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2000" b="1" dirty="0">
                <a:latin typeface="+mj-lt"/>
              </a:rPr>
              <a:t>New York</a:t>
            </a:r>
            <a:endParaRPr lang="en-US" sz="2000" dirty="0">
              <a:latin typeface="+mj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635CF0-091D-4E32-96B5-AE7124A84B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75" y="4358770"/>
            <a:ext cx="3101511" cy="2215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9C55C7-F273-48F8-9E8B-4552E0635C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9" t="88067" r="10402" b="-776"/>
          <a:stretch/>
        </p:blipFill>
        <p:spPr>
          <a:xfrm>
            <a:off x="1019317" y="6307225"/>
            <a:ext cx="2572969" cy="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33200C-3707-4A6F-A5C7-7060A5C9ED7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519229" cy="660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OVERALL SENTIMENT POLARITY FROM TWEETER ACROSS ALL CITIES (WEEK BASED)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612569-B8FC-4EDC-AF75-B107BA9A81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3"/>
          <a:stretch/>
        </p:blipFill>
        <p:spPr>
          <a:xfrm>
            <a:off x="98273" y="1507261"/>
            <a:ext cx="8298241" cy="5350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F43D96-B819-4714-A58C-021BE882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29" y="1003794"/>
            <a:ext cx="3178629" cy="185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F740D-8231-4FCD-8BD9-4CB6C0D3B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09" y="1332142"/>
            <a:ext cx="364418" cy="295907"/>
          </a:xfrm>
          <a:prstGeom prst="rect">
            <a:avLst/>
          </a:prstGeom>
        </p:spPr>
      </p:pic>
      <p:sp>
        <p:nvSpPr>
          <p:cNvPr id="12" name="You will also be responsible for preparing a 10 minute presentation.…">
            <a:extLst>
              <a:ext uri="{FF2B5EF4-FFF2-40B4-BE49-F238E27FC236}">
                <a16:creationId xmlns:a16="http://schemas.microsoft.com/office/drawing/2014/main" id="{D8F3D2FF-98F4-4279-9FF7-B3ECB724D3B7}"/>
              </a:ext>
            </a:extLst>
          </p:cNvPr>
          <p:cNvSpPr/>
          <p:nvPr/>
        </p:nvSpPr>
        <p:spPr>
          <a:xfrm>
            <a:off x="838199" y="1276026"/>
            <a:ext cx="7558315" cy="82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742950" lvl="5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Across the last week the Bart (SF) showed the highest result, but overall the highest satisfaction was still noticed with the ride sharing service.</a:t>
            </a:r>
          </a:p>
          <a:p>
            <a:pPr marL="742950" lvl="5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3E7389-6336-43C4-A0E5-CC69FD2ED1B6}"/>
              </a:ext>
            </a:extLst>
          </p:cNvPr>
          <p:cNvSpPr/>
          <p:nvPr/>
        </p:nvSpPr>
        <p:spPr>
          <a:xfrm>
            <a:off x="2329543" y="3338286"/>
            <a:ext cx="776514" cy="3251200"/>
          </a:xfrm>
          <a:prstGeom prst="roundRect">
            <a:avLst/>
          </a:prstGeom>
          <a:noFill/>
          <a:ln w="19050">
            <a:solidFill>
              <a:srgbClr val="00ACE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CA63CC-E49B-40C0-BE91-1726027B86C8}"/>
              </a:ext>
            </a:extLst>
          </p:cNvPr>
          <p:cNvSpPr/>
          <p:nvPr/>
        </p:nvSpPr>
        <p:spPr>
          <a:xfrm>
            <a:off x="4876801" y="3338286"/>
            <a:ext cx="776514" cy="3251200"/>
          </a:xfrm>
          <a:prstGeom prst="roundRect">
            <a:avLst/>
          </a:prstGeom>
          <a:noFill/>
          <a:ln w="19050">
            <a:solidFill>
              <a:srgbClr val="00ACE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You will also be responsible for preparing a 10 minute presentation.…">
            <a:extLst>
              <a:ext uri="{FF2B5EF4-FFF2-40B4-BE49-F238E27FC236}">
                <a16:creationId xmlns:a16="http://schemas.microsoft.com/office/drawing/2014/main" id="{3BDAC0CB-5199-4125-9FE1-B75D69A50F23}"/>
              </a:ext>
            </a:extLst>
          </p:cNvPr>
          <p:cNvSpPr/>
          <p:nvPr/>
        </p:nvSpPr>
        <p:spPr>
          <a:xfrm>
            <a:off x="9272716" y="2301915"/>
            <a:ext cx="1765397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600" b="1" dirty="0">
                <a:latin typeface="+mj-lt"/>
              </a:rPr>
              <a:t>Positive sentiment</a:t>
            </a:r>
            <a:endParaRPr lang="en-US" sz="1600" dirty="0"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329B95-9617-4F80-B976-905EBA8E9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29" y="2791647"/>
            <a:ext cx="3178628" cy="1854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1E63D9-E9E8-4174-B80F-E4CF44C58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29" y="4625683"/>
            <a:ext cx="3178628" cy="1854200"/>
          </a:xfrm>
          <a:prstGeom prst="rect">
            <a:avLst/>
          </a:prstGeom>
        </p:spPr>
      </p:pic>
      <p:sp>
        <p:nvSpPr>
          <p:cNvPr id="16" name="You will also be responsible for preparing a 10 minute presentation.…">
            <a:extLst>
              <a:ext uri="{FF2B5EF4-FFF2-40B4-BE49-F238E27FC236}">
                <a16:creationId xmlns:a16="http://schemas.microsoft.com/office/drawing/2014/main" id="{6E33AA30-43A8-4C92-80A1-C40B0DD68FA1}"/>
              </a:ext>
            </a:extLst>
          </p:cNvPr>
          <p:cNvSpPr/>
          <p:nvPr/>
        </p:nvSpPr>
        <p:spPr>
          <a:xfrm>
            <a:off x="9284559" y="4089768"/>
            <a:ext cx="1765397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600" b="1" dirty="0">
                <a:latin typeface="+mj-lt"/>
              </a:rPr>
              <a:t>Neutral sentiment</a:t>
            </a:r>
            <a:endParaRPr lang="en-US" sz="1600" dirty="0">
              <a:latin typeface="+mj-lt"/>
            </a:endParaRPr>
          </a:p>
        </p:txBody>
      </p:sp>
      <p:sp>
        <p:nvSpPr>
          <p:cNvPr id="17" name="You will also be responsible for preparing a 10 minute presentation.…">
            <a:extLst>
              <a:ext uri="{FF2B5EF4-FFF2-40B4-BE49-F238E27FC236}">
                <a16:creationId xmlns:a16="http://schemas.microsoft.com/office/drawing/2014/main" id="{3B4BBD2A-CB37-4FE9-B033-2773A499258F}"/>
              </a:ext>
            </a:extLst>
          </p:cNvPr>
          <p:cNvSpPr/>
          <p:nvPr/>
        </p:nvSpPr>
        <p:spPr>
          <a:xfrm>
            <a:off x="9284558" y="5923309"/>
            <a:ext cx="1765397" cy="337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600" b="1" dirty="0">
                <a:latin typeface="+mj-lt"/>
              </a:rPr>
              <a:t>Negative sentiment</a:t>
            </a:r>
            <a:endParaRPr lang="en-US" sz="1600" dirty="0">
              <a:latin typeface="+mj-lt"/>
            </a:endParaRPr>
          </a:p>
        </p:txBody>
      </p:sp>
      <p:sp>
        <p:nvSpPr>
          <p:cNvPr id="20" name="You will also be responsible for preparing a 10 minute presentation.…">
            <a:extLst>
              <a:ext uri="{FF2B5EF4-FFF2-40B4-BE49-F238E27FC236}">
                <a16:creationId xmlns:a16="http://schemas.microsoft.com/office/drawing/2014/main" id="{694AF032-974A-4654-9758-3849033C49C5}"/>
              </a:ext>
            </a:extLst>
          </p:cNvPr>
          <p:cNvSpPr/>
          <p:nvPr/>
        </p:nvSpPr>
        <p:spPr>
          <a:xfrm>
            <a:off x="4667784" y="2136597"/>
            <a:ext cx="1218545" cy="521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400" b="1" dirty="0">
                <a:solidFill>
                  <a:srgbClr val="00ACED"/>
                </a:solidFill>
                <a:latin typeface="+mj-lt"/>
              </a:rPr>
              <a:t>San </a:t>
            </a:r>
          </a:p>
          <a:p>
            <a:pPr marL="0" lvl="3" algn="ctr"/>
            <a:r>
              <a:rPr lang="en-US" sz="1400" b="1" dirty="0">
                <a:solidFill>
                  <a:srgbClr val="00ACED"/>
                </a:solidFill>
                <a:latin typeface="+mj-lt"/>
              </a:rPr>
              <a:t>Francisco</a:t>
            </a:r>
          </a:p>
        </p:txBody>
      </p:sp>
      <p:sp>
        <p:nvSpPr>
          <p:cNvPr id="21" name="You will also be responsible for preparing a 10 minute presentation.…">
            <a:extLst>
              <a:ext uri="{FF2B5EF4-FFF2-40B4-BE49-F238E27FC236}">
                <a16:creationId xmlns:a16="http://schemas.microsoft.com/office/drawing/2014/main" id="{A15F8A3B-011D-4CF3-98DD-2D3BF1FCBFA3}"/>
              </a:ext>
            </a:extLst>
          </p:cNvPr>
          <p:cNvSpPr/>
          <p:nvPr/>
        </p:nvSpPr>
        <p:spPr>
          <a:xfrm>
            <a:off x="4004826" y="2329558"/>
            <a:ext cx="871975" cy="30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400" b="1" dirty="0">
                <a:solidFill>
                  <a:srgbClr val="00ACED"/>
                </a:solidFill>
                <a:latin typeface="+mj-lt"/>
              </a:rPr>
              <a:t>Las Vegas</a:t>
            </a:r>
            <a:endParaRPr lang="en-US" sz="1400" dirty="0">
              <a:solidFill>
                <a:srgbClr val="00ACED"/>
              </a:solidFill>
              <a:latin typeface="+mj-lt"/>
            </a:endParaRPr>
          </a:p>
        </p:txBody>
      </p:sp>
      <p:sp>
        <p:nvSpPr>
          <p:cNvPr id="22" name="You will also be responsible for preparing a 10 minute presentation.…">
            <a:extLst>
              <a:ext uri="{FF2B5EF4-FFF2-40B4-BE49-F238E27FC236}">
                <a16:creationId xmlns:a16="http://schemas.microsoft.com/office/drawing/2014/main" id="{3ABF4D2C-CDD8-4D8E-AAE5-24556FB529EA}"/>
              </a:ext>
            </a:extLst>
          </p:cNvPr>
          <p:cNvSpPr/>
          <p:nvPr/>
        </p:nvSpPr>
        <p:spPr>
          <a:xfrm>
            <a:off x="3221041" y="2339415"/>
            <a:ext cx="711215" cy="30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400" b="1" dirty="0">
                <a:solidFill>
                  <a:srgbClr val="00ACED"/>
                </a:solidFill>
                <a:latin typeface="+mj-lt"/>
              </a:rPr>
              <a:t>Atlanta</a:t>
            </a:r>
            <a:endParaRPr lang="en-US" sz="1400" dirty="0">
              <a:solidFill>
                <a:srgbClr val="00ACED"/>
              </a:solidFill>
              <a:latin typeface="+mj-lt"/>
            </a:endParaRPr>
          </a:p>
        </p:txBody>
      </p:sp>
      <p:sp>
        <p:nvSpPr>
          <p:cNvPr id="23" name="You will also be responsible for preparing a 10 minute presentation.…">
            <a:extLst>
              <a:ext uri="{FF2B5EF4-FFF2-40B4-BE49-F238E27FC236}">
                <a16:creationId xmlns:a16="http://schemas.microsoft.com/office/drawing/2014/main" id="{4560FBA2-C89C-44BC-BB4F-60A04778BAD8}"/>
              </a:ext>
            </a:extLst>
          </p:cNvPr>
          <p:cNvSpPr/>
          <p:nvPr/>
        </p:nvSpPr>
        <p:spPr>
          <a:xfrm>
            <a:off x="1574928" y="2332559"/>
            <a:ext cx="783371" cy="30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400" b="1" dirty="0">
                <a:solidFill>
                  <a:srgbClr val="00ACED"/>
                </a:solidFill>
                <a:latin typeface="+mj-lt"/>
              </a:rPr>
              <a:t>Chicago</a:t>
            </a:r>
            <a:endParaRPr lang="en-US" sz="1400" dirty="0">
              <a:solidFill>
                <a:srgbClr val="00ACED"/>
              </a:solidFill>
              <a:latin typeface="+mj-lt"/>
            </a:endParaRPr>
          </a:p>
        </p:txBody>
      </p:sp>
      <p:sp>
        <p:nvSpPr>
          <p:cNvPr id="24" name="You will also be responsible for preparing a 10 minute presentation.…">
            <a:extLst>
              <a:ext uri="{FF2B5EF4-FFF2-40B4-BE49-F238E27FC236}">
                <a16:creationId xmlns:a16="http://schemas.microsoft.com/office/drawing/2014/main" id="{1F319AF0-4688-466F-BD59-32F479B0D600}"/>
              </a:ext>
            </a:extLst>
          </p:cNvPr>
          <p:cNvSpPr/>
          <p:nvPr/>
        </p:nvSpPr>
        <p:spPr>
          <a:xfrm>
            <a:off x="6266373" y="2339415"/>
            <a:ext cx="1169518" cy="30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400" b="1" dirty="0">
                <a:solidFill>
                  <a:srgbClr val="00ACED"/>
                </a:solidFill>
                <a:latin typeface="+mj-lt"/>
              </a:rPr>
              <a:t>Washington DC</a:t>
            </a:r>
            <a:endParaRPr lang="en-US" sz="1400" dirty="0">
              <a:solidFill>
                <a:srgbClr val="00ACED"/>
              </a:solidFill>
              <a:latin typeface="+mj-lt"/>
            </a:endParaRPr>
          </a:p>
        </p:txBody>
      </p:sp>
      <p:sp>
        <p:nvSpPr>
          <p:cNvPr id="25" name="You will also be responsible for preparing a 10 minute presentation.…">
            <a:extLst>
              <a:ext uri="{FF2B5EF4-FFF2-40B4-BE49-F238E27FC236}">
                <a16:creationId xmlns:a16="http://schemas.microsoft.com/office/drawing/2014/main" id="{98733D36-9691-4D03-8412-0EDBE5088D1F}"/>
              </a:ext>
            </a:extLst>
          </p:cNvPr>
          <p:cNvSpPr/>
          <p:nvPr/>
        </p:nvSpPr>
        <p:spPr>
          <a:xfrm>
            <a:off x="7397400" y="2344071"/>
            <a:ext cx="783787" cy="30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999" tIns="44999" rIns="44999" bIns="44999">
            <a:spAutoFit/>
          </a:bodyPr>
          <a:lstStyle/>
          <a:p>
            <a:pPr marL="0" lvl="3" algn="ctr"/>
            <a:r>
              <a:rPr lang="en-US" sz="1400" b="1" dirty="0">
                <a:solidFill>
                  <a:srgbClr val="00ACED"/>
                </a:solidFill>
                <a:latin typeface="+mj-lt"/>
              </a:rPr>
              <a:t>New York</a:t>
            </a:r>
            <a:endParaRPr lang="en-US" sz="1400" dirty="0">
              <a:solidFill>
                <a:srgbClr val="00ACE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310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891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INTRODUCTION</vt:lpstr>
      <vt:lpstr>ANNUAL WEATHER DATA FOR VARIOUS US CITIES</vt:lpstr>
      <vt:lpstr>CHALLENGES, LIMITATION AND DATA BIAS</vt:lpstr>
      <vt:lpstr>DATA MINING AND RETRIEVAL PROCESS ROAD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Olivier Brouard</dc:creator>
  <cp:lastModifiedBy>Olivier Brouard</cp:lastModifiedBy>
  <cp:revision>48</cp:revision>
  <dcterms:created xsi:type="dcterms:W3CDTF">2018-04-17T02:02:12Z</dcterms:created>
  <dcterms:modified xsi:type="dcterms:W3CDTF">2018-04-19T02:14:14Z</dcterms:modified>
</cp:coreProperties>
</file>