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78" r:id="rId4"/>
    <p:sldId id="279" r:id="rId5"/>
    <p:sldId id="315" r:id="rId6"/>
    <p:sldId id="298" r:id="rId7"/>
    <p:sldId id="299" r:id="rId8"/>
    <p:sldId id="300" r:id="rId9"/>
    <p:sldId id="301" r:id="rId10"/>
    <p:sldId id="313" r:id="rId11"/>
    <p:sldId id="302" r:id="rId12"/>
    <p:sldId id="303" r:id="rId13"/>
    <p:sldId id="308" r:id="rId14"/>
    <p:sldId id="304" r:id="rId15"/>
    <p:sldId id="306" r:id="rId16"/>
    <p:sldId id="305" r:id="rId17"/>
    <p:sldId id="312" r:id="rId18"/>
    <p:sldId id="283" r:id="rId19"/>
    <p:sldId id="286" r:id="rId20"/>
    <p:sldId id="287" r:id="rId21"/>
    <p:sldId id="297" r:id="rId22"/>
    <p:sldId id="296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  <a:srgbClr val="FFCC00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9" autoAdjust="0"/>
    <p:restoredTop sz="95280" autoAdjust="0"/>
  </p:normalViewPr>
  <p:slideViewPr>
    <p:cSldViewPr snapToGrid="0" snapToObjects="1">
      <p:cViewPr varScale="1">
        <p:scale>
          <a:sx n="157" d="100"/>
          <a:sy n="157" d="100"/>
        </p:scale>
        <p:origin x="1624" y="160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1AC3-78CC-4ADF-927A-60E1B27AC0E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494D-A3FD-4FC2-A167-67A7CA236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Link 1: https://epjdatascience.springeropen.com/articles/10.1140/epjds/s13688-015-0046-0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http://visualdataweb.de/webvowl/#opts=[sidebar=0;cd=100;dd=130;mode_compact=true;]#file=owlFile.owl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494D-A3FD-4FC2-A167-67A7CA236A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7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BIApp/" TargetMode="External"/><Relationship Id="rId4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Cell Phone Mart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CC00"/>
                </a:solidFill>
                <a:latin typeface="Arial"/>
                <a:ea typeface="+mj-ea"/>
                <a:cs typeface="Arial"/>
              </a:rPr>
              <a:t>GROUP 1 - Wednesday</a:t>
            </a:r>
            <a:endParaRPr lang="en-US" sz="2400" dirty="0">
              <a:solidFill>
                <a:srgbClr val="FFCC00"/>
              </a:solidFill>
              <a:latin typeface="Arial"/>
              <a:ea typeface="+mj-ea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8"/>
            <a:ext cx="9129299" cy="224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latin typeface="Times New Roman"/>
                <a:cs typeface="Times New Roman"/>
              </a:rPr>
              <a:t>Adarsh Rajanikanth,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latin typeface="Times New Roman"/>
                <a:cs typeface="Times New Roman"/>
              </a:rPr>
              <a:t>Malatesha Somasundar Anantha, </a:t>
            </a:r>
            <a:br>
              <a:rPr lang="en-US" sz="2400" i="1" dirty="0">
                <a:latin typeface="Times New Roman"/>
                <a:cs typeface="Times New Roman"/>
              </a:rPr>
            </a:br>
            <a:r>
              <a:rPr lang="en-US" sz="2400" i="1" dirty="0">
                <a:latin typeface="Times New Roman"/>
                <a:cs typeface="Times New Roman"/>
              </a:rPr>
              <a:t>Neelima Vangipuram,</a:t>
            </a:r>
            <a:br>
              <a:rPr lang="en-US" sz="2400" i="1" dirty="0">
                <a:latin typeface="Times New Roman"/>
                <a:cs typeface="Times New Roman"/>
              </a:rPr>
            </a:br>
            <a:r>
              <a:rPr lang="en-US" sz="2400" i="1" dirty="0">
                <a:latin typeface="Times New Roman"/>
                <a:cs typeface="Times New Roman"/>
              </a:rPr>
              <a:t>Sahil Wadhwa </a:t>
            </a:r>
            <a:br>
              <a:rPr lang="en-US" sz="2400" i="1" dirty="0">
                <a:latin typeface="Times New Roman"/>
                <a:cs typeface="Times New Roman"/>
              </a:rPr>
            </a:b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25920B-F292-4F9F-B38E-11816F860365}"/>
              </a:ext>
            </a:extLst>
          </p:cNvPr>
          <p:cNvSpPr/>
          <p:nvPr/>
        </p:nvSpPr>
        <p:spPr>
          <a:xfrm>
            <a:off x="7350" y="1338793"/>
            <a:ext cx="9129298" cy="15897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DB51D-020F-42E3-ADFD-2F456718EF67}"/>
              </a:ext>
            </a:extLst>
          </p:cNvPr>
          <p:cNvSpPr txBox="1"/>
          <p:nvPr/>
        </p:nvSpPr>
        <p:spPr>
          <a:xfrm>
            <a:off x="2820648" y="253742"/>
            <a:ext cx="363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Ontology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B99EBD-FC86-48A2-8297-A94D0480F7D8}"/>
              </a:ext>
            </a:extLst>
          </p:cNvPr>
          <p:cNvSpPr txBox="1"/>
          <p:nvPr/>
        </p:nvSpPr>
        <p:spPr>
          <a:xfrm>
            <a:off x="757951" y="1847328"/>
            <a:ext cx="3185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Object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Properties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5419" y="5973096"/>
            <a:ext cx="9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10/23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C63244-418B-4A68-B34A-D31ED2B52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66"/>
          <a:stretch/>
        </p:blipFill>
        <p:spPr>
          <a:xfrm>
            <a:off x="3512548" y="1473614"/>
            <a:ext cx="4805643" cy="36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DB51D-020F-42E3-ADFD-2F456718EF67}"/>
              </a:ext>
            </a:extLst>
          </p:cNvPr>
          <p:cNvSpPr txBox="1"/>
          <p:nvPr/>
        </p:nvSpPr>
        <p:spPr>
          <a:xfrm>
            <a:off x="2735006" y="269273"/>
            <a:ext cx="363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Ontology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B99EBD-FC86-48A2-8297-A94D0480F7D8}"/>
              </a:ext>
            </a:extLst>
          </p:cNvPr>
          <p:cNvSpPr txBox="1"/>
          <p:nvPr/>
        </p:nvSpPr>
        <p:spPr>
          <a:xfrm>
            <a:off x="637218" y="1652846"/>
            <a:ext cx="3185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Properties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419" y="5973096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11/23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C48C0F-DF9C-454E-9F39-628D743B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15" y="925389"/>
            <a:ext cx="5242808" cy="47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462153-8C8A-4815-8C48-85C06850BE7F}"/>
              </a:ext>
            </a:extLst>
          </p:cNvPr>
          <p:cNvSpPr txBox="1"/>
          <p:nvPr/>
        </p:nvSpPr>
        <p:spPr>
          <a:xfrm>
            <a:off x="0" y="0"/>
            <a:ext cx="389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Ontology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5418" y="5973096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12/23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549B77-332C-4E8C-BBBC-EA503B15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887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357222-EB8E-4FB9-AFD3-42E3034D375C}"/>
              </a:ext>
            </a:extLst>
          </p:cNvPr>
          <p:cNvSpPr txBox="1"/>
          <p:nvPr/>
        </p:nvSpPr>
        <p:spPr>
          <a:xfrm>
            <a:off x="548640" y="6705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Ontology Graph</a:t>
            </a:r>
          </a:p>
        </p:txBody>
      </p:sp>
    </p:spTree>
    <p:extLst>
      <p:ext uri="{BB962C8B-B14F-4D97-AF65-F5344CB8AC3E}">
        <p14:creationId xmlns:p14="http://schemas.microsoft.com/office/powerpoint/2010/main" val="6124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C2B697-39AA-4066-AA8C-71BE605AD17A}"/>
              </a:ext>
            </a:extLst>
          </p:cNvPr>
          <p:cNvSpPr txBox="1"/>
          <p:nvPr/>
        </p:nvSpPr>
        <p:spPr>
          <a:xfrm>
            <a:off x="1120514" y="314794"/>
            <a:ext cx="690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      Data Modelling and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Linking Summary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419" y="5973096"/>
            <a:ext cx="8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13/23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662DCB-23A0-4280-81F6-EF0FABB6889C}"/>
              </a:ext>
            </a:extLst>
          </p:cNvPr>
          <p:cNvSpPr txBox="1"/>
          <p:nvPr/>
        </p:nvSpPr>
        <p:spPr>
          <a:xfrm>
            <a:off x="759704" y="1660442"/>
            <a:ext cx="79065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1C11"/>
                </a:solidFill>
              </a:rPr>
              <a:t>8632 different Models belonging to </a:t>
            </a:r>
            <a:r>
              <a:rPr lang="en-US" sz="2000" dirty="0" smtClean="0">
                <a:solidFill>
                  <a:srgbClr val="1E1C11"/>
                </a:solidFill>
              </a:rPr>
              <a:t>various </a:t>
            </a:r>
            <a:r>
              <a:rPr lang="en-US" sz="2000" dirty="0">
                <a:solidFill>
                  <a:srgbClr val="1E1C11"/>
                </a:solidFill>
              </a:rPr>
              <a:t>b</a:t>
            </a:r>
            <a:r>
              <a:rPr lang="en-US" sz="2000" dirty="0" smtClean="0">
                <a:solidFill>
                  <a:srgbClr val="1E1C11"/>
                </a:solidFill>
              </a:rPr>
              <a:t>rands</a:t>
            </a:r>
            <a:r>
              <a:rPr lang="en-US" sz="2000" dirty="0">
                <a:solidFill>
                  <a:srgbClr val="1E1C11"/>
                </a:solidFill>
              </a:rPr>
              <a:t>.</a:t>
            </a:r>
          </a:p>
          <a:p>
            <a:endParaRPr lang="en-US" sz="2000" dirty="0">
              <a:solidFill>
                <a:srgbClr val="1E1C1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1E1C11"/>
                </a:solidFill>
              </a:rPr>
              <a:t>108 </a:t>
            </a:r>
            <a:r>
              <a:rPr lang="en-US" sz="2000" dirty="0" smtClean="0">
                <a:solidFill>
                  <a:srgbClr val="1E1C11"/>
                </a:solidFill>
              </a:rPr>
              <a:t>different </a:t>
            </a:r>
            <a:r>
              <a:rPr lang="en-US" sz="2000" dirty="0">
                <a:solidFill>
                  <a:srgbClr val="1E1C11"/>
                </a:solidFill>
              </a:rPr>
              <a:t>b</a:t>
            </a:r>
            <a:r>
              <a:rPr lang="en-US" sz="2000" dirty="0" smtClean="0">
                <a:solidFill>
                  <a:srgbClr val="1E1C11"/>
                </a:solidFill>
              </a:rPr>
              <a:t>rands </a:t>
            </a:r>
            <a:r>
              <a:rPr lang="en-US" sz="2000" dirty="0">
                <a:solidFill>
                  <a:srgbClr val="1E1C11"/>
                </a:solidFill>
              </a:rPr>
              <a:t>around the world.</a:t>
            </a:r>
          </a:p>
          <a:p>
            <a:endParaRPr lang="en-US" sz="2000" dirty="0">
              <a:solidFill>
                <a:srgbClr val="1E1C1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1E1C11"/>
                </a:solidFill>
              </a:rPr>
              <a:t>413000 </a:t>
            </a:r>
            <a:r>
              <a:rPr lang="en-US" sz="2000" dirty="0" smtClean="0">
                <a:solidFill>
                  <a:srgbClr val="1E1C11"/>
                </a:solidFill>
              </a:rPr>
              <a:t>consolidated comments </a:t>
            </a:r>
            <a:r>
              <a:rPr lang="en-US" sz="2000" dirty="0">
                <a:solidFill>
                  <a:srgbClr val="1E1C11"/>
                </a:solidFill>
              </a:rPr>
              <a:t>for </a:t>
            </a:r>
            <a:r>
              <a:rPr lang="en-US" sz="2000" dirty="0" smtClean="0">
                <a:solidFill>
                  <a:srgbClr val="1E1C11"/>
                </a:solidFill>
              </a:rPr>
              <a:t>the </a:t>
            </a:r>
            <a:r>
              <a:rPr lang="en-US" sz="2000" dirty="0" smtClean="0">
                <a:solidFill>
                  <a:srgbClr val="1E1C11"/>
                </a:solidFill>
              </a:rPr>
              <a:t>available models</a:t>
            </a:r>
            <a:r>
              <a:rPr lang="en-US" sz="2000" dirty="0">
                <a:solidFill>
                  <a:srgbClr val="1E1C11"/>
                </a:solidFill>
              </a:rPr>
              <a:t>.</a:t>
            </a:r>
          </a:p>
          <a:p>
            <a:endParaRPr lang="en-US" sz="2000" dirty="0">
              <a:solidFill>
                <a:srgbClr val="1E1C1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1E1C11"/>
                </a:solidFill>
              </a:rPr>
              <a:t>25896 year wise revenue for all models for years 2014 to 2016. </a:t>
            </a:r>
          </a:p>
          <a:p>
            <a:endParaRPr lang="en-US" sz="2000" dirty="0">
              <a:solidFill>
                <a:srgbClr val="1E1C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C2B697-39AA-4066-AA8C-71BE605AD17A}"/>
              </a:ext>
            </a:extLst>
          </p:cNvPr>
          <p:cNvSpPr txBox="1"/>
          <p:nvPr/>
        </p:nvSpPr>
        <p:spPr>
          <a:xfrm>
            <a:off x="1461677" y="190854"/>
            <a:ext cx="605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      Data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Cleaning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BDA5AB-8971-47EB-8B01-6E002AD6C977}"/>
              </a:ext>
            </a:extLst>
          </p:cNvPr>
          <p:cNvSpPr txBox="1"/>
          <p:nvPr/>
        </p:nvSpPr>
        <p:spPr>
          <a:xfrm>
            <a:off x="585021" y="1010439"/>
            <a:ext cx="6423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Enforcing UTF-Encoding.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Organizing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scrapped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ata.</a:t>
            </a:r>
            <a:endParaRPr lang="en-US" sz="2000" dirty="0">
              <a:solidFill>
                <a:srgbClr val="1E1C1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Handling 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mpty and null values.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pecial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haracter support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(`, ^,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/).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Handling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website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inks/image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URLs.</a:t>
            </a:r>
            <a:endParaRPr lang="en-US" sz="2000" dirty="0">
              <a:solidFill>
                <a:srgbClr val="1E1C1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1E1C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5419" y="5973096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14/23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6FF6E7-2FBC-4127-AD93-6B64EC4E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3980685"/>
            <a:ext cx="2323555" cy="16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C2B697-39AA-4066-AA8C-71BE605AD17A}"/>
              </a:ext>
            </a:extLst>
          </p:cNvPr>
          <p:cNvSpPr txBox="1"/>
          <p:nvPr/>
        </p:nvSpPr>
        <p:spPr>
          <a:xfrm>
            <a:off x="1671916" y="190715"/>
            <a:ext cx="605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Data Linking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30055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419" y="5973096"/>
            <a:ext cx="8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15/23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8F95F3-D3DC-49CB-BCD0-89B8BDC9A690}"/>
              </a:ext>
            </a:extLst>
          </p:cNvPr>
          <p:cNvSpPr txBox="1"/>
          <p:nvPr/>
        </p:nvSpPr>
        <p:spPr>
          <a:xfrm>
            <a:off x="181233" y="3996267"/>
            <a:ext cx="47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E1C11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F285FA-1792-4EB5-8FD2-59AD02E6EDAE}"/>
              </a:ext>
            </a:extLst>
          </p:cNvPr>
          <p:cNvSpPr txBox="1"/>
          <p:nvPr/>
        </p:nvSpPr>
        <p:spPr>
          <a:xfrm>
            <a:off x="7051408" y="3996267"/>
            <a:ext cx="54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E1C11"/>
                </a:solidFill>
              </a:rPr>
              <a:t>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02F8A5-0619-40A5-B466-48A2C467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1" y="1408167"/>
            <a:ext cx="3732900" cy="1459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E7C625-00DA-43D7-BA09-DDDB945827EF}"/>
              </a:ext>
            </a:extLst>
          </p:cNvPr>
          <p:cNvSpPr txBox="1"/>
          <p:nvPr/>
        </p:nvSpPr>
        <p:spPr>
          <a:xfrm>
            <a:off x="4070194" y="1819146"/>
            <a:ext cx="66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E1C11"/>
                </a:solidFill>
              </a:rPr>
              <a:t>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226F07-1101-4846-9B8C-21E15C4E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22" y="1254835"/>
            <a:ext cx="4116381" cy="183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881A37-0ACA-4CA6-B6D4-C4402695D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422" y="3491228"/>
            <a:ext cx="5108078" cy="2160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45A59-75E2-4412-AB48-B399B8AA3F1C}"/>
              </a:ext>
            </a:extLst>
          </p:cNvPr>
          <p:cNvSpPr txBox="1"/>
          <p:nvPr/>
        </p:nvSpPr>
        <p:spPr>
          <a:xfrm>
            <a:off x="7381103" y="4027045"/>
            <a:ext cx="162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Consolidated</a:t>
            </a:r>
          </a:p>
          <a:p>
            <a:pPr algn="ctr"/>
            <a:r>
              <a:rPr lang="en-US" dirty="0" smtClean="0"/>
              <a:t>Data </a:t>
            </a:r>
            <a:r>
              <a:rPr lang="en-US" dirty="0"/>
              <a:t>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CEEE54-E399-4489-B96B-4A1121704A6D}"/>
              </a:ext>
            </a:extLst>
          </p:cNvPr>
          <p:cNvSpPr txBox="1"/>
          <p:nvPr/>
        </p:nvSpPr>
        <p:spPr>
          <a:xfrm>
            <a:off x="1143000" y="898601"/>
            <a:ext cx="212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26D828-3DD4-4C5D-90CE-59E9FC2352F9}"/>
              </a:ext>
            </a:extLst>
          </p:cNvPr>
          <p:cNvSpPr txBox="1"/>
          <p:nvPr/>
        </p:nvSpPr>
        <p:spPr>
          <a:xfrm>
            <a:off x="5982273" y="885503"/>
            <a:ext cx="1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1FB3DA-54B0-491B-8B58-BCD4B23473FE}"/>
              </a:ext>
            </a:extLst>
          </p:cNvPr>
          <p:cNvSpPr txBox="1"/>
          <p:nvPr/>
        </p:nvSpPr>
        <p:spPr>
          <a:xfrm>
            <a:off x="483314" y="4202328"/>
            <a:ext cx="14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307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148EF3-0BA8-49F6-B77B-2D75C0122446}"/>
              </a:ext>
            </a:extLst>
          </p:cNvPr>
          <p:cNvSpPr txBox="1"/>
          <p:nvPr/>
        </p:nvSpPr>
        <p:spPr>
          <a:xfrm>
            <a:off x="841475" y="355594"/>
            <a:ext cx="7329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Challenges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419" y="5973096"/>
            <a:ext cx="9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16/23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F7F09E-C2A1-44EB-81F2-6EFC4CD54B90}"/>
              </a:ext>
            </a:extLst>
          </p:cNvPr>
          <p:cNvSpPr txBox="1"/>
          <p:nvPr/>
        </p:nvSpPr>
        <p:spPr>
          <a:xfrm>
            <a:off x="296696" y="1243503"/>
            <a:ext cx="8418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Handled 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edundant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omments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– Added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Comment_ID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as primary key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:1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relationship between models and brand –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applied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transformation rules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>
              <a:solidFill>
                <a:srgbClr val="1E1C1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Manual scrapping to simulate data for revenue from various brand websites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Linked multiple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CSV outputs to create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composite 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primary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</a:rPr>
              <a:t>keys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07" y="1015286"/>
            <a:ext cx="1937526" cy="16130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3559662"/>
            <a:ext cx="1796149" cy="1127167"/>
          </a:xfrm>
          <a:prstGeom prst="rect">
            <a:avLst/>
          </a:prstGeom>
          <a:solidFill>
            <a:srgbClr val="FFCC00"/>
          </a:solidFill>
        </p:spPr>
      </p:pic>
      <p:sp>
        <p:nvSpPr>
          <p:cNvPr id="17" name="Oval 16"/>
          <p:cNvSpPr/>
          <p:nvPr/>
        </p:nvSpPr>
        <p:spPr>
          <a:xfrm>
            <a:off x="3712538" y="3565288"/>
            <a:ext cx="1977887" cy="8459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E1C11"/>
                </a:solidFill>
              </a:rPr>
              <a:t>Cellfie Plugin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5418" y="5973096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17/23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808AB04-4ED1-4E4C-87ED-B60BB5C1C34E}"/>
              </a:ext>
            </a:extLst>
          </p:cNvPr>
          <p:cNvCxnSpPr>
            <a:cxnSpLocks/>
          </p:cNvCxnSpPr>
          <p:nvPr/>
        </p:nvCxnSpPr>
        <p:spPr>
          <a:xfrm>
            <a:off x="1970133" y="2978254"/>
            <a:ext cx="1" cy="61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5782F5-63F5-416C-BEDE-EB9B1A6E4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30" y="1274157"/>
            <a:ext cx="1945337" cy="164495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540E639-1970-439A-92AB-43C7145865FF}"/>
              </a:ext>
            </a:extLst>
          </p:cNvPr>
          <p:cNvCxnSpPr>
            <a:cxnSpLocks/>
          </p:cNvCxnSpPr>
          <p:nvPr/>
        </p:nvCxnSpPr>
        <p:spPr>
          <a:xfrm flipV="1">
            <a:off x="2463114" y="4005192"/>
            <a:ext cx="1139521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D537F27-7F42-424A-BA2C-7B7BAB489A85}"/>
              </a:ext>
            </a:extLst>
          </p:cNvPr>
          <p:cNvCxnSpPr>
            <a:cxnSpLocks/>
          </p:cNvCxnSpPr>
          <p:nvPr/>
        </p:nvCxnSpPr>
        <p:spPr>
          <a:xfrm flipV="1">
            <a:off x="5690425" y="3953968"/>
            <a:ext cx="1355182" cy="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58E417F-5315-427D-90DB-24DB783DB9C6}"/>
              </a:ext>
            </a:extLst>
          </p:cNvPr>
          <p:cNvCxnSpPr>
            <a:cxnSpLocks/>
          </p:cNvCxnSpPr>
          <p:nvPr/>
        </p:nvCxnSpPr>
        <p:spPr>
          <a:xfrm flipV="1">
            <a:off x="8112233" y="2628336"/>
            <a:ext cx="0" cy="93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1B7D3C4-13CB-47BC-81BD-22FEF3960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606" y="1584302"/>
            <a:ext cx="2169750" cy="10440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493CBD0-EBEC-4EF3-990F-2D4B83B11EE4}"/>
              </a:ext>
            </a:extLst>
          </p:cNvPr>
          <p:cNvSpPr txBox="1"/>
          <p:nvPr/>
        </p:nvSpPr>
        <p:spPr>
          <a:xfrm>
            <a:off x="3806959" y="1142420"/>
            <a:ext cx="17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specific Transformation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683FC74-3B2E-43B3-9D95-9C6D34FA3DB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701481" y="2743200"/>
            <a:ext cx="1" cy="82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039" y="3070109"/>
            <a:ext cx="17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Unstructured data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5035" y="3649723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3916" y="2911932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Applied rules</a:t>
            </a:r>
            <a:endParaRPr lang="en-U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722963" y="2856536"/>
            <a:ext cx="1270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Import Excel </a:t>
            </a:r>
          </a:p>
          <a:p>
            <a:pPr algn="ctr"/>
            <a:r>
              <a:rPr lang="en-US" sz="1600" dirty="0" smtClean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58" y="4754747"/>
            <a:ext cx="1647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Created Ontology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4095" y="4516149"/>
            <a:ext cx="1183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Added data</a:t>
            </a:r>
          </a:p>
          <a:p>
            <a:pPr algn="ctr"/>
            <a:r>
              <a:rPr lang="en-US" sz="1600" dirty="0" smtClean="0"/>
              <a:t>To Ontology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9533" y="378469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OWL file</a:t>
            </a:r>
          </a:p>
        </p:txBody>
      </p:sp>
    </p:spTree>
    <p:extLst>
      <p:ext uri="{BB962C8B-B14F-4D97-AF65-F5344CB8AC3E}">
        <p14:creationId xmlns:p14="http://schemas.microsoft.com/office/powerpoint/2010/main" val="6935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E20626-2AFA-4560-AB66-688B245F8084}"/>
              </a:ext>
            </a:extLst>
          </p:cNvPr>
          <p:cNvSpPr txBox="1"/>
          <p:nvPr/>
        </p:nvSpPr>
        <p:spPr>
          <a:xfrm>
            <a:off x="720347" y="177393"/>
            <a:ext cx="736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Creating OWL file using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Cellfie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plugin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17" y="7129823"/>
            <a:ext cx="3886200" cy="491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7183" y="7698512"/>
            <a:ext cx="8204200" cy="353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5418" y="5973096"/>
            <a:ext cx="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18/23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0DEBEF-2EA2-4360-955C-7E82CBBF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218" y="964788"/>
            <a:ext cx="5521240" cy="4128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9849" y="5206314"/>
            <a:ext cx="24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Transformation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0340" y="5003803"/>
            <a:ext cx="335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E1C11"/>
                </a:solidFill>
              </a:rPr>
              <a:t>Total 390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5418" y="5973096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19/23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27" y="499043"/>
            <a:ext cx="6418155" cy="5106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E20626-2AFA-4560-AB66-688B245F8084}"/>
              </a:ext>
            </a:extLst>
          </p:cNvPr>
          <p:cNvSpPr txBox="1"/>
          <p:nvPr/>
        </p:nvSpPr>
        <p:spPr>
          <a:xfrm>
            <a:off x="720347" y="177393"/>
            <a:ext cx="736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Generated Axioms in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Protege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F98238-70F0-423E-B91C-31C3F8816710}"/>
              </a:ext>
            </a:extLst>
          </p:cNvPr>
          <p:cNvSpPr txBox="1"/>
          <p:nvPr/>
        </p:nvSpPr>
        <p:spPr>
          <a:xfrm>
            <a:off x="504413" y="883429"/>
            <a:ext cx="698391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Approach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Acquisition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modeling &amp; Linking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Ontology Relationships, RDF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SPARQL queries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Challenges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Project Demo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Future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2/23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C134F0-AFDB-4FA4-ACA2-CDACD373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202">
            <a:off x="5104828" y="464506"/>
            <a:ext cx="2488479" cy="30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20626-2AFA-4560-AB66-688B245F8084}"/>
              </a:ext>
            </a:extLst>
          </p:cNvPr>
          <p:cNvSpPr txBox="1"/>
          <p:nvPr/>
        </p:nvSpPr>
        <p:spPr>
          <a:xfrm>
            <a:off x="784485" y="233553"/>
            <a:ext cx="730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Apache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Jena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Fuseki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as SPARQL endpoint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261044" y="1533443"/>
            <a:ext cx="1783830" cy="1149778"/>
          </a:xfrm>
          <a:prstGeom prst="snip1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OWL file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008101" y="1368079"/>
            <a:ext cx="1779913" cy="99684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 Data </a:t>
            </a:r>
            <a:r>
              <a:rPr lang="en-US" dirty="0" smtClean="0">
                <a:solidFill>
                  <a:schemeClr val="bg1"/>
                </a:solidFill>
              </a:rPr>
              <a:t>in JSON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13025" y="4511510"/>
            <a:ext cx="2645764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Apache Jena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5418" y="5973096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20/23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2179219">
            <a:off x="1064782" y="3380814"/>
            <a:ext cx="2562084" cy="48463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</a:t>
            </a:r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 rot="18711312">
            <a:off x="5152432" y="3235888"/>
            <a:ext cx="2516642" cy="48463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SPARQL Query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39" y="333198"/>
            <a:ext cx="814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Project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5418" y="5973096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21/23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8" name="Picture 7">
            <a:hlinkClick r:id="rId3" tooltip="Demo"/>
            <a:extLst>
              <a:ext uri="{FF2B5EF4-FFF2-40B4-BE49-F238E27FC236}">
                <a16:creationId xmlns:a16="http://schemas.microsoft.com/office/drawing/2014/main" xmlns="" id="{9EE6EAC4-FCE1-4815-B57F-3D45BB29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835" y="1254541"/>
            <a:ext cx="6667018" cy="41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459" y="1952759"/>
            <a:ext cx="7327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Generalized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queries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Extension of Schema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Include more key performance indices and extend scope of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analytics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Include different types of charts for better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visualization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Integrating different ontologies to existing Ontology,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eg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Stock Info.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5419" y="5973096"/>
            <a:ext cx="8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22/23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018C6B-05CC-4834-8C48-3024E1BF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62" y="247131"/>
            <a:ext cx="4186440" cy="6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419" y="5973096"/>
            <a:ext cx="8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23/23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FFD473-C04A-4112-B0AB-227EC1F6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94" y="1858082"/>
            <a:ext cx="3441539" cy="3441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0C7AA5-D782-4886-A72F-1CCA782D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578" y="1335664"/>
            <a:ext cx="3370736" cy="22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A618F-4D5C-4D57-B25E-D41E16606887}"/>
              </a:ext>
            </a:extLst>
          </p:cNvPr>
          <p:cNvSpPr txBox="1"/>
          <p:nvPr/>
        </p:nvSpPr>
        <p:spPr>
          <a:xfrm>
            <a:off x="2596742" y="430868"/>
            <a:ext cx="434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3/23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7F152D-E8A2-4045-A63B-BF3E9509C4DA}"/>
              </a:ext>
            </a:extLst>
          </p:cNvPr>
          <p:cNvSpPr txBox="1"/>
          <p:nvPr/>
        </p:nvSpPr>
        <p:spPr>
          <a:xfrm>
            <a:off x="512324" y="1397275"/>
            <a:ext cx="4945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Mobile phones – A perfect way to stay connected with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 industry touching all corners of the 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Smartphone shipments worldwide are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projected to add up to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2.87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billion in 2020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2018, over a third of the world’s population is projected to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own a smartphone,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 estimated total of almost 2.53 billion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smartphone users in the world.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B3683B-548B-41AF-893F-CA1317DC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46" y="3034010"/>
            <a:ext cx="3695317" cy="27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4B70A-A3D6-483E-8727-CA4E1306F30D}"/>
              </a:ext>
            </a:extLst>
          </p:cNvPr>
          <p:cNvSpPr txBox="1"/>
          <p:nvPr/>
        </p:nvSpPr>
        <p:spPr>
          <a:xfrm>
            <a:off x="2582562" y="441809"/>
            <a:ext cx="41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BD3AA3-3948-46BC-AFA8-E6A8C78A5D32}"/>
              </a:ext>
            </a:extLst>
          </p:cNvPr>
          <p:cNvSpPr txBox="1"/>
          <p:nvPr/>
        </p:nvSpPr>
        <p:spPr>
          <a:xfrm>
            <a:off x="228366" y="1746389"/>
            <a:ext cx="5266272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Often a user while upgrading their Smartphone, looks out for other smartphone specifications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Inherent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consolidated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information about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different brands and their models from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several sources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not just one.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Analytics from collected information, to assist with decision-making.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4/23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FA4E35-83FC-4560-9789-B291C190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5" r="24565"/>
          <a:stretch/>
        </p:blipFill>
        <p:spPr>
          <a:xfrm>
            <a:off x="5890054" y="2165908"/>
            <a:ext cx="1803136" cy="177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C5429F-9E0B-4E89-B90C-7B40D8CE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35" y="2994023"/>
            <a:ext cx="1733043" cy="1567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000668-3A0B-45F7-9B71-8962D4D01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54" y="3880142"/>
            <a:ext cx="1496468" cy="1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B99ED9-5C76-4CA6-9313-A7D6F1C0C160}"/>
              </a:ext>
            </a:extLst>
          </p:cNvPr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5/23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1D626C-ACBC-4F03-B15F-5A619908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27" y="1831692"/>
            <a:ext cx="5327150" cy="25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712DC1-9274-43B7-B550-A04A95C071BB}"/>
              </a:ext>
            </a:extLst>
          </p:cNvPr>
          <p:cNvSpPr txBox="1"/>
          <p:nvPr/>
        </p:nvSpPr>
        <p:spPr>
          <a:xfrm>
            <a:off x="1773677" y="52114"/>
            <a:ext cx="434957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Data Acquisition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6/23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686B66-CF95-4C2B-AFA3-66343BC0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52" y="975054"/>
            <a:ext cx="1823927" cy="1823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1FC203-1CBD-4DAC-AD30-C097FC96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821" y="4466439"/>
            <a:ext cx="2767988" cy="757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1BB726-04CC-4BB3-B7AA-DADBADBDC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00" y="3999910"/>
            <a:ext cx="1960415" cy="869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66B3358-614A-45CD-9011-A1C7CD39E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799" y="4204706"/>
            <a:ext cx="1912912" cy="8394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E5F820-A544-4BA1-9946-7842A9EE59D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570308" y="2465708"/>
            <a:ext cx="2122666" cy="1534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C037797-C9DF-429B-878E-8972D407C14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00815" y="2798981"/>
            <a:ext cx="1" cy="1667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DECFD52-36CF-43AB-B4EA-C6B1452527AD}"/>
              </a:ext>
            </a:extLst>
          </p:cNvPr>
          <p:cNvCxnSpPr>
            <a:endCxn id="14" idx="0"/>
          </p:cNvCxnSpPr>
          <p:nvPr/>
        </p:nvCxnSpPr>
        <p:spPr>
          <a:xfrm>
            <a:off x="5146829" y="2380779"/>
            <a:ext cx="2262426" cy="182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B7A4D-6472-4418-A3E5-B16A33441295}"/>
              </a:ext>
            </a:extLst>
          </p:cNvPr>
          <p:cNvSpPr txBox="1"/>
          <p:nvPr/>
        </p:nvSpPr>
        <p:spPr>
          <a:xfrm rot="19457879">
            <a:off x="1400471" y="2914765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7ACBCB4-AF8A-47A4-93EC-54C5883ABD6E}"/>
              </a:ext>
            </a:extLst>
          </p:cNvPr>
          <p:cNvSpPr txBox="1"/>
          <p:nvPr/>
        </p:nvSpPr>
        <p:spPr>
          <a:xfrm rot="16200000">
            <a:off x="3216511" y="3197664"/>
            <a:ext cx="183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7D48E53-B8D3-400C-AEEE-3A12C81025DA}"/>
              </a:ext>
            </a:extLst>
          </p:cNvPr>
          <p:cNvSpPr txBox="1"/>
          <p:nvPr/>
        </p:nvSpPr>
        <p:spPr>
          <a:xfrm rot="2412484">
            <a:off x="5542502" y="3078856"/>
            <a:ext cx="210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Details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06AC1D-CDB1-457A-87F2-5D4E48C5D3EF}"/>
              </a:ext>
            </a:extLst>
          </p:cNvPr>
          <p:cNvCxnSpPr>
            <a:cxnSpLocks/>
          </p:cNvCxnSpPr>
          <p:nvPr/>
        </p:nvCxnSpPr>
        <p:spPr>
          <a:xfrm>
            <a:off x="5312779" y="1887017"/>
            <a:ext cx="1423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7FAD1C4-DD58-43A1-895A-8C1A68CD5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276" y="1418812"/>
            <a:ext cx="1745334" cy="9301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99D1E10-8FCC-46D4-95E4-612F0210FB01}"/>
              </a:ext>
            </a:extLst>
          </p:cNvPr>
          <p:cNvSpPr txBox="1"/>
          <p:nvPr/>
        </p:nvSpPr>
        <p:spPr>
          <a:xfrm>
            <a:off x="5384589" y="1574962"/>
            <a:ext cx="12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Specs</a:t>
            </a:r>
          </a:p>
        </p:txBody>
      </p:sp>
    </p:spTree>
    <p:extLst>
      <p:ext uri="{BB962C8B-B14F-4D97-AF65-F5344CB8AC3E}">
        <p14:creationId xmlns:p14="http://schemas.microsoft.com/office/powerpoint/2010/main" val="1585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3891383"/>
            <a:ext cx="2702526" cy="1477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712DC1-9274-43B7-B550-A04A95C071BB}"/>
              </a:ext>
            </a:extLst>
          </p:cNvPr>
          <p:cNvSpPr txBox="1"/>
          <p:nvPr/>
        </p:nvSpPr>
        <p:spPr>
          <a:xfrm>
            <a:off x="0" y="183244"/>
            <a:ext cx="91440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Web Crawling &amp; its Challenges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7/23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309D07-9523-4138-BEB8-65948440F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21"/>
          <a:stretch/>
        </p:blipFill>
        <p:spPr>
          <a:xfrm>
            <a:off x="4074289" y="1360779"/>
            <a:ext cx="4110132" cy="21336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E2E9AB2-B18D-4E04-B0FB-138B9DC21424}"/>
              </a:ext>
            </a:extLst>
          </p:cNvPr>
          <p:cNvSpPr/>
          <p:nvPr/>
        </p:nvSpPr>
        <p:spPr>
          <a:xfrm>
            <a:off x="925854" y="1119834"/>
            <a:ext cx="2863141" cy="344454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450DAF-A163-4F6C-8A1B-CB3CF78E8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276" y="2657386"/>
            <a:ext cx="2574292" cy="704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45F42E2-4C1E-4212-AD00-1839465B8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374" y="1552605"/>
            <a:ext cx="1806097" cy="79254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65033966-CCEA-4F2F-B6B4-201B7B389F19}"/>
              </a:ext>
            </a:extLst>
          </p:cNvPr>
          <p:cNvSpPr/>
          <p:nvPr/>
        </p:nvSpPr>
        <p:spPr>
          <a:xfrm>
            <a:off x="4074289" y="2882096"/>
            <a:ext cx="497711" cy="39353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C54959-01BD-4CCB-8D1D-1552190DC56D}"/>
              </a:ext>
            </a:extLst>
          </p:cNvPr>
          <p:cNvSpPr txBox="1"/>
          <p:nvPr/>
        </p:nvSpPr>
        <p:spPr>
          <a:xfrm>
            <a:off x="1070276" y="4515831"/>
            <a:ext cx="271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 with HTML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5EB23CD-07E2-4DCD-8A14-1008133A3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465" y="3673905"/>
            <a:ext cx="1596006" cy="6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8/23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EFD62A-0817-4710-9750-A341DDEB9C21}"/>
              </a:ext>
            </a:extLst>
          </p:cNvPr>
          <p:cNvSpPr txBox="1"/>
          <p:nvPr/>
        </p:nvSpPr>
        <p:spPr>
          <a:xfrm>
            <a:off x="0" y="280087"/>
            <a:ext cx="91440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Web Crawling &amp; its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CFD4E1-A577-496E-BC76-792ADB8D45FE}"/>
              </a:ext>
            </a:extLst>
          </p:cNvPr>
          <p:cNvSpPr txBox="1"/>
          <p:nvPr/>
        </p:nvSpPr>
        <p:spPr>
          <a:xfrm>
            <a:off x="852615" y="1692876"/>
            <a:ext cx="76488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Collecting and maintaining a huge data set ~ 320,000 records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Non-uniform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data structure makes it difficult to map and aggregate.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Parsing different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XML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documents is cumbersome and time consuming.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DB51D-020F-42E3-ADFD-2F456718EF67}"/>
              </a:ext>
            </a:extLst>
          </p:cNvPr>
          <p:cNvSpPr txBox="1"/>
          <p:nvPr/>
        </p:nvSpPr>
        <p:spPr>
          <a:xfrm>
            <a:off x="2826127" y="303806"/>
            <a:ext cx="363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Ontology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B99EBD-FC86-48A2-8297-A94D0480F7D8}"/>
              </a:ext>
            </a:extLst>
          </p:cNvPr>
          <p:cNvSpPr txBox="1"/>
          <p:nvPr/>
        </p:nvSpPr>
        <p:spPr>
          <a:xfrm>
            <a:off x="1163457" y="2393087"/>
            <a:ext cx="318500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bg2">
                    <a:lumMod val="10000"/>
                  </a:schemeClr>
                </a:solidFill>
              </a:rPr>
              <a:t>Classes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419" y="5973096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9/23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BA663B-B7BC-4D9A-8BDB-0C3A0ACE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79" y="1446858"/>
            <a:ext cx="5135694" cy="2457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80B95F-06DE-4EF4-A225-94E0D1365C15}"/>
              </a:ext>
            </a:extLst>
          </p:cNvPr>
          <p:cNvSpPr txBox="1"/>
          <p:nvPr/>
        </p:nvSpPr>
        <p:spPr>
          <a:xfrm>
            <a:off x="4903005" y="4126868"/>
            <a:ext cx="235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Fig: Protégé Screenshot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07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464</Words>
  <Application>Microsoft Macintosh PowerPoint</Application>
  <PresentationFormat>On-screen Show (4:3)</PresentationFormat>
  <Paragraphs>147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</dc:creator>
  <cp:lastModifiedBy>Sahil Wadhwa</cp:lastModifiedBy>
  <cp:revision>500</cp:revision>
  <cp:lastPrinted>2012-02-07T18:57:58Z</cp:lastPrinted>
  <dcterms:created xsi:type="dcterms:W3CDTF">2017-09-15T18:00:36Z</dcterms:created>
  <dcterms:modified xsi:type="dcterms:W3CDTF">2017-11-27T22:35:26Z</dcterms:modified>
</cp:coreProperties>
</file>