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73" r:id="rId5"/>
    <p:sldId id="274" r:id="rId6"/>
    <p:sldId id="267" r:id="rId7"/>
    <p:sldId id="268" r:id="rId8"/>
    <p:sldId id="270" r:id="rId9"/>
    <p:sldId id="271" r:id="rId10"/>
    <p:sldId id="260" r:id="rId11"/>
    <p:sldId id="261" r:id="rId12"/>
    <p:sldId id="262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93" autoAdjust="0"/>
  </p:normalViewPr>
  <p:slideViewPr>
    <p:cSldViewPr>
      <p:cViewPr varScale="1">
        <p:scale>
          <a:sx n="88" d="100"/>
          <a:sy n="88" d="100"/>
        </p:scale>
        <p:origin x="-8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000" y="2130425"/>
            <a:ext cx="8280000" cy="1470025"/>
          </a:xfrm>
        </p:spPr>
        <p:txBody>
          <a:bodyPr/>
          <a:lstStyle/>
          <a:p>
            <a:r>
              <a:rPr lang="en-US" dirty="0" smtClean="0"/>
              <a:t>OpenClinica Data Mart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33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74638"/>
            <a:ext cx="8280000" cy="1143000"/>
          </a:xfrm>
        </p:spPr>
        <p:txBody>
          <a:bodyPr/>
          <a:lstStyle/>
          <a:p>
            <a:r>
              <a:rPr lang="en-US" dirty="0" smtClean="0"/>
              <a:t>Use cases: SAS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600200"/>
            <a:ext cx="8280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Create a library for the study:</a:t>
            </a:r>
          </a:p>
          <a:p>
            <a:pPr marL="57150" indent="0">
              <a:buNone/>
            </a:pPr>
            <a:r>
              <a:rPr lang="en-US" sz="2800" dirty="0" smtClean="0"/>
              <a:t>LIBNAME </a:t>
            </a:r>
            <a:r>
              <a:rPr lang="en-US" sz="2800" i="1" dirty="0" err="1"/>
              <a:t>myStudyNameLibName</a:t>
            </a:r>
            <a:r>
              <a:rPr lang="en-US" sz="2800" dirty="0"/>
              <a:t> ODBC SCHEMA=</a:t>
            </a:r>
            <a:r>
              <a:rPr lang="en-US" sz="2800" i="1" dirty="0" err="1"/>
              <a:t>myStudyNameSchemaName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NOPROMPT="</a:t>
            </a:r>
            <a:r>
              <a:rPr lang="en-US" sz="2800" i="1" dirty="0" err="1"/>
              <a:t>fileDSN</a:t>
            </a:r>
            <a:r>
              <a:rPr lang="en-US" sz="2800" i="1" dirty="0"/>
              <a:t> reference string, or ODBC connection string</a:t>
            </a:r>
            <a:r>
              <a:rPr lang="en-US" sz="2800" dirty="0" smtClean="0"/>
              <a:t>"; RUN;</a:t>
            </a:r>
          </a:p>
          <a:p>
            <a:r>
              <a:rPr lang="en-US" dirty="0" smtClean="0"/>
              <a:t>Use it, e.g. for table of subjects per site by sex:</a:t>
            </a:r>
          </a:p>
          <a:p>
            <a:pPr marL="57150" indent="0">
              <a:buNone/>
            </a:pPr>
            <a:r>
              <a:rPr lang="en-AU" sz="2800" dirty="0"/>
              <a:t>DATA </a:t>
            </a:r>
            <a:r>
              <a:rPr lang="en-US" sz="2800" i="1" dirty="0" err="1" smtClean="0"/>
              <a:t>myStudyNameLibName</a:t>
            </a:r>
            <a:r>
              <a:rPr lang="en-US" sz="2800" dirty="0" err="1" smtClean="0"/>
              <a:t>.subjects</a:t>
            </a:r>
            <a:r>
              <a:rPr lang="en-US" sz="2800" dirty="0" smtClean="0"/>
              <a:t> </a:t>
            </a:r>
            <a:r>
              <a:rPr lang="en-AU" sz="2800" dirty="0" smtClean="0"/>
              <a:t>; </a:t>
            </a:r>
            <a:br>
              <a:rPr lang="en-AU" sz="2800" dirty="0" smtClean="0"/>
            </a:br>
            <a:r>
              <a:rPr lang="en-AU" sz="2800" dirty="0" smtClean="0"/>
              <a:t>PROC </a:t>
            </a:r>
            <a:r>
              <a:rPr lang="en-AU" sz="2800" dirty="0"/>
              <a:t>FREQ; TABLE </a:t>
            </a:r>
            <a:r>
              <a:rPr lang="en-AU" sz="2800" dirty="0" err="1"/>
              <a:t>site_name</a:t>
            </a:r>
            <a:r>
              <a:rPr lang="en-AU" sz="2800" dirty="0"/>
              <a:t>*</a:t>
            </a:r>
            <a:r>
              <a:rPr lang="en-AU" sz="2800" dirty="0" err="1"/>
              <a:t>subject_sex</a:t>
            </a:r>
            <a:r>
              <a:rPr lang="en-AU" sz="2800" dirty="0"/>
              <a:t>;  </a:t>
            </a:r>
            <a:r>
              <a:rPr lang="en-AU" sz="2800" dirty="0" smtClean="0"/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200473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cases: Stata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a dataset</a:t>
            </a:r>
          </a:p>
          <a:p>
            <a:pPr marL="457200" lvl="1" indent="0">
              <a:buNone/>
            </a:pPr>
            <a:r>
              <a:rPr lang="en-AU" dirty="0" err="1"/>
              <a:t>odbc</a:t>
            </a:r>
            <a:r>
              <a:rPr lang="en-AU" dirty="0"/>
              <a:t> load, table("</a:t>
            </a:r>
            <a:r>
              <a:rPr lang="en-AU" i="1" dirty="0" err="1"/>
              <a:t>myStudyNameSchemaName</a:t>
            </a:r>
            <a:r>
              <a:rPr lang="en-AU" dirty="0" err="1"/>
              <a:t>.subjects</a:t>
            </a:r>
            <a:r>
              <a:rPr lang="en-AU" dirty="0"/>
              <a:t>") </a:t>
            </a:r>
            <a:r>
              <a:rPr lang="en-AU" dirty="0" err="1"/>
              <a:t>noquote</a:t>
            </a:r>
            <a:r>
              <a:rPr lang="en-AU" dirty="0"/>
              <a:t> </a:t>
            </a:r>
            <a:r>
              <a:rPr lang="en-AU" dirty="0" err="1"/>
              <a:t>connectionstring</a:t>
            </a:r>
            <a:r>
              <a:rPr lang="en-AU" dirty="0"/>
              <a:t>("</a:t>
            </a:r>
            <a:r>
              <a:rPr lang="en-AU" dirty="0" err="1"/>
              <a:t>fileDSN</a:t>
            </a:r>
            <a:r>
              <a:rPr lang="en-AU" dirty="0"/>
              <a:t> reference string, or ODBC connection string</a:t>
            </a:r>
            <a:r>
              <a:rPr lang="en-AU" dirty="0" smtClean="0"/>
              <a:t>")</a:t>
            </a:r>
          </a:p>
          <a:p>
            <a:r>
              <a:rPr lang="en-US" dirty="0"/>
              <a:t>Use it, e.g. for table of subjects per site by </a:t>
            </a:r>
            <a:r>
              <a:rPr lang="en-US" dirty="0" smtClean="0"/>
              <a:t>sex:</a:t>
            </a:r>
          </a:p>
          <a:p>
            <a:pPr marL="457200" lvl="1" indent="0">
              <a:buNone/>
            </a:pPr>
            <a:r>
              <a:rPr lang="en-US" dirty="0"/>
              <a:t>tabulate </a:t>
            </a:r>
            <a:r>
              <a:rPr lang="en-US" dirty="0" err="1"/>
              <a:t>site_name</a:t>
            </a:r>
            <a:r>
              <a:rPr lang="en-US" dirty="0"/>
              <a:t> </a:t>
            </a:r>
            <a:r>
              <a:rPr lang="en-US" dirty="0" err="1"/>
              <a:t>subject_sex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cases: Access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680000"/>
          </a:xfrm>
        </p:spPr>
        <p:txBody>
          <a:bodyPr>
            <a:normAutofit/>
          </a:bodyPr>
          <a:lstStyle/>
          <a:p>
            <a:r>
              <a:rPr lang="en-US" dirty="0" smtClean="0"/>
              <a:t>Import the pass-through query generator module into an Access database and run it</a:t>
            </a:r>
          </a:p>
          <a:p>
            <a:r>
              <a:rPr lang="en-US" dirty="0"/>
              <a:t>Use it</a:t>
            </a:r>
            <a:r>
              <a:rPr lang="en-US" dirty="0" smtClean="0"/>
              <a:t>, </a:t>
            </a:r>
            <a:r>
              <a:rPr lang="en-US" dirty="0"/>
              <a:t>e.g. for table of subjects per site by </a:t>
            </a:r>
            <a:r>
              <a:rPr lang="en-US" dirty="0" smtClean="0"/>
              <a:t>sex:</a:t>
            </a:r>
          </a:p>
          <a:p>
            <a:pPr marL="457200" lvl="1" indent="0">
              <a:buNone/>
            </a:pPr>
            <a:r>
              <a:rPr lang="en-AU" sz="2400" dirty="0"/>
              <a:t>TRANSFORM Count(</a:t>
            </a:r>
            <a:r>
              <a:rPr lang="en-AU" sz="2400" dirty="0" err="1"/>
              <a:t>subjects.subject_id</a:t>
            </a:r>
            <a:r>
              <a:rPr lang="en-AU" sz="2400" dirty="0"/>
              <a:t>) AS </a:t>
            </a:r>
            <a:r>
              <a:rPr lang="en-AU" sz="2400" dirty="0" err="1" smtClean="0"/>
              <a:t>CountSubject</a:t>
            </a:r>
            <a:endParaRPr lang="en-AU" sz="2400" dirty="0" smtClean="0"/>
          </a:p>
          <a:p>
            <a:pPr marL="457200" lvl="1" indent="0">
              <a:buNone/>
            </a:pPr>
            <a:r>
              <a:rPr lang="en-AU" sz="2400" dirty="0" smtClean="0"/>
              <a:t>SELECT </a:t>
            </a:r>
            <a:r>
              <a:rPr lang="en-AU" sz="2400" dirty="0" err="1"/>
              <a:t>subjects.site_name</a:t>
            </a:r>
            <a:endParaRPr lang="en-AU" sz="2400" dirty="0"/>
          </a:p>
          <a:p>
            <a:pPr marL="457200" lvl="1" indent="0">
              <a:buNone/>
            </a:pPr>
            <a:r>
              <a:rPr lang="en-AU" sz="2400" dirty="0"/>
              <a:t>FROM subjects</a:t>
            </a:r>
          </a:p>
          <a:p>
            <a:pPr marL="457200" lvl="1" indent="0">
              <a:buNone/>
            </a:pPr>
            <a:r>
              <a:rPr lang="en-AU" sz="2400" dirty="0"/>
              <a:t>GROUP BY </a:t>
            </a:r>
            <a:r>
              <a:rPr lang="en-AU" sz="2400" dirty="0" err="1"/>
              <a:t>subjects.site_name</a:t>
            </a:r>
            <a:endParaRPr lang="en-AU" sz="2400" dirty="0"/>
          </a:p>
          <a:p>
            <a:pPr marL="457200" lvl="1" indent="0">
              <a:buNone/>
            </a:pPr>
            <a:r>
              <a:rPr lang="en-AU" sz="2400" dirty="0"/>
              <a:t>PIVOT </a:t>
            </a:r>
            <a:r>
              <a:rPr lang="en-AU" sz="2400" dirty="0" err="1"/>
              <a:t>subjects.subject_sex</a:t>
            </a:r>
            <a:r>
              <a:rPr lang="en-AU" sz="2400" dirty="0"/>
              <a:t>;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74638"/>
            <a:ext cx="8280000" cy="1143000"/>
          </a:xfrm>
        </p:spPr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600200"/>
            <a:ext cx="82800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Complete client setup steps</a:t>
            </a:r>
          </a:p>
          <a:p>
            <a:r>
              <a:rPr lang="en-US" dirty="0" smtClean="0"/>
              <a:t>Read the </a:t>
            </a:r>
            <a:r>
              <a:rPr lang="en-US" dirty="0" smtClean="0"/>
              <a:t>friendly manual</a:t>
            </a:r>
            <a:endParaRPr lang="en-US" dirty="0" smtClean="0"/>
          </a:p>
          <a:p>
            <a:r>
              <a:rPr lang="en-US" dirty="0" smtClean="0"/>
              <a:t>Ask for help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42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74638"/>
            <a:ext cx="82800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600200"/>
            <a:ext cx="8280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Features</a:t>
            </a:r>
          </a:p>
          <a:p>
            <a:pPr marL="0" indent="0" algn="ctr">
              <a:buNone/>
            </a:pPr>
            <a:r>
              <a:rPr lang="en-US" dirty="0"/>
              <a:t>Client setup</a:t>
            </a:r>
          </a:p>
          <a:p>
            <a:pPr marL="0" indent="0" algn="ctr">
              <a:buNone/>
            </a:pPr>
            <a:r>
              <a:rPr lang="en-US" dirty="0" smtClean="0"/>
              <a:t>Use cases</a:t>
            </a:r>
          </a:p>
          <a:p>
            <a:pPr marL="0" indent="0" algn="ctr">
              <a:buNone/>
            </a:pPr>
            <a:r>
              <a:rPr lang="en-US" dirty="0" smtClean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86192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74638"/>
            <a:ext cx="8280000" cy="11430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600200"/>
            <a:ext cx="82800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Convenient access to study data</a:t>
            </a:r>
          </a:p>
          <a:p>
            <a:r>
              <a:rPr lang="en-US" dirty="0" smtClean="0"/>
              <a:t>Appropriate security measures</a:t>
            </a:r>
          </a:p>
          <a:p>
            <a:r>
              <a:rPr lang="en-US" dirty="0" smtClean="0"/>
              <a:t>Low maintenance</a:t>
            </a:r>
          </a:p>
        </p:txBody>
      </p:sp>
    </p:spTree>
    <p:extLst>
      <p:ext uri="{BB962C8B-B14F-4D97-AF65-F5344CB8AC3E}">
        <p14:creationId xmlns:p14="http://schemas.microsoft.com/office/powerpoint/2010/main" val="339664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74638"/>
            <a:ext cx="828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Convenient </a:t>
            </a:r>
            <a:r>
              <a:rPr lang="en-US" dirty="0"/>
              <a:t>access to study </a:t>
            </a:r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474357"/>
              </p:ext>
            </p:extLst>
          </p:nvPr>
        </p:nvGraphicFramePr>
        <p:xfrm>
          <a:off x="612000" y="1590041"/>
          <a:ext cx="792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3240000"/>
                <a:gridCol w="32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Itemgroup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Item_value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Visit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visit_date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2015-06-01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Visit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visit_attended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Visit</a:t>
                      </a: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visit_reason_not_done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‘’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628023"/>
              </p:ext>
            </p:extLst>
          </p:nvPr>
        </p:nvGraphicFramePr>
        <p:xfrm>
          <a:off x="612000" y="3810000"/>
          <a:ext cx="792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1440000"/>
                <a:gridCol w="2160000"/>
                <a:gridCol w="288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Itemgroup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visit_date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visit_attended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visit_reason_not_done</a:t>
                      </a:r>
                      <a:endParaRPr lang="en-A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Visit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2015-06-01</a:t>
                      </a: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‘’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4267200" y="3200400"/>
            <a:ext cx="609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432000" y="4953000"/>
            <a:ext cx="82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Item group data tables reshaped tall -&gt; wide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In general, 1 row = 1 CRF record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Much easier to work with vs. built-in formats</a:t>
            </a:r>
          </a:p>
        </p:txBody>
      </p:sp>
    </p:spTree>
    <p:extLst>
      <p:ext uri="{BB962C8B-B14F-4D97-AF65-F5344CB8AC3E}">
        <p14:creationId xmlns:p14="http://schemas.microsoft.com/office/powerpoint/2010/main" val="15166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74638"/>
            <a:ext cx="8280000" cy="1143000"/>
          </a:xfrm>
        </p:spPr>
        <p:txBody>
          <a:bodyPr/>
          <a:lstStyle/>
          <a:p>
            <a:r>
              <a:rPr lang="en-US" dirty="0"/>
              <a:t>Convenient access to study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600200"/>
            <a:ext cx="82800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Common information tables include:</a:t>
            </a:r>
          </a:p>
          <a:p>
            <a:pPr lvl="1"/>
            <a:r>
              <a:rPr lang="en-US" dirty="0" smtClean="0"/>
              <a:t>Subject: details, groups</a:t>
            </a:r>
          </a:p>
          <a:p>
            <a:pPr lvl="1"/>
            <a:r>
              <a:rPr lang="en-US" dirty="0" smtClean="0"/>
              <a:t>Statuses: subject, event, CRF, SDV history</a:t>
            </a:r>
          </a:p>
          <a:p>
            <a:pPr lvl="1"/>
            <a:r>
              <a:rPr lang="en-US" dirty="0" smtClean="0"/>
              <a:t>Discrepancy notes: all, parent threads</a:t>
            </a:r>
          </a:p>
          <a:p>
            <a:pPr lvl="1"/>
            <a:r>
              <a:rPr lang="en-US" dirty="0" smtClean="0"/>
              <a:t>User accounts</a:t>
            </a:r>
          </a:p>
          <a:p>
            <a:pPr lvl="1"/>
            <a:r>
              <a:rPr lang="en-US" dirty="0" smtClean="0"/>
              <a:t>Metadata: event, CRF, </a:t>
            </a:r>
            <a:r>
              <a:rPr lang="en-US" dirty="0" err="1" smtClean="0"/>
              <a:t>itemgroup</a:t>
            </a:r>
            <a:r>
              <a:rPr lang="en-US" dirty="0" smtClean="0"/>
              <a:t>, item definitions</a:t>
            </a:r>
          </a:p>
          <a:p>
            <a:r>
              <a:rPr lang="en-US" dirty="0" smtClean="0"/>
              <a:t>Can add custom study queries if needed, e.g. collapse AE groups into one dataset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21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74638"/>
            <a:ext cx="8280000" cy="1143000"/>
          </a:xfrm>
        </p:spPr>
        <p:txBody>
          <a:bodyPr/>
          <a:lstStyle/>
          <a:p>
            <a:r>
              <a:rPr lang="en-US" dirty="0" smtClean="0"/>
              <a:t>Appropriate security measures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600200"/>
            <a:ext cx="8280000" cy="4525963"/>
          </a:xfrm>
        </p:spPr>
        <p:txBody>
          <a:bodyPr>
            <a:noAutofit/>
          </a:bodyPr>
          <a:lstStyle/>
          <a:p>
            <a:r>
              <a:rPr lang="en-US" dirty="0"/>
              <a:t>Single sign o</a:t>
            </a:r>
            <a:r>
              <a:rPr lang="en-US" dirty="0" smtClean="0"/>
              <a:t>n against </a:t>
            </a:r>
            <a:r>
              <a:rPr lang="en-US" dirty="0"/>
              <a:t>Windows login</a:t>
            </a:r>
          </a:p>
          <a:p>
            <a:r>
              <a:rPr lang="en-US" dirty="0" smtClean="0"/>
              <a:t>Encrypted connection to database</a:t>
            </a:r>
          </a:p>
          <a:p>
            <a:r>
              <a:rPr lang="en-US" dirty="0" smtClean="0"/>
              <a:t>Connections restricted to:</a:t>
            </a:r>
          </a:p>
          <a:p>
            <a:pPr lvl="1"/>
            <a:r>
              <a:rPr lang="en-US" dirty="0" smtClean="0"/>
              <a:t>From local network, by local network users,</a:t>
            </a:r>
          </a:p>
          <a:p>
            <a:pPr lvl="1"/>
            <a:r>
              <a:rPr lang="en-US" dirty="0" smtClean="0"/>
              <a:t>Who have an OpenClinica account,</a:t>
            </a:r>
          </a:p>
          <a:p>
            <a:pPr lvl="1"/>
            <a:r>
              <a:rPr lang="en-US" dirty="0" smtClean="0"/>
              <a:t>With a study-level role matching requested study</a:t>
            </a:r>
          </a:p>
          <a:p>
            <a:r>
              <a:rPr lang="en-US" dirty="0" smtClean="0"/>
              <a:t>Data is read only</a:t>
            </a:r>
          </a:p>
          <a:p>
            <a:r>
              <a:rPr lang="en-US" dirty="0"/>
              <a:t>U</a:t>
            </a:r>
            <a:r>
              <a:rPr lang="en-US" dirty="0" smtClean="0"/>
              <a:t>ser actions logged (e.g. user A viewed data B)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91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74638"/>
            <a:ext cx="8280000" cy="1143000"/>
          </a:xfrm>
        </p:spPr>
        <p:txBody>
          <a:bodyPr/>
          <a:lstStyle/>
          <a:p>
            <a:r>
              <a:rPr lang="en-US" dirty="0"/>
              <a:t>Low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600200"/>
            <a:ext cx="82800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Scheduled jobs perform regular maintenance:</a:t>
            </a:r>
          </a:p>
          <a:p>
            <a:pPr lvl="1"/>
            <a:r>
              <a:rPr lang="en-US" dirty="0" smtClean="0"/>
              <a:t>Refresh study data</a:t>
            </a:r>
          </a:p>
          <a:p>
            <a:pPr lvl="1"/>
            <a:r>
              <a:rPr lang="en-US" dirty="0" smtClean="0"/>
              <a:t>Sync user accounts with OpenClinica</a:t>
            </a:r>
          </a:p>
          <a:p>
            <a:pPr lvl="2"/>
            <a:r>
              <a:rPr lang="en-US" dirty="0" smtClean="0"/>
              <a:t>Study level role on “Study A” = can access “Study A”</a:t>
            </a:r>
          </a:p>
          <a:p>
            <a:pPr lvl="2"/>
            <a:r>
              <a:rPr lang="en-US" dirty="0" smtClean="0"/>
              <a:t>Uses </a:t>
            </a:r>
            <a:r>
              <a:rPr lang="en-US" dirty="0" smtClean="0">
                <a:solidFill>
                  <a:srgbClr val="FF0000"/>
                </a:solidFill>
              </a:rPr>
              <a:t>local name </a:t>
            </a:r>
            <a:r>
              <a:rPr lang="en-US" dirty="0" smtClean="0"/>
              <a:t>of OC </a:t>
            </a:r>
            <a:r>
              <a:rPr lang="en-US" dirty="0" smtClean="0"/>
              <a:t>user email</a:t>
            </a:r>
            <a:r>
              <a:rPr lang="en-US" dirty="0" smtClean="0"/>
              <a:t>, e.g. </a:t>
            </a:r>
            <a:r>
              <a:rPr lang="en-US" dirty="0" smtClean="0">
                <a:solidFill>
                  <a:srgbClr val="FF0000"/>
                </a:solidFill>
              </a:rPr>
              <a:t>me</a:t>
            </a:r>
            <a:r>
              <a:rPr lang="en-US" dirty="0" smtClean="0"/>
              <a:t>@here.com</a:t>
            </a:r>
          </a:p>
          <a:p>
            <a:pPr lvl="1"/>
            <a:r>
              <a:rPr lang="en-US" dirty="0" smtClean="0"/>
              <a:t>Sync study definitions with OpenClinica</a:t>
            </a:r>
          </a:p>
          <a:p>
            <a:pPr lvl="2"/>
            <a:r>
              <a:rPr lang="en-US" dirty="0" smtClean="0"/>
              <a:t>New study found = build new study</a:t>
            </a:r>
          </a:p>
          <a:p>
            <a:pPr lvl="2"/>
            <a:r>
              <a:rPr lang="en-US" dirty="0" smtClean="0"/>
              <a:t>Changed study found = rebuild changed study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47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74638"/>
            <a:ext cx="8280000" cy="1143000"/>
          </a:xfrm>
        </p:spPr>
        <p:txBody>
          <a:bodyPr/>
          <a:lstStyle/>
          <a:p>
            <a:r>
              <a:rPr lang="en-US" dirty="0" smtClean="0"/>
              <a:t>Client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600200"/>
            <a:ext cx="82800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Most will connect using ODBC; user setup:</a:t>
            </a:r>
          </a:p>
          <a:p>
            <a:pPr lvl="1"/>
            <a:r>
              <a:rPr lang="en-US" dirty="0" smtClean="0"/>
              <a:t>Install ODBC driver (update ~ yearly+)</a:t>
            </a:r>
          </a:p>
          <a:p>
            <a:pPr lvl="1"/>
            <a:r>
              <a:rPr lang="en-US" dirty="0" smtClean="0"/>
              <a:t>Copy server issuer certificate (update ~ 5 yearly+)</a:t>
            </a:r>
          </a:p>
          <a:p>
            <a:pPr lvl="1"/>
            <a:r>
              <a:rPr lang="en-US" dirty="0" smtClean="0"/>
              <a:t>Add hosts file entry (update unlikely)</a:t>
            </a:r>
          </a:p>
          <a:p>
            <a:pPr lvl="2"/>
            <a:r>
              <a:rPr lang="en-US" dirty="0" smtClean="0"/>
              <a:t>May not be required in future </a:t>
            </a:r>
            <a:r>
              <a:rPr lang="en-US" dirty="0" smtClean="0"/>
              <a:t>if cause of </a:t>
            </a:r>
            <a:r>
              <a:rPr lang="en-US" dirty="0" smtClean="0"/>
              <a:t>issue resolved</a:t>
            </a:r>
          </a:p>
          <a:p>
            <a:r>
              <a:rPr lang="en-US" dirty="0" smtClean="0"/>
              <a:t>ODBC capable applications include SAS, Stata, MS Office, R, </a:t>
            </a:r>
            <a:r>
              <a:rPr lang="en-US" dirty="0" err="1" smtClean="0"/>
              <a:t>LibreOffice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Many languages have their own database connection libraries e.g. python, java, c#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37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74638"/>
            <a:ext cx="8280000" cy="1143000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600200"/>
            <a:ext cx="8280000" cy="4525963"/>
          </a:xfrm>
        </p:spPr>
        <p:txBody>
          <a:bodyPr>
            <a:noAutofit/>
          </a:bodyPr>
          <a:lstStyle/>
          <a:p>
            <a:r>
              <a:rPr lang="en-US" dirty="0"/>
              <a:t>Daily report to check for an outcome</a:t>
            </a:r>
          </a:p>
          <a:p>
            <a:r>
              <a:rPr lang="en-US" dirty="0" smtClean="0"/>
              <a:t>Weekly status report for distribution to sites</a:t>
            </a:r>
          </a:p>
          <a:p>
            <a:r>
              <a:rPr lang="en-US" dirty="0" smtClean="0"/>
              <a:t>Monthly report to plan monitoring visits</a:t>
            </a:r>
          </a:p>
          <a:p>
            <a:r>
              <a:rPr lang="en-US" dirty="0" smtClean="0"/>
              <a:t>End of study report to evaluate performance</a:t>
            </a:r>
          </a:p>
          <a:p>
            <a:r>
              <a:rPr lang="en-US" dirty="0" smtClean="0"/>
              <a:t>Snapshot of all data for analysis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SAS -&gt; </a:t>
            </a:r>
            <a:r>
              <a:rPr lang="en-US" dirty="0" err="1" smtClean="0">
                <a:solidFill>
                  <a:prstClr val="black"/>
                </a:solidFill>
              </a:rPr>
              <a:t>snapshot_sas</a:t>
            </a:r>
            <a:r>
              <a:rPr lang="en-US" dirty="0" smtClean="0">
                <a:solidFill>
                  <a:prstClr val="black"/>
                </a:solidFill>
              </a:rPr>
              <a:t> -&gt; </a:t>
            </a:r>
            <a:r>
              <a:rPr lang="en-US" dirty="0" err="1" smtClean="0">
                <a:solidFill>
                  <a:prstClr val="black"/>
                </a:solidFill>
              </a:rPr>
              <a:t>code.sas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-&gt; </a:t>
            </a:r>
            <a:r>
              <a:rPr lang="en-US" dirty="0" smtClean="0">
                <a:solidFill>
                  <a:prstClr val="black"/>
                </a:solidFill>
              </a:rPr>
              <a:t>*.sas7bdat</a:t>
            </a:r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>
                <a:solidFill>
                  <a:prstClr val="black"/>
                </a:solidFill>
              </a:rPr>
              <a:t>Stata </a:t>
            </a:r>
            <a:r>
              <a:rPr lang="en-US" dirty="0" smtClean="0">
                <a:solidFill>
                  <a:prstClr val="black"/>
                </a:solidFill>
              </a:rPr>
              <a:t>-&gt; </a:t>
            </a:r>
            <a:r>
              <a:rPr lang="en-US" dirty="0" err="1" smtClean="0">
                <a:solidFill>
                  <a:prstClr val="black"/>
                </a:solidFill>
              </a:rPr>
              <a:t>snapshot_stata</a:t>
            </a:r>
            <a:r>
              <a:rPr lang="en-US" dirty="0" smtClean="0">
                <a:solidFill>
                  <a:prstClr val="black"/>
                </a:solidFill>
              </a:rPr>
              <a:t> -&gt; </a:t>
            </a:r>
            <a:r>
              <a:rPr lang="en-US" dirty="0">
                <a:solidFill>
                  <a:prstClr val="black"/>
                </a:solidFill>
              </a:rPr>
              <a:t>code.do -&gt; </a:t>
            </a:r>
            <a:r>
              <a:rPr lang="en-US" dirty="0" smtClean="0">
                <a:solidFill>
                  <a:prstClr val="black"/>
                </a:solidFill>
              </a:rPr>
              <a:t>*.</a:t>
            </a:r>
            <a:r>
              <a:rPr lang="en-US" dirty="0" err="1" smtClean="0">
                <a:solidFill>
                  <a:prstClr val="black"/>
                </a:solidFill>
              </a:rPr>
              <a:t>dta</a:t>
            </a:r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i="1" dirty="0">
                <a:solidFill>
                  <a:prstClr val="black"/>
                </a:solidFill>
              </a:rPr>
              <a:t>R -&gt; </a:t>
            </a:r>
            <a:r>
              <a:rPr lang="en-US" i="1" dirty="0" err="1" smtClean="0">
                <a:solidFill>
                  <a:prstClr val="black"/>
                </a:solidFill>
              </a:rPr>
              <a:t>snapshot_r</a:t>
            </a:r>
            <a:r>
              <a:rPr lang="en-US" i="1" dirty="0" smtClean="0">
                <a:solidFill>
                  <a:prstClr val="black"/>
                </a:solidFill>
              </a:rPr>
              <a:t> -&gt; </a:t>
            </a:r>
            <a:r>
              <a:rPr lang="en-US" i="1" dirty="0" err="1" smtClean="0">
                <a:solidFill>
                  <a:prstClr val="black"/>
                </a:solidFill>
              </a:rPr>
              <a:t>code.r</a:t>
            </a:r>
            <a:r>
              <a:rPr lang="en-US" i="1" dirty="0" smtClean="0">
                <a:solidFill>
                  <a:prstClr val="black"/>
                </a:solidFill>
              </a:rPr>
              <a:t> </a:t>
            </a:r>
            <a:r>
              <a:rPr lang="en-US" i="1" dirty="0">
                <a:solidFill>
                  <a:prstClr val="black"/>
                </a:solidFill>
              </a:rPr>
              <a:t>-&gt; </a:t>
            </a:r>
            <a:r>
              <a:rPr lang="en-US" i="1" dirty="0" smtClean="0">
                <a:solidFill>
                  <a:prstClr val="black"/>
                </a:solidFill>
              </a:rPr>
              <a:t>*.</a:t>
            </a:r>
            <a:r>
              <a:rPr lang="en-US" i="1" dirty="0" err="1" smtClean="0">
                <a:solidFill>
                  <a:prstClr val="black"/>
                </a:solidFill>
              </a:rPr>
              <a:t>xlsx</a:t>
            </a:r>
            <a:r>
              <a:rPr lang="en-US" i="1" dirty="0">
                <a:solidFill>
                  <a:prstClr val="black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[planned]</a:t>
            </a: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85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9631</TotalTime>
  <Words>512</Words>
  <Application>Microsoft Office PowerPoint</Application>
  <PresentationFormat>On-screen Show (4:3)</PresentationFormat>
  <Paragraphs>120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OpenClinica Data Mart</vt:lpstr>
      <vt:lpstr>Agenda</vt:lpstr>
      <vt:lpstr>Features</vt:lpstr>
      <vt:lpstr>Convenient access to study data</vt:lpstr>
      <vt:lpstr>Convenient access to study data</vt:lpstr>
      <vt:lpstr>Appropriate security measures</vt:lpstr>
      <vt:lpstr>Low maintenance</vt:lpstr>
      <vt:lpstr>Client setup</vt:lpstr>
      <vt:lpstr>Use cases</vt:lpstr>
      <vt:lpstr>Use cases: SAS example</vt:lpstr>
      <vt:lpstr>Use cases: Stata example</vt:lpstr>
      <vt:lpstr>Use cases: Access example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OpenClinica Data Mart</dc:title>
  <dc:creator>Lindsay Stevens</dc:creator>
  <cp:lastModifiedBy>Lindsay Stevens</cp:lastModifiedBy>
  <cp:revision>31</cp:revision>
  <dcterms:created xsi:type="dcterms:W3CDTF">2006-08-16T00:00:00Z</dcterms:created>
  <dcterms:modified xsi:type="dcterms:W3CDTF">2015-02-23T01:50:00Z</dcterms:modified>
</cp:coreProperties>
</file>