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7" r:id="rId3"/>
    <p:sldId id="828" r:id="rId5"/>
    <p:sldId id="829" r:id="rId6"/>
    <p:sldId id="830" r:id="rId7"/>
    <p:sldId id="904" r:id="rId8"/>
    <p:sldId id="905" r:id="rId9"/>
    <p:sldId id="906" r:id="rId10"/>
    <p:sldId id="907" r:id="rId11"/>
    <p:sldId id="908" r:id="rId12"/>
    <p:sldId id="902" r:id="rId13"/>
    <p:sldId id="90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5093"/>
    <a:srgbClr val="FFFFFF"/>
    <a:srgbClr val="B9F3FC"/>
    <a:srgbClr val="FAEAB1"/>
    <a:srgbClr val="FF9F9F"/>
    <a:srgbClr val="FF9999"/>
    <a:srgbClr val="003300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88078" autoAdjust="0"/>
  </p:normalViewPr>
  <p:slideViewPr>
    <p:cSldViewPr snapToGrid="0">
      <p:cViewPr varScale="1">
        <p:scale>
          <a:sx n="73" d="100"/>
          <a:sy n="73" d="100"/>
        </p:scale>
        <p:origin x="82" y="2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2EF23-5E61-4179-A5C5-CA4FD707F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153E6-6E3D-4930-BB12-29E333301B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3E37-E2F0-48EC-B427-DC60E59E4E6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01E-6A98-47BE-8D72-D074A23E71D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99-81F8-4F56-8019-8A3AF37CCD9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3858-E2FB-4240-A3D0-8D5EB792F0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F285-607D-49A8-A05E-17C4A91CEA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674F-8DCE-4507-A5CC-03D0336486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212F-FC43-431D-8FE5-CB1B26FE4FE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233A-2961-4292-86C8-B935B8D394C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CD90-2E39-4635-B26E-053148FEBFE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DAA-EB29-49D2-A682-05F4077C8B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2700-023D-4C98-9D7F-0BACB0C68DE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4FCF-41DC-4E0A-97FB-2A0F34B2A7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8.em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21.e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801495"/>
            <a:ext cx="714819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spc="3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基于聚类的古诗题材挖掘</a:t>
            </a:r>
            <a:endParaRPr lang="zh-CN" altLang="en-US" sz="3600" spc="3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2302510" y="5290185"/>
            <a:ext cx="1190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实验</a:t>
            </a:r>
            <a:r>
              <a:rPr lang="en-US" altLang="zh-CN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谱聚类</a:t>
            </a:r>
            <a:endParaRPr lang="zh-CN" altLang="en-US" sz="3600" b="1" dirty="0">
              <a:solidFill>
                <a:srgbClr val="005093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10" y="1607820"/>
            <a:ext cx="7772400" cy="4465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实验</a:t>
            </a:r>
            <a:r>
              <a:rPr lang="en-US" altLang="zh-CN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谱聚类</a:t>
            </a:r>
            <a:endParaRPr lang="zh-CN" altLang="en-US" sz="3600" b="1" dirty="0">
              <a:solidFill>
                <a:srgbClr val="005093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00250"/>
            <a:ext cx="7810500" cy="285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动机</a:t>
            </a:r>
            <a:endParaRPr lang="zh-CN" altLang="en-US" sz="3600" b="1" dirty="0">
              <a:solidFill>
                <a:srgbClr val="005093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7385" y="1226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现在的诗歌情感分析工作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粗糙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1791970"/>
            <a:ext cx="7448550" cy="41948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960610" y="2642870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悲伤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43060" y="3826510"/>
            <a:ext cx="717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羁旅思乡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17225" y="3877945"/>
            <a:ext cx="717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送别友人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0" idx="2"/>
            <a:endCxn id="11" idx="0"/>
          </p:cNvCxnSpPr>
          <p:nvPr/>
        </p:nvCxnSpPr>
        <p:spPr>
          <a:xfrm flipH="1">
            <a:off x="9601835" y="3011170"/>
            <a:ext cx="717550" cy="815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2" idx="0"/>
          </p:cNvCxnSpPr>
          <p:nvPr/>
        </p:nvCxnSpPr>
        <p:spPr>
          <a:xfrm>
            <a:off x="10319385" y="3011170"/>
            <a:ext cx="856615" cy="866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方法</a:t>
            </a:r>
            <a:endParaRPr lang="zh-CN" altLang="en-US" sz="3600" b="1" dirty="0">
              <a:solidFill>
                <a:srgbClr val="005093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8820" y="2576830"/>
            <a:ext cx="2216785" cy="11303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使用网络爬虫，爬取古诗文网上的近</a:t>
            </a:r>
            <a:r>
              <a:rPr lang="en-US" altLang="zh-CN"/>
              <a:t>10,0000</a:t>
            </a:r>
            <a:r>
              <a:rPr lang="zh-CN" altLang="en-US"/>
              <a:t>首古诗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52780" y="4247515"/>
            <a:ext cx="2348865" cy="12471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选取其中的近体诗（五</a:t>
            </a:r>
            <a:r>
              <a:rPr lang="en-US" altLang="zh-CN"/>
              <a:t>/</a:t>
            </a:r>
            <a:r>
              <a:rPr lang="zh-CN" altLang="en-US"/>
              <a:t>七言绝句</a:t>
            </a:r>
            <a:r>
              <a:rPr lang="en-US" altLang="zh-CN"/>
              <a:t>/</a:t>
            </a:r>
            <a:r>
              <a:rPr lang="zh-CN" altLang="en-US"/>
              <a:t>律诗）进行分析，共</a:t>
            </a:r>
            <a:r>
              <a:rPr lang="en-US" altLang="zh-CN"/>
              <a:t>50,000</a:t>
            </a:r>
            <a:r>
              <a:rPr lang="zh-CN" altLang="en-US"/>
              <a:t>首近体诗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97630" y="3429000"/>
            <a:ext cx="2348865" cy="12471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使用预训练古诗分词、词性标注模型提取古诗中的意象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72135" y="1263015"/>
            <a:ext cx="709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假设：古诗中的情感主要由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意象</a:t>
            </a:r>
            <a:r>
              <a:rPr lang="zh-CN" altLang="en-US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（古诗中的非命名实体）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表达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5" idx="2"/>
            <a:endCxn id="9" idx="0"/>
          </p:cNvCxnSpPr>
          <p:nvPr/>
        </p:nvCxnSpPr>
        <p:spPr>
          <a:xfrm>
            <a:off x="1827530" y="3707130"/>
            <a:ext cx="0" cy="540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1"/>
          </p:cNvCxnSpPr>
          <p:nvPr/>
        </p:nvCxnSpPr>
        <p:spPr>
          <a:xfrm flipV="1">
            <a:off x="3001645" y="4052570"/>
            <a:ext cx="895985" cy="818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412990" y="1747520"/>
            <a:ext cx="3860800" cy="13430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Qwen</a:t>
            </a:r>
            <a:r>
              <a:rPr lang="zh-CN" altLang="en-US"/>
              <a:t>大语言模型作为特征提取器，提取意象的</a:t>
            </a:r>
            <a:r>
              <a:rPr lang="en-US" altLang="zh-CN"/>
              <a:t>embedding</a:t>
            </a:r>
            <a:r>
              <a:rPr lang="zh-CN" altLang="en-US"/>
              <a:t>，直接使用</a:t>
            </a:r>
            <a:r>
              <a:rPr lang="en-US" altLang="zh-CN"/>
              <a:t>k-means</a:t>
            </a:r>
            <a:r>
              <a:rPr lang="zh-CN" altLang="en-US"/>
              <a:t>进行聚类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0" idx="3"/>
            <a:endCxn id="14" idx="1"/>
          </p:cNvCxnSpPr>
          <p:nvPr/>
        </p:nvCxnSpPr>
        <p:spPr>
          <a:xfrm flipV="1">
            <a:off x="6246495" y="2419350"/>
            <a:ext cx="1166495" cy="1633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412990" y="4956810"/>
            <a:ext cx="3860800" cy="13430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将意象看作节点，把意象和意象在同一首诗中的共现关系作为边，使用谱聚类算法进行聚类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0" idx="3"/>
            <a:endCxn id="16" idx="1"/>
          </p:cNvCxnSpPr>
          <p:nvPr/>
        </p:nvCxnSpPr>
        <p:spPr>
          <a:xfrm>
            <a:off x="6246495" y="4052570"/>
            <a:ext cx="1166495" cy="1576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实验</a:t>
            </a:r>
            <a:r>
              <a:rPr lang="en-US" altLang="zh-CN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en-US" altLang="zh-CN" sz="3600" b="1" dirty="0">
                <a:solidFill>
                  <a:srgbClr val="005093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K-means</a:t>
            </a:r>
            <a:endParaRPr lang="en-US" altLang="zh-CN" sz="3600" b="1" dirty="0">
              <a:solidFill>
                <a:srgbClr val="005093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1781810"/>
            <a:ext cx="9410700" cy="4411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230" y="1122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欧几里得距离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实验</a:t>
            </a:r>
            <a:r>
              <a:rPr lang="en-US" altLang="zh-CN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en-US" altLang="zh-CN" sz="3600" b="1" dirty="0">
                <a:solidFill>
                  <a:srgbClr val="005093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K-means</a:t>
            </a:r>
            <a:endParaRPr lang="en-US" altLang="zh-CN" sz="3600" b="1" dirty="0">
              <a:solidFill>
                <a:srgbClr val="005093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230" y="1122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欧几里得距离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2042160"/>
            <a:ext cx="9578340" cy="2773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实验</a:t>
            </a:r>
            <a:r>
              <a:rPr lang="en-US" altLang="zh-CN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en-US" altLang="zh-CN" sz="3600" b="1" dirty="0">
                <a:solidFill>
                  <a:srgbClr val="005093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K-means</a:t>
            </a:r>
            <a:endParaRPr lang="en-US" altLang="zh-CN" sz="3600" b="1" dirty="0">
              <a:solidFill>
                <a:srgbClr val="005093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230" y="1122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欧几里得距离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05" y="1445895"/>
            <a:ext cx="7386955" cy="51733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实验</a:t>
            </a:r>
            <a:r>
              <a:rPr lang="en-US" altLang="zh-CN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en-US" altLang="zh-CN" sz="3600" b="1" dirty="0">
                <a:solidFill>
                  <a:srgbClr val="005093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K-means</a:t>
            </a:r>
            <a:endParaRPr lang="en-US" altLang="zh-CN" sz="3600" b="1" dirty="0">
              <a:solidFill>
                <a:srgbClr val="005093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230" y="1122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余弦相似度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781810"/>
            <a:ext cx="9380220" cy="4434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实验</a:t>
            </a:r>
            <a:r>
              <a:rPr lang="en-US" altLang="zh-CN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en-US" altLang="zh-CN" sz="3600" b="1" dirty="0">
                <a:solidFill>
                  <a:srgbClr val="005093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K-means</a:t>
            </a:r>
            <a:endParaRPr lang="en-US" altLang="zh-CN" sz="3600" b="1" dirty="0">
              <a:solidFill>
                <a:srgbClr val="005093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230" y="1122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余弦相似度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3590"/>
            <a:ext cx="9601200" cy="2750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实验</a:t>
            </a:r>
            <a:r>
              <a:rPr lang="en-US" altLang="zh-CN" sz="3600" b="1" dirty="0">
                <a:solidFill>
                  <a:srgbClr val="00509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en-US" altLang="zh-CN" sz="3600" b="1" dirty="0">
                <a:solidFill>
                  <a:srgbClr val="005093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K-means</a:t>
            </a:r>
            <a:endParaRPr lang="en-US" altLang="zh-CN" sz="3600" b="1" dirty="0">
              <a:solidFill>
                <a:srgbClr val="005093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230" y="1122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余弦相似度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5" y="1490345"/>
            <a:ext cx="7156450" cy="5012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VECTOR" val="#204603;#611157;"/>
</p:tagLst>
</file>

<file path=ppt/tags/tag10.xml><?xml version="1.0" encoding="utf-8"?>
<p:tagLst xmlns:p="http://schemas.openxmlformats.org/presentationml/2006/main">
  <p:tag name="ISLIDE.VECTOR" val="#204603;#611157;#220361;#222637;#220361;"/>
</p:tagLst>
</file>

<file path=ppt/tags/tag11.xml><?xml version="1.0" encoding="utf-8"?>
<p:tagLst xmlns:p="http://schemas.openxmlformats.org/presentationml/2006/main">
  <p:tag name="ISLIDE.VECTOR" val="#204603;#611157;#220361;#222637;#220361;"/>
</p:tagLst>
</file>

<file path=ppt/tags/tag12.xml><?xml version="1.0" encoding="utf-8"?>
<p:tagLst xmlns:p="http://schemas.openxmlformats.org/presentationml/2006/main">
  <p:tag name="commondata" val="eyJoZGlkIjoiZDhkODk0ZTg2NzA0MzU4YWM0YTEwZTViNzUyZDk2YTUifQ=="/>
</p:tagLst>
</file>

<file path=ppt/tags/tag2.xml><?xml version="1.0" encoding="utf-8"?>
<p:tagLst xmlns:p="http://schemas.openxmlformats.org/presentationml/2006/main">
  <p:tag name="ISLIDE.VECTOR" val="#204603;#611157;#220361;#222637;#220361;"/>
</p:tagLst>
</file>

<file path=ppt/tags/tag3.xml><?xml version="1.0" encoding="utf-8"?>
<p:tagLst xmlns:p="http://schemas.openxmlformats.org/presentationml/2006/main">
  <p:tag name="ISLIDE.VECTOR" val="#204603;#611157;#220361;#222637;#220361;"/>
</p:tagLst>
</file>

<file path=ppt/tags/tag4.xml><?xml version="1.0" encoding="utf-8"?>
<p:tagLst xmlns:p="http://schemas.openxmlformats.org/presentationml/2006/main">
  <p:tag name="ISLIDE.VECTOR" val="#204603;#611157;#220361;#222637;#220361;"/>
</p:tagLst>
</file>

<file path=ppt/tags/tag5.xml><?xml version="1.0" encoding="utf-8"?>
<p:tagLst xmlns:p="http://schemas.openxmlformats.org/presentationml/2006/main">
  <p:tag name="ISLIDE.VECTOR" val="#204603;#611157;#220361;#222637;#220361;"/>
</p:tagLst>
</file>

<file path=ppt/tags/tag6.xml><?xml version="1.0" encoding="utf-8"?>
<p:tagLst xmlns:p="http://schemas.openxmlformats.org/presentationml/2006/main">
  <p:tag name="ISLIDE.VECTOR" val="#204603;#611157;#220361;#222637;#220361;"/>
</p:tagLst>
</file>

<file path=ppt/tags/tag7.xml><?xml version="1.0" encoding="utf-8"?>
<p:tagLst xmlns:p="http://schemas.openxmlformats.org/presentationml/2006/main">
  <p:tag name="ISLIDE.VECTOR" val="#204603;#611157;#220361;#222637;#220361;"/>
</p:tagLst>
</file>

<file path=ppt/tags/tag8.xml><?xml version="1.0" encoding="utf-8"?>
<p:tagLst xmlns:p="http://schemas.openxmlformats.org/presentationml/2006/main">
  <p:tag name="ISLIDE.VECTOR" val="#204603;#611157;#220361;#222637;#220361;"/>
</p:tagLst>
</file>

<file path=ppt/tags/tag9.xml><?xml version="1.0" encoding="utf-8"?>
<p:tagLst xmlns:p="http://schemas.openxmlformats.org/presentationml/2006/main">
  <p:tag name="ISLIDE.VECTOR" val="#204603;#611157;#220361;#222637;#22036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78</Paragraphs>
  <Slides>11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楷体</vt:lpstr>
      <vt:lpstr>Wingdings</vt:lpstr>
      <vt:lpstr>等线</vt:lpstr>
      <vt:lpstr>微软雅黑</vt:lpstr>
      <vt:lpstr>Arial Unicode MS</vt:lpstr>
      <vt:lpstr>等线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桐</dc:creator>
  <cp:lastModifiedBy>小明</cp:lastModifiedBy>
  <cp:revision>191</cp:revision>
  <dcterms:created xsi:type="dcterms:W3CDTF">2022-08-21T04:41:00Z</dcterms:created>
  <dcterms:modified xsi:type="dcterms:W3CDTF">2024-12-18T09:08:15Z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3B72D7AF4CDA470AA0889088E904A0AE_13</vt:lpwstr>
  </property>
  <property fmtid="{D5CDD505-2E9C-101B-9397-08002B2CF9AE}" pid="3" name="KSOProductBuildVer">
    <vt:lpwstr>2052-12.1.0.19302</vt:lpwstr>
  </property>
</Properties>
</file>