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27" r:id="rId3"/>
    <p:sldId id="828" r:id="rId5"/>
    <p:sldId id="829" r:id="rId6"/>
    <p:sldId id="830" r:id="rId7"/>
    <p:sldId id="831" r:id="rId8"/>
    <p:sldId id="832" r:id="rId9"/>
    <p:sldId id="833" r:id="rId10"/>
    <p:sldId id="834" r:id="rId11"/>
    <p:sldId id="835" r:id="rId12"/>
    <p:sldId id="836" r:id="rId13"/>
    <p:sldId id="837" r:id="rId14"/>
    <p:sldId id="848" r:id="rId15"/>
    <p:sldId id="850" r:id="rId16"/>
    <p:sldId id="851" r:id="rId17"/>
    <p:sldId id="852" r:id="rId18"/>
    <p:sldId id="853" r:id="rId19"/>
    <p:sldId id="838" r:id="rId20"/>
    <p:sldId id="839" r:id="rId21"/>
    <p:sldId id="840" r:id="rId22"/>
    <p:sldId id="841" r:id="rId23"/>
    <p:sldId id="842" r:id="rId24"/>
    <p:sldId id="846" r:id="rId25"/>
    <p:sldId id="847" r:id="rId26"/>
    <p:sldId id="845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5093"/>
    <a:srgbClr val="FFFFFF"/>
    <a:srgbClr val="B9F3FC"/>
    <a:srgbClr val="FAEAB1"/>
    <a:srgbClr val="FF9F9F"/>
    <a:srgbClr val="FF9999"/>
    <a:srgbClr val="003300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1" autoAdjust="0"/>
    <p:restoredTop sz="88078" autoAdjust="0"/>
  </p:normalViewPr>
  <p:slideViewPr>
    <p:cSldViewPr snapToGrid="0">
      <p:cViewPr varScale="1">
        <p:scale>
          <a:sx n="73" d="100"/>
          <a:sy n="73" d="100"/>
        </p:scale>
        <p:origin x="82" y="2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25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2EF23-5E61-4179-A5C5-CA4FD707F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153E6-6E3D-4930-BB12-29E333301B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3E37-E2F0-48EC-B427-DC60E59E4E6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01E-6A98-47BE-8D72-D074A23E71D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99-81F8-4F56-8019-8A3AF37CCD9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3858-E2FB-4240-A3D0-8D5EB792F0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F285-607D-49A8-A05E-17C4A91CEA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674F-8DCE-4507-A5CC-03D0336486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212F-FC43-431D-8FE5-CB1B26FE4FE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233A-2961-4292-86C8-B935B8D394C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CD90-2E39-4635-B26E-053148FEBFE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DAA-EB29-49D2-A682-05F4077C8B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2700-023D-4C98-9D7F-0BACB0C68DE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4FCF-41DC-4E0A-97FB-2A0F34B2A7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2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4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7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7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0.xml"/><Relationship Id="rId2" Type="http://schemas.openxmlformats.org/officeDocument/2006/relationships/image" Target="../media/image31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2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2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7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7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grpSp>
        <p:nvGrpSpPr>
          <p:cNvPr id="1117" name="组合 1116"/>
          <p:cNvGrpSpPr/>
          <p:nvPr/>
        </p:nvGrpSpPr>
        <p:grpSpPr>
          <a:xfrm>
            <a:off x="6448927" y="1452642"/>
            <a:ext cx="5032882" cy="4575942"/>
            <a:chOff x="3632201" y="1322388"/>
            <a:chExt cx="4913313" cy="4494212"/>
          </a:xfrm>
        </p:grpSpPr>
        <p:sp>
          <p:nvSpPr>
            <p:cNvPr id="1118" name="任意多边形 1488"/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任意多边形 1489"/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任意多边形 1490"/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任意多边形 1491"/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任意多边形 1492"/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任意多边形 1493"/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任意多边形 1494"/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任意多边形 1495"/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任意多边形 1496"/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任意多边形 1497"/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任意多边形 1498"/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任意多边形 1499"/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任意多边形 1500"/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任意多边形 1501"/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任意多边形 1502"/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任意多边形 1503"/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任意多边形 1504"/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任意多边形 1505"/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任意多边形 1506"/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任意多边形 1507"/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任意多边形 1508"/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任意多边形 1509"/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任意多边形 1510"/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任意多边形 1511"/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任意多边形 1512"/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任意多边形 1513"/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任意多边形 1514"/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任意多边形 1515"/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任意多边形 1516"/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任意多边形 1517"/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任意多边形 1518"/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任意多边形 1519"/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任意多边形 1520"/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任意多边形 1521"/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任意多边形 1522"/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任意多边形 1523"/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任意多边形 1524"/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任意多边形 1525"/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任意多边形 1526"/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任意多边形 1527"/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任意多边形 1528"/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任意多边形 1529"/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任意多边形 1530"/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任意多边形 1531"/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任意多边形 1532"/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任意多边形 1533"/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任意多边形 1534"/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任意多边形 1535"/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任意多边形 1536"/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任意多边形 1537"/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任意多边形 1538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任意多边形 1539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任意多边形 1540"/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任意多边形 1541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任意多边形 1542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任意多边形 1543"/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任意多边形 1544"/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任意多边形 1545"/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任意多边形 1546"/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任意多边形 1547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任意多边形 1548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任意多边形 1549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任意多边形 1550"/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任意多边形 1551"/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任意多边形 1552"/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任意多边形 1553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任意多边形 1554"/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任意多边形 1555"/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任意多边形 1556"/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任意多边形 1557"/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任意多边形 1558"/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任意多边形 1559"/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任意多边形 1560"/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任意多边形 1561"/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任意多边形 1562"/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任意多边形 1563"/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任意多边形 1564"/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任意多边形 1565"/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任意多边形 1566"/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任意多边形 1567"/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任意多边形 1568"/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任意多边形 1569"/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任意多边形 1570"/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任意多边形 1571"/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任意多边形 1572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任意多边形 1573"/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任意多边形 1574"/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任意多边形 1575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椭圆 1205"/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任意多边形 1577"/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任意多边形 1578"/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任意多边形 1579"/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任意多边形 1580"/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任意多边形 1581"/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任意多边形 1582"/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任意多边形 1583"/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任意多边形 1584"/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任意多边形 1585"/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任意多边形 1586"/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任意多边形 1587"/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任意多边形 1588"/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任意多边形 1589"/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任意多边形 1590"/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任意多边形 1591"/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任意多边形 1592"/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任意多边形 1593"/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任意多边形 1594"/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任意多边形 1595"/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任意多边形 1596"/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任意多边形 1597"/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28" name="图片 12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" name="图片 12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" name="图片 12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" name="图片 12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" name="任意多边形 1602"/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任意多边形 1603"/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任意多边形 1604"/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任意多边形 1605"/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6" name="图片 12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" name="任意多边形 1607"/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任意多边形 1608"/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9" name="图片 12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任意多边形 1610"/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任意多边形 1611"/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42" name="图片 1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" name="任意多边形 1613"/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任意多边形 1614"/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任意多边形 1615"/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任意多边形 1616"/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任意多边形 1617"/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任意多边形 1618"/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任意多边形 1619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任意多边形 1620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任意多边形 1621"/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任意多边形 1622"/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任意多边形 1623"/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任意多边形 1624"/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任意多边形 1625"/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任意多边形 1626"/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任意多边形 1627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任意多边形 1628"/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任意多边形 1629"/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任意多边形 1630"/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任意多边形 1631"/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任意多边形 1632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任意多边形 1633"/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任意多边形 1634"/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任意多边形 1635"/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任意多边形 1636"/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任意多边形 1637"/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任意多边形 1638"/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任意多边形 1639"/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任意多边形 1640"/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任意多边形 1641"/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2" name="图片 127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任意多边形 1643"/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任意多边形 1644"/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任意多边形 1645"/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任意多边形 1646"/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任意多边形 1647"/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任意多边形 1648"/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任意多边形 1649"/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任意多边形 1650"/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任意多边形 1651"/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任意多边形 1652"/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任意多边形 1653"/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任意多边形 1654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任意多边形 1655"/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任意多边形 1656"/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任意多边形 1657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任意多边形 1658"/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任意多边形 1659"/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任意多边形 1660"/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任意多边形 1661"/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任意多边形 1662"/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任意多边形 1663"/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任意多边形 1664"/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任意多边形 1665"/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任意多边形 1666"/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任意多边形 1667"/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任意多边形 1668"/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任意多边形 1669"/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任意多边形 1670"/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任意多边形 1671"/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任意多边形 1672"/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任意多边形 1673"/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任意多边形 1674"/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任意多边形 1675"/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任意多边形 1676"/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任意多边形 1677"/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任意多边形 1678"/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任意多边形 1679"/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任意多边形 1680"/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任意多边形 1681"/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任意多边形 1682"/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任意多边形 1683"/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任意多边形 1684"/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任意多边形 1685"/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任意多边形 1686"/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任意多边形 1687"/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任意多边形 19"/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任意多边形 20"/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任意多边形 21"/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任意多边形 22"/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任意多边形 23"/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任意多边形 24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任意多边形 25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任意多边形 26"/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任意多边形 27"/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任意多边形 28"/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任意多边形 29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任意多边形 30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任意多边形 223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任意多边形 224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任意多边形 225"/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任意多边形 226"/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任意多边形 227"/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5" name="图片 13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" name="任意多边形 229"/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任意多边形 230"/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任意多边形 231"/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任意多边形 232"/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任意多边形 233"/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任意多边形 234"/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任意多边形 235"/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任意多边形 236"/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任意多边形 237"/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任意多边形 238"/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任意多边形 239"/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任意多边形 240"/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48" name="图片 13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" name="任意多边形 242"/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任意多边形 244"/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51" name="图片 135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" name="任意多边形 1186"/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任意多边形 1202"/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任意多边形 1207"/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任意多边形 1208"/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任意多边形 1209"/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任意多边形 1210"/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任意多边形 1211"/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任意多边形 1212"/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任意多边形 1213"/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任意多边形 1214"/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任意多边形 1252"/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任意多边形 1256"/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任意多边形 1258"/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任意多边形 1268"/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任意多边形 1269"/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任意多边形 1316"/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68" name="图片 136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任意多边形 1328"/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任意多边形 1340"/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任意多边形 1341"/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2" name="图片 137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3" name="任意多边形 1343"/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任意多边形 1344"/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任意多边形 1345"/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任意多边形 1346"/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任意多边形 1347"/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任意多边形 1348"/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任意多边形 134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任意多边形 1350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任意多边形 1351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任意多边形 1352"/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任意多边形 1353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任意多边形 1354"/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任意多边形 1355"/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任意多边形 1356"/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任意多边形 1357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任意多边形 1358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任意多边形 1359"/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任意多边形 1360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任意多边形 1361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任意多边形 1362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任意多边形 1363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任意多边形 1364"/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任意多边形 1365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任意多边形 1366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任意多边形 1367"/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任意多边形 1368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任意多边形 1369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任意多边形 1370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任意多边形 1371"/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任意多边形 1372"/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任意多边形 1373"/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任意多边形 1374"/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任意多边形 1375"/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任意多边形 1376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任意多边形 1377"/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任意多边形 1378"/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任意多边形 1379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任意多边形 1380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任意多边形 1381"/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任意多边形 1382"/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任意多边形 1383"/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任意多边形 1384"/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任意多边形 1385"/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任意多边形 1386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任意多边形 1387"/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任意多边形 1388"/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任意多边形 1389"/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任意多边形 1390"/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任意多边形 1391"/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任意多边形 1392"/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任意多边形 1393"/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任意多边形 1394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任意多边形 1395"/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任意多边形 1396"/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任意多边形 1397"/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任意多边形 1398"/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任意多边形 139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任意多边形 1400"/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任意多边形 1401"/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任意多边形 1402"/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任意多边形 1403"/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任意多边形 1404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任意多边形 1405"/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任意多边形 1406"/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任意多边形 1407"/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任意多边形 1408"/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任意多边形 1409"/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任意多边形 1410"/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任意多边形 1411"/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任意多边形 1412"/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任意多边形 1413"/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任意多边形 1414"/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任意多边形 1415"/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任意多边形 1416"/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任意多边形 1417"/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任意多边形 1418"/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任意多边形 1419"/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任意多边形 1420"/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任意多边形 1421"/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任意多边形 1422"/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任意多边形 1423"/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任意多边形 1424"/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任意多边形 1425"/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任意多边形 1426"/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任意多边形 1427"/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任意多边形 1428"/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任意多边形 1429"/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任意多边形 1430"/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任意多边形 1431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任意多边形 1432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任意多边形 1433"/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任意多边形 1434"/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任意多边形 1435"/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任意多边形 1436"/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任意多边形 1437"/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任意多边形 1438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任意多边形 1439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任意多边形 1440"/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任意多边形 1441"/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任意多边形 1442"/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任意多边形 1443"/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任意多边形 1444"/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任意多边形 1445"/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任意多边形 1446"/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任意多边形 1447"/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任意多边形 1448"/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任意多边形 1449"/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任意多边形 1450"/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任意多边形 1451"/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任意多边形 1452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任意多边形 1453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任意多边形 1454"/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任意多边形 1455"/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任意多边形 1456"/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任意多边形 1457"/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任意多边形 1458"/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任意多边形 1459"/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任意多边形 1460"/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任意多边形 1461"/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任意多边形 1462"/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任意多边形 1463"/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任意多边形 1464"/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任意多边形 1465"/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任意多边形 1466"/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任意多边形 1467"/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任意多边形 1468"/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任意多边形 1469"/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任意多边形 1470"/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任意多边形 1471"/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任意多边形 1472"/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任意多边形 1473"/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任意多边形 1474"/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任意多边形 1475"/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任意多边形 1476"/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任意多边形 1477"/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任意多边形 1478"/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任意多边形 1479"/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任意多边形 1480"/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任意多边形 1481"/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任意多边形 1482"/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任意多边形 1483"/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任意多边形 1484"/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任意多边形 1485"/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任意多边形 1486"/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任意多边形 1487"/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任意多边形 8"/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任意多边形 9"/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任意多边形 10"/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任意多边形 11"/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任意多边形 12"/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任意多边形 13"/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任意多边形 14"/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任意多边形 15"/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任意多边形 16"/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任意多边形 17"/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任意多边形 18"/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1" name="文本框 1570"/>
          <p:cNvSpPr txBox="1"/>
          <p:nvPr/>
        </p:nvSpPr>
        <p:spPr>
          <a:xfrm>
            <a:off x="479425" y="1460500"/>
            <a:ext cx="71481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线性回归</a:t>
            </a:r>
            <a:endParaRPr lang="zh-CN" altLang="en-US" sz="32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加利福尼亚州房价数据集</a:t>
            </a:r>
            <a:endParaRPr lang="zh-CN" altLang="en-US" sz="32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2" name="文本框 1571"/>
          <p:cNvSpPr txBox="1"/>
          <p:nvPr/>
        </p:nvSpPr>
        <p:spPr>
          <a:xfrm>
            <a:off x="555746" y="5295841"/>
            <a:ext cx="3348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汇报人：王圳川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鸢尾花数据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可视化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1842770"/>
            <a:ext cx="5588000" cy="4191000"/>
          </a:xfrm>
          <a:prstGeom prst="rect">
            <a:avLst/>
          </a:prstGeom>
        </p:spPr>
      </p:pic>
      <p:pic>
        <p:nvPicPr>
          <p:cNvPr id="10" name="图片 9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85" y="1851025"/>
            <a:ext cx="5576570" cy="4182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鸢尾花数据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不同的</a:t>
            </a:r>
            <a:r>
              <a:rPr lang="en-US" altLang="zh-CN"/>
              <a:t>k</a:t>
            </a:r>
            <a:r>
              <a:rPr lang="zh-CN" altLang="en-US"/>
              <a:t>近邻分类方法效果</a:t>
            </a:r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7" name="图片 6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40" y="1558925"/>
            <a:ext cx="7517130" cy="5011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grpSp>
        <p:nvGrpSpPr>
          <p:cNvPr id="1117" name="组合 1116"/>
          <p:cNvGrpSpPr/>
          <p:nvPr/>
        </p:nvGrpSpPr>
        <p:grpSpPr>
          <a:xfrm>
            <a:off x="6448927" y="1452642"/>
            <a:ext cx="5032882" cy="4575942"/>
            <a:chOff x="3632201" y="1322388"/>
            <a:chExt cx="4913313" cy="4494212"/>
          </a:xfrm>
        </p:grpSpPr>
        <p:sp>
          <p:nvSpPr>
            <p:cNvPr id="1118" name="任意多边形 1488"/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任意多边形 1489"/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任意多边形 1490"/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任意多边形 1491"/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任意多边形 1492"/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任意多边形 1493"/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任意多边形 1494"/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任意多边形 1495"/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任意多边形 1496"/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任意多边形 1497"/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任意多边形 1498"/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任意多边形 1499"/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任意多边形 1500"/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任意多边形 1501"/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任意多边形 1502"/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任意多边形 1503"/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任意多边形 1504"/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任意多边形 1505"/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任意多边形 1506"/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任意多边形 1507"/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任意多边形 1508"/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任意多边形 1509"/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任意多边形 1510"/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任意多边形 1511"/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任意多边形 1512"/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任意多边形 1513"/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任意多边形 1514"/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任意多边形 1515"/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任意多边形 1516"/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任意多边形 1517"/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任意多边形 1518"/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任意多边形 1519"/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任意多边形 1520"/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任意多边形 1521"/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任意多边形 1522"/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任意多边形 1523"/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任意多边形 1524"/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任意多边形 1525"/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任意多边形 1526"/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任意多边形 1527"/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任意多边形 1528"/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任意多边形 1529"/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任意多边形 1530"/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任意多边形 1531"/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任意多边形 1532"/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任意多边形 1533"/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任意多边形 1534"/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任意多边形 1535"/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任意多边形 1536"/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任意多边形 1537"/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任意多边形 1538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任意多边形 1539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任意多边形 1540"/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任意多边形 1541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任意多边形 1542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任意多边形 1543"/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任意多边形 1544"/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任意多边形 1545"/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任意多边形 1546"/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任意多边形 1547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任意多边形 1548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任意多边形 1549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任意多边形 1550"/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任意多边形 1551"/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任意多边形 1552"/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任意多边形 1553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任意多边形 1554"/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任意多边形 1555"/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任意多边形 1556"/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任意多边形 1557"/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任意多边形 1558"/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任意多边形 1559"/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任意多边形 1560"/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任意多边形 1561"/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任意多边形 1562"/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任意多边形 1563"/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任意多边形 1564"/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任意多边形 1565"/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任意多边形 1566"/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任意多边形 1567"/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任意多边形 1568"/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任意多边形 1569"/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任意多边形 1570"/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任意多边形 1571"/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任意多边形 1572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任意多边形 1573"/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任意多边形 1574"/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任意多边形 1575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椭圆 1205"/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任意多边形 1577"/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任意多边形 1578"/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任意多边形 1579"/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任意多边形 1580"/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任意多边形 1581"/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任意多边形 1582"/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任意多边形 1583"/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任意多边形 1584"/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任意多边形 1585"/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任意多边形 1586"/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任意多边形 1587"/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任意多边形 1588"/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任意多边形 1589"/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任意多边形 1590"/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任意多边形 1591"/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任意多边形 1592"/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任意多边形 1593"/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任意多边形 1594"/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任意多边形 1595"/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任意多边形 1596"/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任意多边形 1597"/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28" name="图片 12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" name="图片 12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" name="图片 12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" name="图片 12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" name="任意多边形 1602"/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任意多边形 1603"/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任意多边形 1604"/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任意多边形 1605"/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6" name="图片 12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" name="任意多边形 1607"/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任意多边形 1608"/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9" name="图片 12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任意多边形 1610"/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任意多边形 1611"/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42" name="图片 1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" name="任意多边形 1613"/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任意多边形 1614"/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任意多边形 1615"/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任意多边形 1616"/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任意多边形 1617"/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任意多边形 1618"/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任意多边形 1619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任意多边形 1620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任意多边形 1621"/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任意多边形 1622"/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任意多边形 1623"/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任意多边形 1624"/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任意多边形 1625"/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任意多边形 1626"/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任意多边形 1627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任意多边形 1628"/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任意多边形 1629"/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任意多边形 1630"/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任意多边形 1631"/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任意多边形 1632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任意多边形 1633"/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任意多边形 1634"/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任意多边形 1635"/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任意多边形 1636"/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任意多边形 1637"/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任意多边形 1638"/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任意多边形 1639"/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任意多边形 1640"/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任意多边形 1641"/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2" name="图片 127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任意多边形 1643"/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任意多边形 1644"/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任意多边形 1645"/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任意多边形 1646"/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任意多边形 1647"/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任意多边形 1648"/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任意多边形 1649"/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任意多边形 1650"/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任意多边形 1651"/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任意多边形 1652"/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任意多边形 1653"/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任意多边形 1654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任意多边形 1655"/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任意多边形 1656"/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任意多边形 1657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任意多边形 1658"/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任意多边形 1659"/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任意多边形 1660"/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任意多边形 1661"/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任意多边形 1662"/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任意多边形 1663"/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任意多边形 1664"/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任意多边形 1665"/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任意多边形 1666"/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任意多边形 1667"/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任意多边形 1668"/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任意多边形 1669"/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任意多边形 1670"/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任意多边形 1671"/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任意多边形 1672"/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任意多边形 1673"/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任意多边形 1674"/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任意多边形 1675"/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任意多边形 1676"/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任意多边形 1677"/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任意多边形 1678"/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任意多边形 1679"/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任意多边形 1680"/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任意多边形 1681"/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任意多边形 1682"/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任意多边形 1683"/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任意多边形 1684"/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任意多边形 1685"/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任意多边形 1686"/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任意多边形 1687"/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任意多边形 19"/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任意多边形 20"/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任意多边形 21"/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任意多边形 22"/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任意多边形 23"/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任意多边形 24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任意多边形 25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任意多边形 26"/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任意多边形 27"/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任意多边形 28"/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任意多边形 29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任意多边形 30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任意多边形 223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任意多边形 224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任意多边形 225"/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任意多边形 226"/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任意多边形 227"/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5" name="图片 13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" name="任意多边形 229"/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任意多边形 230"/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任意多边形 231"/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任意多边形 232"/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任意多边形 233"/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任意多边形 234"/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任意多边形 235"/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任意多边形 236"/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任意多边形 237"/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任意多边形 238"/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任意多边形 239"/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任意多边形 240"/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48" name="图片 13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" name="任意多边形 242"/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任意多边形 244"/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51" name="图片 135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" name="任意多边形 1186"/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任意多边形 1202"/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任意多边形 1207"/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任意多边形 1208"/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任意多边形 1209"/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任意多边形 1210"/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任意多边形 1211"/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任意多边形 1212"/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任意多边形 1213"/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任意多边形 1214"/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任意多边形 1252"/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任意多边形 1256"/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任意多边形 1258"/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任意多边形 1268"/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任意多边形 1269"/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任意多边形 1316"/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68" name="图片 136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任意多边形 1328"/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任意多边形 1340"/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任意多边形 1341"/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2" name="图片 137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3" name="任意多边形 1343"/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任意多边形 1344"/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任意多边形 1345"/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任意多边形 1346"/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任意多边形 1347"/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任意多边形 1348"/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任意多边形 134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任意多边形 1350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任意多边形 1351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任意多边形 1352"/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任意多边形 1353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任意多边形 1354"/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任意多边形 1355"/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任意多边形 1356"/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任意多边形 1357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任意多边形 1358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任意多边形 1359"/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任意多边形 1360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任意多边形 1361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任意多边形 1362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任意多边形 1363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任意多边形 1364"/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任意多边形 1365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任意多边形 1366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任意多边形 1367"/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任意多边形 1368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任意多边形 1369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任意多边形 1370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任意多边形 1371"/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任意多边形 1372"/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任意多边形 1373"/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任意多边形 1374"/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任意多边形 1375"/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任意多边形 1376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任意多边形 1377"/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任意多边形 1378"/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任意多边形 1379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任意多边形 1380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任意多边形 1381"/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任意多边形 1382"/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任意多边形 1383"/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任意多边形 1384"/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任意多边形 1385"/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任意多边形 1386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任意多边形 1387"/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任意多边形 1388"/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任意多边形 1389"/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任意多边形 1390"/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任意多边形 1391"/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任意多边形 1392"/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任意多边形 1393"/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任意多边形 1394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任意多边形 1395"/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任意多边形 1396"/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任意多边形 1397"/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任意多边形 1398"/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任意多边形 139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任意多边形 1400"/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任意多边形 1401"/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任意多边形 1402"/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任意多边形 1403"/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任意多边形 1404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任意多边形 1405"/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任意多边形 1406"/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任意多边形 1407"/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任意多边形 1408"/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任意多边形 1409"/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任意多边形 1410"/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任意多边形 1411"/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任意多边形 1412"/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任意多边形 1413"/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任意多边形 1414"/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任意多边形 1415"/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任意多边形 1416"/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任意多边形 1417"/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任意多边形 1418"/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任意多边形 1419"/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任意多边形 1420"/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任意多边形 1421"/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任意多边形 1422"/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任意多边形 1423"/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任意多边形 1424"/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任意多边形 1425"/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任意多边形 1426"/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任意多边形 1427"/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任意多边形 1428"/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任意多边形 1429"/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任意多边形 1430"/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任意多边形 1431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任意多边形 1432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任意多边形 1433"/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任意多边形 1434"/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任意多边形 1435"/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任意多边形 1436"/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任意多边形 1437"/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任意多边形 1438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任意多边形 1439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任意多边形 1440"/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任意多边形 1441"/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任意多边形 1442"/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任意多边形 1443"/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任意多边形 1444"/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任意多边形 1445"/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任意多边形 1446"/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任意多边形 1447"/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任意多边形 1448"/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任意多边形 1449"/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任意多边形 1450"/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任意多边形 1451"/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任意多边形 1452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任意多边形 1453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任意多边形 1454"/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任意多边形 1455"/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任意多边形 1456"/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任意多边形 1457"/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任意多边形 1458"/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任意多边形 1459"/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任意多边形 1460"/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任意多边形 1461"/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任意多边形 1462"/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任意多边形 1463"/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任意多边形 1464"/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任意多边形 1465"/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任意多边形 1466"/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任意多边形 1467"/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任意多边形 1468"/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任意多边形 1469"/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任意多边形 1470"/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任意多边形 1471"/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任意多边形 1472"/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任意多边形 1473"/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任意多边形 1474"/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任意多边形 1475"/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任意多边形 1476"/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任意多边形 1477"/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任意多边形 1478"/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任意多边形 1479"/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任意多边形 1480"/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任意多边形 1481"/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任意多边形 1482"/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任意多边形 1483"/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任意多边形 1484"/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任意多边形 1485"/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任意多边形 1486"/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任意多边形 1487"/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任意多边形 8"/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任意多边形 9"/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任意多边形 10"/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任意多边形 11"/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任意多边形 12"/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任意多边形 13"/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任意多边形 14"/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任意多边形 15"/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任意多边形 16"/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任意多边形 17"/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任意多边形 18"/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1" name="文本框 1570"/>
          <p:cNvSpPr txBox="1"/>
          <p:nvPr/>
        </p:nvSpPr>
        <p:spPr>
          <a:xfrm>
            <a:off x="479425" y="1460500"/>
            <a:ext cx="714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贝叶斯</a:t>
            </a:r>
            <a:endParaRPr lang="zh-CN" altLang="en-US" sz="32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2" name="文本框 1571"/>
          <p:cNvSpPr txBox="1"/>
          <p:nvPr/>
        </p:nvSpPr>
        <p:spPr>
          <a:xfrm>
            <a:off x="555746" y="5295841"/>
            <a:ext cx="3348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汇报人：王圳川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贝叶斯分类类型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4835" y="1137285"/>
            <a:ext cx="1076833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朴素贝叶斯（Naive Bayes）：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基本思想：使用贝叶斯定理与特征条件独立性的假设来对数据进行分类。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应用场景：适用于文本分类、垃圾邮件检测等。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特点：模型简单，易于实现，对于小规模或多分类问题表现良好。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缺点：假设特征独立，这在实际中通常不成立，因此可能影响分类准确性</a:t>
            </a:r>
            <a:endParaRPr lang="zh-CN" altLang="en-US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伯努利朴素贝叶斯（Bernoulli Naive Bayes）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基本思想：是朴素贝叶斯的一个变体，适用于特征为离散变量的情况，如文本数据中的词频。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特点：将特征值视为伯努利试验的结果，即特征存在（1）或不存在（0）。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应用场景：常用于文本分类，尤其是当文档被表示为词袋模型时。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缺点：忽略了特征值的频率信息，只考虑了特征的存在与否。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实验结果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203960"/>
            <a:ext cx="4274820" cy="2225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802380"/>
            <a:ext cx="4297680" cy="22555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490" y="2297430"/>
            <a:ext cx="4465320" cy="22631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实验结果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myplot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75" y="1210945"/>
            <a:ext cx="6165850" cy="55105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实验结果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myplo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05" y="982980"/>
            <a:ext cx="7620000" cy="5715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grpSp>
        <p:nvGrpSpPr>
          <p:cNvPr id="1117" name="组合 1116"/>
          <p:cNvGrpSpPr/>
          <p:nvPr/>
        </p:nvGrpSpPr>
        <p:grpSpPr>
          <a:xfrm>
            <a:off x="6448927" y="1452642"/>
            <a:ext cx="5032882" cy="4575942"/>
            <a:chOff x="3632201" y="1322388"/>
            <a:chExt cx="4913313" cy="4494212"/>
          </a:xfrm>
        </p:grpSpPr>
        <p:sp>
          <p:nvSpPr>
            <p:cNvPr id="1118" name="任意多边形 1488"/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任意多边形 1489"/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任意多边形 1490"/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任意多边形 1491"/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任意多边形 1492"/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任意多边形 1493"/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任意多边形 1494"/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任意多边形 1495"/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任意多边形 1496"/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任意多边形 1497"/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任意多边形 1498"/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任意多边形 1499"/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任意多边形 1500"/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任意多边形 1501"/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任意多边形 1502"/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任意多边形 1503"/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任意多边形 1504"/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任意多边形 1505"/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任意多边形 1506"/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任意多边形 1507"/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任意多边形 1508"/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任意多边形 1509"/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任意多边形 1510"/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任意多边形 1511"/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任意多边形 1512"/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任意多边形 1513"/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任意多边形 1514"/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任意多边形 1515"/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任意多边形 1516"/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任意多边形 1517"/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任意多边形 1518"/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任意多边形 1519"/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任意多边形 1520"/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任意多边形 1521"/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任意多边形 1522"/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任意多边形 1523"/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任意多边形 1524"/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任意多边形 1525"/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任意多边形 1526"/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任意多边形 1527"/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任意多边形 1528"/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任意多边形 1529"/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任意多边形 1530"/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任意多边形 1531"/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任意多边形 1532"/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任意多边形 1533"/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任意多边形 1534"/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任意多边形 1535"/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任意多边形 1536"/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任意多边形 1537"/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任意多边形 1538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任意多边形 1539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任意多边形 1540"/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任意多边形 1541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任意多边形 1542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任意多边形 1543"/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任意多边形 1544"/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任意多边形 1545"/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任意多边形 1546"/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任意多边形 1547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任意多边形 1548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任意多边形 1549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任意多边形 1550"/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任意多边形 1551"/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任意多边形 1552"/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任意多边形 1553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任意多边形 1554"/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任意多边形 1555"/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任意多边形 1556"/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任意多边形 1557"/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任意多边形 1558"/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任意多边形 1559"/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任意多边形 1560"/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任意多边形 1561"/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任意多边形 1562"/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任意多边形 1563"/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任意多边形 1564"/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任意多边形 1565"/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任意多边形 1566"/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任意多边形 1567"/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任意多边形 1568"/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任意多边形 1569"/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任意多边形 1570"/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任意多边形 1571"/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任意多边形 1572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任意多边形 1573"/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任意多边形 1574"/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任意多边形 1575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椭圆 1205"/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任意多边形 1577"/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任意多边形 1578"/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任意多边形 1579"/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任意多边形 1580"/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任意多边形 1581"/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任意多边形 1582"/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任意多边形 1583"/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任意多边形 1584"/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任意多边形 1585"/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任意多边形 1586"/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任意多边形 1587"/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任意多边形 1588"/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任意多边形 1589"/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任意多边形 1590"/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任意多边形 1591"/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任意多边形 1592"/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任意多边形 1593"/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任意多边形 1594"/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任意多边形 1595"/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任意多边形 1596"/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任意多边形 1597"/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28" name="图片 12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" name="图片 12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" name="图片 12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" name="图片 12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" name="任意多边形 1602"/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任意多边形 1603"/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任意多边形 1604"/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任意多边形 1605"/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6" name="图片 12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" name="任意多边形 1607"/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任意多边形 1608"/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9" name="图片 12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任意多边形 1610"/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任意多边形 1611"/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42" name="图片 1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" name="任意多边形 1613"/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任意多边形 1614"/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任意多边形 1615"/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任意多边形 1616"/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任意多边形 1617"/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任意多边形 1618"/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任意多边形 1619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任意多边形 1620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任意多边形 1621"/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任意多边形 1622"/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任意多边形 1623"/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任意多边形 1624"/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任意多边形 1625"/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任意多边形 1626"/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任意多边形 1627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任意多边形 1628"/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任意多边形 1629"/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任意多边形 1630"/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任意多边形 1631"/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任意多边形 1632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任意多边形 1633"/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任意多边形 1634"/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任意多边形 1635"/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任意多边形 1636"/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任意多边形 1637"/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任意多边形 1638"/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任意多边形 1639"/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任意多边形 1640"/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任意多边形 1641"/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2" name="图片 127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任意多边形 1643"/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任意多边形 1644"/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任意多边形 1645"/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任意多边形 1646"/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任意多边形 1647"/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任意多边形 1648"/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任意多边形 1649"/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任意多边形 1650"/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任意多边形 1651"/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任意多边形 1652"/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任意多边形 1653"/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任意多边形 1654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任意多边形 1655"/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任意多边形 1656"/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任意多边形 1657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任意多边形 1658"/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任意多边形 1659"/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任意多边形 1660"/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任意多边形 1661"/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任意多边形 1662"/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任意多边形 1663"/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任意多边形 1664"/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任意多边形 1665"/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任意多边形 1666"/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任意多边形 1667"/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任意多边形 1668"/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任意多边形 1669"/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任意多边形 1670"/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任意多边形 1671"/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任意多边形 1672"/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任意多边形 1673"/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任意多边形 1674"/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任意多边形 1675"/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任意多边形 1676"/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任意多边形 1677"/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任意多边形 1678"/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任意多边形 1679"/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任意多边形 1680"/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任意多边形 1681"/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任意多边形 1682"/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任意多边形 1683"/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任意多边形 1684"/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任意多边形 1685"/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任意多边形 1686"/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任意多边形 1687"/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任意多边形 19"/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任意多边形 20"/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任意多边形 21"/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任意多边形 22"/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任意多边形 23"/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任意多边形 24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任意多边形 25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任意多边形 26"/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任意多边形 27"/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任意多边形 28"/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任意多边形 29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任意多边形 30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任意多边形 223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任意多边形 224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任意多边形 225"/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任意多边形 226"/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任意多边形 227"/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5" name="图片 13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" name="任意多边形 229"/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任意多边形 230"/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任意多边形 231"/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任意多边形 232"/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任意多边形 233"/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任意多边形 234"/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任意多边形 235"/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任意多边形 236"/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任意多边形 237"/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任意多边形 238"/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任意多边形 239"/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任意多边形 240"/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48" name="图片 13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" name="任意多边形 242"/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任意多边形 244"/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51" name="图片 135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" name="任意多边形 1186"/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任意多边形 1202"/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任意多边形 1207"/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任意多边形 1208"/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任意多边形 1209"/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任意多边形 1210"/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任意多边形 1211"/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任意多边形 1212"/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任意多边形 1213"/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任意多边形 1214"/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任意多边形 1252"/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任意多边形 1256"/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任意多边形 1258"/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任意多边形 1268"/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任意多边形 1269"/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任意多边形 1316"/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68" name="图片 136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任意多边形 1328"/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任意多边形 1340"/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任意多边形 1341"/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2" name="图片 137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3" name="任意多边形 1343"/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任意多边形 1344"/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任意多边形 1345"/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任意多边形 1346"/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任意多边形 1347"/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任意多边形 1348"/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任意多边形 134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任意多边形 1350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任意多边形 1351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任意多边形 1352"/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任意多边形 1353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任意多边形 1354"/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任意多边形 1355"/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任意多边形 1356"/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任意多边形 1357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任意多边形 1358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任意多边形 1359"/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任意多边形 1360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任意多边形 1361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任意多边形 1362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任意多边形 1363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任意多边形 1364"/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任意多边形 1365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任意多边形 1366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任意多边形 1367"/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任意多边形 1368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任意多边形 1369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任意多边形 1370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任意多边形 1371"/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任意多边形 1372"/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任意多边形 1373"/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任意多边形 1374"/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任意多边形 1375"/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任意多边形 1376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任意多边形 1377"/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任意多边形 1378"/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任意多边形 1379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任意多边形 1380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任意多边形 1381"/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任意多边形 1382"/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任意多边形 1383"/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任意多边形 1384"/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任意多边形 1385"/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任意多边形 1386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任意多边形 1387"/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任意多边形 1388"/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任意多边形 1389"/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任意多边形 1390"/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任意多边形 1391"/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任意多边形 1392"/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任意多边形 1393"/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任意多边形 1394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任意多边形 1395"/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任意多边形 1396"/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任意多边形 1397"/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任意多边形 1398"/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任意多边形 139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任意多边形 1400"/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任意多边形 1401"/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任意多边形 1402"/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任意多边形 1403"/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任意多边形 1404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任意多边形 1405"/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任意多边形 1406"/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任意多边形 1407"/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任意多边形 1408"/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任意多边形 1409"/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任意多边形 1410"/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任意多边形 1411"/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任意多边形 1412"/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任意多边形 1413"/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任意多边形 1414"/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任意多边形 1415"/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任意多边形 1416"/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任意多边形 1417"/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任意多边形 1418"/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任意多边形 1419"/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任意多边形 1420"/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任意多边形 1421"/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任意多边形 1422"/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任意多边形 1423"/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任意多边形 1424"/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任意多边形 1425"/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任意多边形 1426"/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任意多边形 1427"/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任意多边形 1428"/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任意多边形 1429"/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任意多边形 1430"/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任意多边形 1431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任意多边形 1432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任意多边形 1433"/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任意多边形 1434"/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任意多边形 1435"/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任意多边形 1436"/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任意多边形 1437"/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任意多边形 1438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任意多边形 1439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任意多边形 1440"/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任意多边形 1441"/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任意多边形 1442"/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任意多边形 1443"/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任意多边形 1444"/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任意多边形 1445"/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任意多边形 1446"/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任意多边形 1447"/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任意多边形 1448"/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任意多边形 1449"/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任意多边形 1450"/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任意多边形 1451"/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任意多边形 1452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任意多边形 1453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任意多边形 1454"/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任意多边形 1455"/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任意多边形 1456"/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任意多边形 1457"/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任意多边形 1458"/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任意多边形 1459"/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任意多边形 1460"/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任意多边形 1461"/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任意多边形 1462"/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任意多边形 1463"/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任意多边形 1464"/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任意多边形 1465"/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任意多边形 1466"/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任意多边形 1467"/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任意多边形 1468"/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任意多边形 1469"/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任意多边形 1470"/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任意多边形 1471"/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任意多边形 1472"/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任意多边形 1473"/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任意多边形 1474"/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任意多边形 1475"/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任意多边形 1476"/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任意多边形 1477"/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任意多边形 1478"/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任意多边形 1479"/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任意多边形 1480"/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任意多边形 1481"/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任意多边形 1482"/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任意多边形 1483"/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任意多边形 1484"/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任意多边形 1485"/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任意多边形 1486"/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任意多边形 1487"/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任意多边形 8"/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任意多边形 9"/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任意多边形 10"/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任意多边形 11"/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任意多边形 12"/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任意多边形 13"/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任意多边形 14"/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任意多边形 15"/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任意多边形 16"/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任意多边形 17"/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任意多边形 18"/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1" name="文本框 1570"/>
          <p:cNvSpPr txBox="1"/>
          <p:nvPr/>
        </p:nvSpPr>
        <p:spPr>
          <a:xfrm>
            <a:off x="479425" y="1460500"/>
            <a:ext cx="714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决策树</a:t>
            </a:r>
            <a:endParaRPr lang="zh-CN" altLang="en-US" sz="32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2" name="文本框 1571"/>
          <p:cNvSpPr txBox="1"/>
          <p:nvPr/>
        </p:nvSpPr>
        <p:spPr>
          <a:xfrm>
            <a:off x="555746" y="5295841"/>
            <a:ext cx="3348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汇报人：王圳川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肿瘤数据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数据集</a:t>
            </a:r>
            <a:r>
              <a:rPr lang="zh-CN" altLang="en-US"/>
              <a:t>简介</a:t>
            </a:r>
            <a:endParaRPr lang="zh-CN" altLang="en-US"/>
          </a:p>
          <a:p>
            <a:pPr indent="45720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威斯康星州乳腺癌数据集是scikit-learn（sklearn）库中一个常用的内置数据集，用于分类任务。该数据集包含了从乳腺癌患者收集的肿瘤特征的测量值，以及相应的良性（benign）或恶性（malignant）标签。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835" y="2641600"/>
            <a:ext cx="1076833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数据集概况：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特征： 数据集包含30个数值型特征，这些特征描述了乳腺肿瘤的不同测量值，如肿瘤的半径、纹理、对称性等。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目标</a:t>
            </a:r>
            <a:r>
              <a:rPr lang="zh-CN" altLang="en-US"/>
              <a:t>变量： 数据集的目标变量是二分类的，代表肿瘤的良性（benign）或恶性（malignant）状态。良性表示肿瘤是非恶性的，恶性表示肿瘤是恶性的特征： 每个样本有4个特征，均为连续型变量，单位为厘米。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样本数量：数据集包含569个样本，其中良性样本357个，恶性样本212个。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决策树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类型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4835" y="1137285"/>
            <a:ext cx="1076833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剪枝：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预剪枝（Pre-pruning）：在构建决策树的过程中，提前停止树的生长以避免过拟合。</a:t>
            </a:r>
            <a:endParaRPr lang="en-US" altLang="zh-CN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后剪枝（Post-pruning）：先构建完整的决策树，然后自底向上地剪除那些对整体性能提升没有帮助的分支</a:t>
            </a:r>
            <a:endParaRPr lang="en-US" altLang="zh-CN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混合</a:t>
            </a:r>
            <a:r>
              <a:rPr lang="zh-CN" altLang="en-US"/>
              <a:t>决策树：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在树的节点嵌入线性分类器、</a:t>
            </a:r>
            <a:r>
              <a:rPr lang="zh-CN" altLang="en-US">
                <a:solidFill>
                  <a:srgbClr val="FF0000"/>
                </a:solidFill>
              </a:rPr>
              <a:t>神经网络</a:t>
            </a:r>
            <a:r>
              <a:rPr lang="zh-CN" altLang="en-US"/>
              <a:t>或其他非线性模型，以处理非线性关系。</a:t>
            </a:r>
            <a:endParaRPr lang="zh-CN" altLang="en-US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特征选择：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在每个节点选择最优的划分属性，可以使用</a:t>
            </a:r>
            <a:r>
              <a:rPr lang="zh-CN" altLang="en-US">
                <a:solidFill>
                  <a:srgbClr val="FF0000"/>
                </a:solidFill>
              </a:rPr>
              <a:t>信息增益</a:t>
            </a:r>
            <a:r>
              <a:rPr lang="zh-CN" altLang="en-US"/>
              <a:t>、增益率（C4.5算法）或基尼指数（CART算法）等方法。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数据集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7220" y="1203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加利福尼亚州房价数据集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2125980"/>
            <a:ext cx="9326880" cy="3139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结果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可视化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9" name="图片 8" descr="my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55" y="1647825"/>
            <a:ext cx="8289925" cy="4973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grpSp>
        <p:nvGrpSpPr>
          <p:cNvPr id="1117" name="组合 1116"/>
          <p:cNvGrpSpPr/>
          <p:nvPr/>
        </p:nvGrpSpPr>
        <p:grpSpPr>
          <a:xfrm>
            <a:off x="6448927" y="1452642"/>
            <a:ext cx="5032882" cy="4575942"/>
            <a:chOff x="3632201" y="1322388"/>
            <a:chExt cx="4913313" cy="4494212"/>
          </a:xfrm>
        </p:grpSpPr>
        <p:sp>
          <p:nvSpPr>
            <p:cNvPr id="1118" name="任意多边形 1488"/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任意多边形 1489"/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任意多边形 1490"/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任意多边形 1491"/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任意多边形 1492"/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任意多边形 1493"/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任意多边形 1494"/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任意多边形 1495"/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任意多边形 1496"/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任意多边形 1497"/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任意多边形 1498"/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任意多边形 1499"/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任意多边形 1500"/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任意多边形 1501"/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任意多边形 1502"/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任意多边形 1503"/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任意多边形 1504"/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任意多边形 1505"/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任意多边形 1506"/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任意多边形 1507"/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任意多边形 1508"/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任意多边形 1509"/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任意多边形 1510"/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任意多边形 1511"/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任意多边形 1512"/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任意多边形 1513"/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任意多边形 1514"/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任意多边形 1515"/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任意多边形 1516"/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任意多边形 1517"/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任意多边形 1518"/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任意多边形 1519"/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任意多边形 1520"/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任意多边形 1521"/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任意多边形 1522"/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任意多边形 1523"/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任意多边形 1524"/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任意多边形 1525"/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任意多边形 1526"/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任意多边形 1527"/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任意多边形 1528"/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任意多边形 1529"/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任意多边形 1530"/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任意多边形 1531"/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任意多边形 1532"/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任意多边形 1533"/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任意多边形 1534"/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任意多边形 1535"/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任意多边形 1536"/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任意多边形 1537"/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任意多边形 1538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任意多边形 1539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任意多边形 1540"/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任意多边形 1541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任意多边形 1542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任意多边形 1543"/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任意多边形 1544"/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任意多边形 1545"/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任意多边形 1546"/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任意多边形 1547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任意多边形 1548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任意多边形 1549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任意多边形 1550"/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任意多边形 1551"/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任意多边形 1552"/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任意多边形 1553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任意多边形 1554"/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任意多边形 1555"/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任意多边形 1556"/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任意多边形 1557"/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任意多边形 1558"/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任意多边形 1559"/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任意多边形 1560"/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任意多边形 1561"/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任意多边形 1562"/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任意多边形 1563"/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任意多边形 1564"/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任意多边形 1565"/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任意多边形 1566"/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任意多边形 1567"/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任意多边形 1568"/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任意多边形 1569"/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任意多边形 1570"/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任意多边形 1571"/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任意多边形 1572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任意多边形 1573"/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任意多边形 1574"/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任意多边形 1575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椭圆 1205"/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任意多边形 1577"/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任意多边形 1578"/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任意多边形 1579"/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任意多边形 1580"/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任意多边形 1581"/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任意多边形 1582"/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任意多边形 1583"/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任意多边形 1584"/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任意多边形 1585"/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任意多边形 1586"/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任意多边形 1587"/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任意多边形 1588"/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任意多边形 1589"/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任意多边形 1590"/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任意多边形 1591"/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任意多边形 1592"/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任意多边形 1593"/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任意多边形 1594"/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任意多边形 1595"/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任意多边形 1596"/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任意多边形 1597"/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28" name="图片 12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" name="图片 12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" name="图片 12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" name="图片 12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" name="任意多边形 1602"/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任意多边形 1603"/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任意多边形 1604"/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任意多边形 1605"/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6" name="图片 12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" name="任意多边形 1607"/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任意多边形 1608"/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9" name="图片 12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任意多边形 1610"/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任意多边形 1611"/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42" name="图片 1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" name="任意多边形 1613"/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任意多边形 1614"/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任意多边形 1615"/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任意多边形 1616"/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任意多边形 1617"/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任意多边形 1618"/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任意多边形 1619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任意多边形 1620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任意多边形 1621"/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任意多边形 1622"/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任意多边形 1623"/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任意多边形 1624"/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任意多边形 1625"/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任意多边形 1626"/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任意多边形 1627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任意多边形 1628"/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任意多边形 1629"/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任意多边形 1630"/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任意多边形 1631"/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任意多边形 1632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任意多边形 1633"/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任意多边形 1634"/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任意多边形 1635"/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任意多边形 1636"/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任意多边形 1637"/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任意多边形 1638"/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任意多边形 1639"/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任意多边形 1640"/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任意多边形 1641"/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2" name="图片 127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任意多边形 1643"/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任意多边形 1644"/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任意多边形 1645"/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任意多边形 1646"/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任意多边形 1647"/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任意多边形 1648"/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任意多边形 1649"/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任意多边形 1650"/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任意多边形 1651"/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任意多边形 1652"/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任意多边形 1653"/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任意多边形 1654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任意多边形 1655"/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任意多边形 1656"/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任意多边形 1657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任意多边形 1658"/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任意多边形 1659"/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任意多边形 1660"/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任意多边形 1661"/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任意多边形 1662"/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任意多边形 1663"/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任意多边形 1664"/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任意多边形 1665"/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任意多边形 1666"/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任意多边形 1667"/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任意多边形 1668"/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任意多边形 1669"/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任意多边形 1670"/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任意多边形 1671"/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任意多边形 1672"/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任意多边形 1673"/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任意多边形 1674"/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任意多边形 1675"/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任意多边形 1676"/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任意多边形 1677"/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任意多边形 1678"/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任意多边形 1679"/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任意多边形 1680"/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任意多边形 1681"/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任意多边形 1682"/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任意多边形 1683"/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任意多边形 1684"/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任意多边形 1685"/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任意多边形 1686"/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任意多边形 1687"/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任意多边形 19"/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任意多边形 20"/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任意多边形 21"/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任意多边形 22"/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任意多边形 23"/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任意多边形 24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任意多边形 25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任意多边形 26"/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任意多边形 27"/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任意多边形 28"/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任意多边形 29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任意多边形 30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任意多边形 223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任意多边形 224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任意多边形 225"/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任意多边形 226"/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任意多边形 227"/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5" name="图片 13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" name="任意多边形 229"/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任意多边形 230"/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任意多边形 231"/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任意多边形 232"/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任意多边形 233"/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任意多边形 234"/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任意多边形 235"/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任意多边形 236"/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任意多边形 237"/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任意多边形 238"/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任意多边形 239"/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任意多边形 240"/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48" name="图片 13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" name="任意多边形 242"/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任意多边形 244"/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51" name="图片 135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" name="任意多边形 1186"/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任意多边形 1202"/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任意多边形 1207"/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任意多边形 1208"/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任意多边形 1209"/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任意多边形 1210"/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任意多边形 1211"/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任意多边形 1212"/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任意多边形 1213"/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任意多边形 1214"/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任意多边形 1252"/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任意多边形 1256"/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任意多边形 1258"/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任意多边形 1268"/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任意多边形 1269"/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任意多边形 1316"/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68" name="图片 136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任意多边形 1328"/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任意多边形 1340"/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任意多边形 1341"/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2" name="图片 137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3" name="任意多边形 1343"/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任意多边形 1344"/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任意多边形 1345"/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任意多边形 1346"/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任意多边形 1347"/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任意多边形 1348"/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任意多边形 134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任意多边形 1350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任意多边形 1351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任意多边形 1352"/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任意多边形 1353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任意多边形 1354"/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任意多边形 1355"/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任意多边形 1356"/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任意多边形 1357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任意多边形 1358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任意多边形 1359"/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任意多边形 1360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任意多边形 1361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任意多边形 1362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任意多边形 1363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任意多边形 1364"/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任意多边形 1365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任意多边形 1366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任意多边形 1367"/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任意多边形 1368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任意多边形 1369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任意多边形 1370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任意多边形 1371"/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任意多边形 1372"/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任意多边形 1373"/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任意多边形 1374"/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任意多边形 1375"/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任意多边形 1376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任意多边形 1377"/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任意多边形 1378"/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任意多边形 1379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任意多边形 1380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任意多边形 1381"/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任意多边形 1382"/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任意多边形 1383"/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任意多边形 1384"/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任意多边形 1385"/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任意多边形 1386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任意多边形 1387"/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任意多边形 1388"/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任意多边形 1389"/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任意多边形 1390"/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任意多边形 1391"/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任意多边形 1392"/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任意多边形 1393"/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任意多边形 1394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任意多边形 1395"/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任意多边形 1396"/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任意多边形 1397"/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任意多边形 1398"/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任意多边形 139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任意多边形 1400"/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任意多边形 1401"/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任意多边形 1402"/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任意多边形 1403"/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任意多边形 1404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任意多边形 1405"/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任意多边形 1406"/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任意多边形 1407"/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任意多边形 1408"/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任意多边形 1409"/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任意多边形 1410"/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任意多边形 1411"/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任意多边形 1412"/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任意多边形 1413"/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任意多边形 1414"/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任意多边形 1415"/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任意多边形 1416"/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任意多边形 1417"/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任意多边形 1418"/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任意多边形 1419"/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任意多边形 1420"/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任意多边形 1421"/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任意多边形 1422"/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任意多边形 1423"/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任意多边形 1424"/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任意多边形 1425"/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任意多边形 1426"/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任意多边形 1427"/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任意多边形 1428"/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任意多边形 1429"/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任意多边形 1430"/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任意多边形 1431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任意多边形 1432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任意多边形 1433"/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任意多边形 1434"/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任意多边形 1435"/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任意多边形 1436"/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任意多边形 1437"/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任意多边形 1438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任意多边形 1439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任意多边形 1440"/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任意多边形 1441"/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任意多边形 1442"/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任意多边形 1443"/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任意多边形 1444"/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任意多边形 1445"/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任意多边形 1446"/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任意多边形 1447"/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任意多边形 1448"/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任意多边形 1449"/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任意多边形 1450"/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任意多边形 1451"/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任意多边形 1452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任意多边形 1453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任意多边形 1454"/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任意多边形 1455"/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任意多边形 1456"/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任意多边形 1457"/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任意多边形 1458"/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任意多边形 1459"/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任意多边形 1460"/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任意多边形 1461"/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任意多边形 1462"/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任意多边形 1463"/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任意多边形 1464"/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任意多边形 1465"/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任意多边形 1466"/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任意多边形 1467"/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任意多边形 1468"/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任意多边形 1469"/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任意多边形 1470"/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任意多边形 1471"/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任意多边形 1472"/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任意多边形 1473"/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任意多边形 1474"/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任意多边形 1475"/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任意多边形 1476"/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任意多边形 1477"/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任意多边形 1478"/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任意多边形 1479"/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任意多边形 1480"/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任意多边形 1481"/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任意多边形 1482"/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任意多边形 1483"/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任意多边形 1484"/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任意多边形 1485"/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任意多边形 1486"/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任意多边形 1487"/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任意多边形 8"/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任意多边形 9"/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任意多边形 10"/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任意多边形 11"/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任意多边形 12"/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任意多边形 13"/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任意多边形 14"/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任意多边形 15"/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任意多边形 16"/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任意多边形 17"/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任意多边形 18"/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1" name="文本框 1570"/>
          <p:cNvSpPr txBox="1"/>
          <p:nvPr/>
        </p:nvSpPr>
        <p:spPr>
          <a:xfrm>
            <a:off x="479425" y="1460500"/>
            <a:ext cx="714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聚类</a:t>
            </a:r>
            <a:endParaRPr lang="zh-CN" altLang="en-US" sz="32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2" name="文本框 1571"/>
          <p:cNvSpPr txBox="1"/>
          <p:nvPr/>
        </p:nvSpPr>
        <p:spPr>
          <a:xfrm>
            <a:off x="555746" y="5295841"/>
            <a:ext cx="3348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汇报人：王圳川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聚类算法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4835" y="1137285"/>
            <a:ext cx="1076833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/>
              <a:t>K-means</a:t>
            </a:r>
            <a:r>
              <a:rPr lang="zh-CN" altLang="en-US"/>
              <a:t>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基本思想：基于划分的聚类，假设簇来自球型的高斯分布。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特点：需要事先指定簇的数量，使用迭代优化来最小化簇内样本围绕簇均值向量的紧密程度。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优点：简单，易于实现，适合处理高维稀疏数据。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缺点：对初始值敏感，可能陷入局部最优，对离群点敏感，只能处理凸形数据集。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时间复杂度：</a:t>
            </a:r>
            <a:r>
              <a:rPr lang="en-US" altLang="zh-CN"/>
              <a:t>O(n)</a:t>
            </a:r>
            <a:endParaRPr lang="zh-CN" altLang="en-US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DBSCAN算法：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基本思想：基于密度的聚类，不需要事先指定簇的数量，能够识别出噪声样本。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特点：通过核心对象和密度可达性来扩展聚类簇。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优点：能够发现任意形状的簇，对噪声不敏感。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缺点：在样本间距差异大时聚类效果较差，不适合处理高维数据。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时间复杂度：O(n^2)。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聚类算法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4835" y="1137285"/>
            <a:ext cx="1076833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t>模糊C均值聚类（Fuzzy C-Means）：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t>基本思想：软聚类算法，允许样本以不同程度属于多个聚类。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t>特点：使用隶属度来描述样本属于各聚类的程度。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t>优点：提供了更加灵活的聚类结果，适用于数据不能划分成明显分离的簇的情况。</a:t>
            </a: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t>缺点：运算量较大，参数选择和初始值对结果有影响。</a:t>
            </a:r>
          </a:p>
        </p:txBody>
      </p:sp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结果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可视化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5" name="图片 4" descr="my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1426210"/>
            <a:ext cx="6051550" cy="5043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4835" y="2991485"/>
            <a:ext cx="21678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Silhouette Score:</a:t>
            </a:r>
            <a:endParaRPr lang="zh-CN" altLang="en-US"/>
          </a:p>
          <a:p>
            <a:r>
              <a:rPr lang="zh-CN" altLang="en-US"/>
              <a:t>K-Means: 0.4599</a:t>
            </a:r>
            <a:endParaRPr lang="zh-CN" altLang="en-US"/>
          </a:p>
          <a:p>
            <a:r>
              <a:rPr lang="zh-CN" altLang="en-US"/>
              <a:t>DBSCAN: 0.3565</a:t>
            </a:r>
            <a:endParaRPr lang="zh-CN" altLang="en-US"/>
          </a:p>
          <a:p>
            <a:r>
              <a:rPr lang="zh-CN" altLang="en-US"/>
              <a:t>FCM: 0.4584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数据集描述性分析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Hilstograms of Featur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75" y="982980"/>
            <a:ext cx="8154670" cy="61163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数据集描述性分析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Geographyical Distribu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580" y="982980"/>
            <a:ext cx="6748145" cy="53987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数据集描述性分析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Feature Correlation Heat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1069340"/>
            <a:ext cx="6801485" cy="5441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5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训练</a:t>
            </a:r>
            <a:endParaRPr lang="zh-CN" altLang="en-US" sz="3600" b="1" dirty="0">
              <a:solidFill>
                <a:srgbClr val="0050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7220" y="1203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分割数据集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7220" y="1698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定义网络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251075"/>
            <a:ext cx="2612390" cy="4105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42380" y="1203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损失函数为</a:t>
            </a:r>
            <a:r>
              <a:rPr lang="en-US" altLang="zh-CN"/>
              <a:t>MSE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342380" y="1698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训练</a:t>
            </a:r>
            <a:r>
              <a:rPr lang="en-US" altLang="zh-CN"/>
              <a:t>(100 epoch)</a:t>
            </a:r>
            <a:endParaRPr lang="en-US" altLang="zh-CN"/>
          </a:p>
        </p:txBody>
      </p:sp>
      <p:pic>
        <p:nvPicPr>
          <p:cNvPr id="13" name="图片 12" descr="myplo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45" y="2193925"/>
            <a:ext cx="6220460" cy="311023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42380" y="5431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428740" y="58934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训练集损失：</a:t>
            </a:r>
            <a:r>
              <a:rPr lang="en-US" altLang="zh-CN"/>
              <a:t>0.238 </a:t>
            </a:r>
            <a:r>
              <a:rPr lang="zh-CN" altLang="en-US"/>
              <a:t>测试集损失：</a:t>
            </a:r>
            <a:r>
              <a:rPr lang="en-US" altLang="zh-CN"/>
              <a:t>0.251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grpSp>
        <p:nvGrpSpPr>
          <p:cNvPr id="1117" name="组合 1116"/>
          <p:cNvGrpSpPr/>
          <p:nvPr/>
        </p:nvGrpSpPr>
        <p:grpSpPr>
          <a:xfrm>
            <a:off x="6448927" y="1452642"/>
            <a:ext cx="5032882" cy="4575942"/>
            <a:chOff x="3632201" y="1322388"/>
            <a:chExt cx="4913313" cy="4494212"/>
          </a:xfrm>
        </p:grpSpPr>
        <p:sp>
          <p:nvSpPr>
            <p:cNvPr id="1118" name="任意多边形 1488"/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任意多边形 1489"/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任意多边形 1490"/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任意多边形 1491"/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任意多边形 1492"/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任意多边形 1493"/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任意多边形 1494"/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任意多边形 1495"/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任意多边形 1496"/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任意多边形 1497"/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任意多边形 1498"/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任意多边形 1499"/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任意多边形 1500"/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任意多边形 1501"/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任意多边形 1502"/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任意多边形 1503"/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任意多边形 1504"/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任意多边形 1505"/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任意多边形 1506"/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任意多边形 1507"/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任意多边形 1508"/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任意多边形 1509"/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任意多边形 1510"/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任意多边形 1511"/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任意多边形 1512"/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任意多边形 1513"/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任意多边形 1514"/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任意多边形 1515"/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任意多边形 1516"/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任意多边形 1517"/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任意多边形 1518"/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任意多边形 1519"/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任意多边形 1520"/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任意多边形 1521"/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任意多边形 1522"/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任意多边形 1523"/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任意多边形 1524"/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任意多边形 1525"/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任意多边形 1526"/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任意多边形 1527"/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任意多边形 1528"/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任意多边形 1529"/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任意多边形 1530"/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任意多边形 1531"/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任意多边形 1532"/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任意多边形 1533"/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任意多边形 1534"/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任意多边形 1535"/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任意多边形 1536"/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任意多边形 1537"/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任意多边形 1538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任意多边形 1539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任意多边形 1540"/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任意多边形 1541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任意多边形 1542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任意多边形 1543"/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任意多边形 1544"/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任意多边形 1545"/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任意多边形 1546"/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任意多边形 1547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任意多边形 1548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任意多边形 1549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任意多边形 1550"/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任意多边形 1551"/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任意多边形 1552"/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任意多边形 1553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任意多边形 1554"/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任意多边形 1555"/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任意多边形 1556"/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任意多边形 1557"/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任意多边形 1558"/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任意多边形 1559"/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任意多边形 1560"/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任意多边形 1561"/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任意多边形 1562"/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任意多边形 1563"/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任意多边形 1564"/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任意多边形 1565"/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任意多边形 1566"/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任意多边形 1567"/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任意多边形 1568"/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任意多边形 1569"/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任意多边形 1570"/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任意多边形 1571"/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任意多边形 1572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任意多边形 1573"/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任意多边形 1574"/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任意多边形 1575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椭圆 1205"/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任意多边形 1577"/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任意多边形 1578"/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任意多边形 1579"/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任意多边形 1580"/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任意多边形 1581"/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任意多边形 1582"/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任意多边形 1583"/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任意多边形 1584"/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任意多边形 1585"/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任意多边形 1586"/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任意多边形 1587"/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任意多边形 1588"/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任意多边形 1589"/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任意多边形 1590"/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任意多边形 1591"/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任意多边形 1592"/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任意多边形 1593"/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任意多边形 1594"/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任意多边形 1595"/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任意多边形 1596"/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任意多边形 1597"/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28" name="图片 12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" name="图片 12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" name="图片 12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" name="图片 12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" name="任意多边形 1602"/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任意多边形 1603"/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任意多边形 1604"/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任意多边形 1605"/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6" name="图片 12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" name="任意多边形 1607"/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任意多边形 1608"/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9" name="图片 12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任意多边形 1610"/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任意多边形 1611"/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42" name="图片 1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" name="任意多边形 1613"/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任意多边形 1614"/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任意多边形 1615"/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任意多边形 1616"/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任意多边形 1617"/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任意多边形 1618"/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任意多边形 1619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任意多边形 1620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任意多边形 1621"/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任意多边形 1622"/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任意多边形 1623"/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任意多边形 1624"/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任意多边形 1625"/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任意多边形 1626"/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任意多边形 1627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任意多边形 1628"/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任意多边形 1629"/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任意多边形 1630"/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任意多边形 1631"/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任意多边形 1632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任意多边形 1633"/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任意多边形 1634"/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任意多边形 1635"/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任意多边形 1636"/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任意多边形 1637"/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任意多边形 1638"/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任意多边形 1639"/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任意多边形 1640"/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任意多边形 1641"/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2" name="图片 127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任意多边形 1643"/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任意多边形 1644"/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任意多边形 1645"/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任意多边形 1646"/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任意多边形 1647"/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任意多边形 1648"/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任意多边形 1649"/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任意多边形 1650"/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任意多边形 1651"/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任意多边形 1652"/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任意多边形 1653"/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任意多边形 1654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任意多边形 1655"/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任意多边形 1656"/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任意多边形 1657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任意多边形 1658"/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任意多边形 1659"/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任意多边形 1660"/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任意多边形 1661"/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任意多边形 1662"/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任意多边形 1663"/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任意多边形 1664"/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任意多边形 1665"/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任意多边形 1666"/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任意多边形 1667"/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任意多边形 1668"/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任意多边形 1669"/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任意多边形 1670"/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任意多边形 1671"/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任意多边形 1672"/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任意多边形 1673"/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任意多边形 1674"/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任意多边形 1675"/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任意多边形 1676"/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任意多边形 1677"/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任意多边形 1678"/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任意多边形 1679"/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任意多边形 1680"/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任意多边形 1681"/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任意多边形 1682"/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任意多边形 1683"/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任意多边形 1684"/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任意多边形 1685"/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任意多边形 1686"/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任意多边形 1687"/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任意多边形 19"/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任意多边形 20"/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任意多边形 21"/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任意多边形 22"/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任意多边形 23"/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任意多边形 24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任意多边形 25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任意多边形 26"/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任意多边形 27"/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任意多边形 28"/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任意多边形 29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任意多边形 30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任意多边形 223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任意多边形 224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任意多边形 225"/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任意多边形 226"/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任意多边形 227"/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5" name="图片 13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" name="任意多边形 229"/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任意多边形 230"/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任意多边形 231"/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任意多边形 232"/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任意多边形 233"/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任意多边形 234"/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任意多边形 235"/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任意多边形 236"/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任意多边形 237"/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任意多边形 238"/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任意多边形 239"/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任意多边形 240"/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48" name="图片 13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" name="任意多边形 242"/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任意多边形 244"/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51" name="图片 135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" name="任意多边形 1186"/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任意多边形 1202"/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任意多边形 1207"/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任意多边形 1208"/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任意多边形 1209"/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任意多边形 1210"/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任意多边形 1211"/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任意多边形 1212"/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任意多边形 1213"/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任意多边形 1214"/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任意多边形 1252"/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任意多边形 1256"/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任意多边形 1258"/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任意多边形 1268"/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任意多边形 1269"/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任意多边形 1316"/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68" name="图片 136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任意多边形 1328"/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任意多边形 1340"/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任意多边形 1341"/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2" name="图片 137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3" name="任意多边形 1343"/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任意多边形 1344"/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任意多边形 1345"/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任意多边形 1346"/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任意多边形 1347"/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任意多边形 1348"/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任意多边形 134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任意多边形 1350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任意多边形 1351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任意多边形 1352"/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任意多边形 1353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任意多边形 1354"/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任意多边形 1355"/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任意多边形 1356"/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任意多边形 1357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任意多边形 1358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任意多边形 1359"/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任意多边形 1360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任意多边形 1361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任意多边形 1362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任意多边形 1363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任意多边形 1364"/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任意多边形 1365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任意多边形 1366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任意多边形 1367"/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任意多边形 1368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任意多边形 1369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任意多边形 1370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任意多边形 1371"/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任意多边形 1372"/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任意多边形 1373"/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任意多边形 1374"/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任意多边形 1375"/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任意多边形 1376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任意多边形 1377"/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任意多边形 1378"/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任意多边形 1379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任意多边形 1380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任意多边形 1381"/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任意多边形 1382"/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任意多边形 1383"/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任意多边形 1384"/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任意多边形 1385"/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任意多边形 1386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任意多边形 1387"/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任意多边形 1388"/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任意多边形 1389"/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任意多边形 1390"/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任意多边形 1391"/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任意多边形 1392"/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任意多边形 1393"/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任意多边形 1394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任意多边形 1395"/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任意多边形 1396"/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任意多边形 1397"/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任意多边形 1398"/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任意多边形 139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任意多边形 1400"/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任意多边形 1401"/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任意多边形 1402"/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任意多边形 1403"/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任意多边形 1404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任意多边形 1405"/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任意多边形 1406"/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任意多边形 1407"/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任意多边形 1408"/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任意多边形 1409"/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任意多边形 1410"/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任意多边形 1411"/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任意多边形 1412"/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任意多边形 1413"/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任意多边形 1414"/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任意多边形 1415"/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任意多边形 1416"/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任意多边形 1417"/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任意多边形 1418"/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任意多边形 1419"/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任意多边形 1420"/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任意多边形 1421"/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任意多边形 1422"/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任意多边形 1423"/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任意多边形 1424"/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任意多边形 1425"/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任意多边形 1426"/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任意多边形 1427"/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任意多边形 1428"/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任意多边形 1429"/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任意多边形 1430"/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任意多边形 1431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任意多边形 1432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任意多边形 1433"/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任意多边形 1434"/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任意多边形 1435"/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任意多边形 1436"/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任意多边形 1437"/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任意多边形 1438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任意多边形 1439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任意多边形 1440"/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任意多边形 1441"/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任意多边形 1442"/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任意多边形 1443"/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任意多边形 1444"/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任意多边形 1445"/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任意多边形 1446"/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任意多边形 1447"/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任意多边形 1448"/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任意多边形 1449"/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任意多边形 1450"/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任意多边形 1451"/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任意多边形 1452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任意多边形 1453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任意多边形 1454"/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任意多边形 1455"/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任意多边形 1456"/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任意多边形 1457"/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任意多边形 1458"/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任意多边形 1459"/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任意多边形 1460"/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任意多边形 1461"/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任意多边形 1462"/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任意多边形 1463"/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任意多边形 1464"/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任意多边形 1465"/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任意多边形 1466"/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任意多边形 1467"/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任意多边形 1468"/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任意多边形 1469"/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任意多边形 1470"/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任意多边形 1471"/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任意多边形 1472"/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任意多边形 1473"/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任意多边形 1474"/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任意多边形 1475"/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任意多边形 1476"/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任意多边形 1477"/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任意多边形 1478"/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任意多边形 1479"/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任意多边形 1480"/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任意多边形 1481"/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任意多边形 1482"/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任意多边形 1483"/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任意多边形 1484"/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任意多边形 1485"/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任意多边形 1486"/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任意多边形 1487"/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任意多边形 8"/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任意多边形 9"/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任意多边形 10"/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任意多边形 11"/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任意多边形 12"/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任意多边形 13"/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任意多边形 14"/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任意多边形 15"/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任意多边形 16"/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任意多边形 17"/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任意多边形 18"/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1" name="文本框 1570"/>
          <p:cNvSpPr txBox="1"/>
          <p:nvPr/>
        </p:nvSpPr>
        <p:spPr>
          <a:xfrm>
            <a:off x="479425" y="1460500"/>
            <a:ext cx="714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近邻</a:t>
            </a:r>
            <a:endParaRPr lang="zh-CN" altLang="en-US" sz="32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2" name="文本框 1571"/>
          <p:cNvSpPr txBox="1"/>
          <p:nvPr/>
        </p:nvSpPr>
        <p:spPr>
          <a:xfrm>
            <a:off x="555746" y="5295841"/>
            <a:ext cx="3348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汇报人：王圳川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鸢尾花数据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数据集</a:t>
            </a:r>
            <a:r>
              <a:rPr lang="zh-CN" altLang="en-US"/>
              <a:t>简介</a:t>
            </a:r>
            <a:endParaRPr lang="zh-CN" altLang="en-US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/>
              <a:t>鸢尾花数据集（Iris Dataset）是机器学习和统计学领域中最经典、最常用的数据集之一。它由英国统计学家和生物学家 Ronald Fisher 于1936年在其论文中引入，旨在通过线性判别分析来区分不同种类的鸢尾花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835" y="2112645"/>
            <a:ext cx="8118475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数据集概况：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样本数量： 共150个数据点。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类别： 3个鸢尾花物种，每个物种50个样本。</a:t>
            </a:r>
            <a:endParaRPr lang="zh-CN" altLang="en-US"/>
          </a:p>
          <a:p>
            <a:pPr lvl="2" indent="0" fontAlgn="auto">
              <a:lnSpc>
                <a:spcPct val="150000"/>
              </a:lnSpc>
              <a:buNone/>
            </a:pPr>
            <a:r>
              <a:rPr lang="zh-CN" altLang="en-US"/>
              <a:t>Setosa（山鸢尾）</a:t>
            </a:r>
            <a:endParaRPr lang="zh-CN" altLang="en-US"/>
          </a:p>
          <a:p>
            <a:pPr lvl="2" indent="0" fontAlgn="auto">
              <a:lnSpc>
                <a:spcPct val="150000"/>
              </a:lnSpc>
              <a:buNone/>
            </a:pPr>
            <a:r>
              <a:rPr lang="zh-CN" altLang="en-US"/>
              <a:t>Versicolor（变色鸢尾）</a:t>
            </a:r>
            <a:endParaRPr lang="zh-CN" altLang="en-US"/>
          </a:p>
          <a:p>
            <a:pPr lvl="2" indent="0" fontAlgn="auto">
              <a:lnSpc>
                <a:spcPct val="150000"/>
              </a:lnSpc>
              <a:buNone/>
            </a:pPr>
            <a:r>
              <a:rPr lang="zh-CN" altLang="en-US"/>
              <a:t>Virginica（维吉尼亚鸢尾）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特征： 每个样本有4个特征，均为连续型变量，单位为厘米。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Sepal Length（花萼长度）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Sepal Width（花萼宽度）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Petal Length（花瓣长度）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Petal Width（花瓣宽度）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鸢尾花数据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可视化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756410"/>
            <a:ext cx="5343525" cy="400812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756410"/>
            <a:ext cx="5382895" cy="40373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VECTOR" val="#204603;#611157;"/>
</p:tagLst>
</file>

<file path=ppt/tags/tag10.xml><?xml version="1.0" encoding="utf-8"?>
<p:tagLst xmlns:p="http://schemas.openxmlformats.org/presentationml/2006/main">
  <p:tag name="ISLIDE.VECTOR" val="#204603;#611157;#220361;#222637;#220361;"/>
</p:tagLst>
</file>

<file path=ppt/tags/tag11.xml><?xml version="1.0" encoding="utf-8"?>
<p:tagLst xmlns:p="http://schemas.openxmlformats.org/presentationml/2006/main">
  <p:tag name="ISLIDE.VECTOR" val="#204603;#611157;#220361;#222637;#220361;"/>
</p:tagLst>
</file>

<file path=ppt/tags/tag12.xml><?xml version="1.0" encoding="utf-8"?>
<p:tagLst xmlns:p="http://schemas.openxmlformats.org/presentationml/2006/main">
  <p:tag name="ISLIDE.VECTOR" val="#204603;#611157;"/>
</p:tagLst>
</file>

<file path=ppt/tags/tag13.xml><?xml version="1.0" encoding="utf-8"?>
<p:tagLst xmlns:p="http://schemas.openxmlformats.org/presentationml/2006/main">
  <p:tag name="ISLIDE.VECTOR" val="#204603;#611157;#220361;#222637;#220361;"/>
</p:tagLst>
</file>

<file path=ppt/tags/tag14.xml><?xml version="1.0" encoding="utf-8"?>
<p:tagLst xmlns:p="http://schemas.openxmlformats.org/presentationml/2006/main">
  <p:tag name="ISLIDE.VECTOR" val="#204603;#611157;#220361;#222637;#220361;"/>
</p:tagLst>
</file>

<file path=ppt/tags/tag15.xml><?xml version="1.0" encoding="utf-8"?>
<p:tagLst xmlns:p="http://schemas.openxmlformats.org/presentationml/2006/main">
  <p:tag name="ISLIDE.VECTOR" val="#204603;#611157;#220361;#222637;#220361;"/>
</p:tagLst>
</file>

<file path=ppt/tags/tag16.xml><?xml version="1.0" encoding="utf-8"?>
<p:tagLst xmlns:p="http://schemas.openxmlformats.org/presentationml/2006/main">
  <p:tag name="ISLIDE.VECTOR" val="#204603;#611157;#220361;#222637;#220361;"/>
</p:tagLst>
</file>

<file path=ppt/tags/tag17.xml><?xml version="1.0" encoding="utf-8"?>
<p:tagLst xmlns:p="http://schemas.openxmlformats.org/presentationml/2006/main">
  <p:tag name="ISLIDE.VECTOR" val="#204603;#611157;"/>
</p:tagLst>
</file>

<file path=ppt/tags/tag18.xml><?xml version="1.0" encoding="utf-8"?>
<p:tagLst xmlns:p="http://schemas.openxmlformats.org/presentationml/2006/main">
  <p:tag name="ISLIDE.VECTOR" val="#204603;#611157;#220361;#222637;#220361;"/>
</p:tagLst>
</file>

<file path=ppt/tags/tag19.xml><?xml version="1.0" encoding="utf-8"?>
<p:tagLst xmlns:p="http://schemas.openxmlformats.org/presentationml/2006/main">
  <p:tag name="ISLIDE.VECTOR" val="#204603;#611157;#220361;#222637;#220361;"/>
</p:tagLst>
</file>

<file path=ppt/tags/tag2.xml><?xml version="1.0" encoding="utf-8"?>
<p:tagLst xmlns:p="http://schemas.openxmlformats.org/presentationml/2006/main">
  <p:tag name="ISLIDE.VECTOR" val="#204603;#611157;#220361;#222637;#220361;"/>
</p:tagLst>
</file>

<file path=ppt/tags/tag20.xml><?xml version="1.0" encoding="utf-8"?>
<p:tagLst xmlns:p="http://schemas.openxmlformats.org/presentationml/2006/main">
  <p:tag name="ISLIDE.VECTOR" val="#204603;#611157;#220361;#222637;#220361;"/>
</p:tagLst>
</file>

<file path=ppt/tags/tag21.xml><?xml version="1.0" encoding="utf-8"?>
<p:tagLst xmlns:p="http://schemas.openxmlformats.org/presentationml/2006/main">
  <p:tag name="ISLIDE.VECTOR" val="#204603;#611157;"/>
</p:tagLst>
</file>

<file path=ppt/tags/tag22.xml><?xml version="1.0" encoding="utf-8"?>
<p:tagLst xmlns:p="http://schemas.openxmlformats.org/presentationml/2006/main">
  <p:tag name="ISLIDE.VECTOR" val="#204603;#611157;#220361;#222637;#220361;"/>
</p:tagLst>
</file>

<file path=ppt/tags/tag23.xml><?xml version="1.0" encoding="utf-8"?>
<p:tagLst xmlns:p="http://schemas.openxmlformats.org/presentationml/2006/main">
  <p:tag name="ISLIDE.VECTOR" val="#204603;#611157;#220361;#222637;#220361;"/>
</p:tagLst>
</file>

<file path=ppt/tags/tag24.xml><?xml version="1.0" encoding="utf-8"?>
<p:tagLst xmlns:p="http://schemas.openxmlformats.org/presentationml/2006/main">
  <p:tag name="ISLIDE.VECTOR" val="#204603;#611157;#220361;#222637;#220361;"/>
</p:tagLst>
</file>

<file path=ppt/tags/tag25.xml><?xml version="1.0" encoding="utf-8"?>
<p:tagLst xmlns:p="http://schemas.openxmlformats.org/presentationml/2006/main">
  <p:tag name="commondata" val="eyJoZGlkIjoiMGExN2U2ZWZjZDllYjBmYzhlMDQwOTY0MWNjM2IxNWYifQ=="/>
</p:tagLst>
</file>

<file path=ppt/tags/tag3.xml><?xml version="1.0" encoding="utf-8"?>
<p:tagLst xmlns:p="http://schemas.openxmlformats.org/presentationml/2006/main">
  <p:tag name="ISLIDE.VECTOR" val="#204603;#611157;#220361;#222637;#220361;"/>
</p:tagLst>
</file>

<file path=ppt/tags/tag4.xml><?xml version="1.0" encoding="utf-8"?>
<p:tagLst xmlns:p="http://schemas.openxmlformats.org/presentationml/2006/main">
  <p:tag name="ISLIDE.VECTOR" val="#204603;#611157;#220361;#222637;#220361;"/>
</p:tagLst>
</file>

<file path=ppt/tags/tag5.xml><?xml version="1.0" encoding="utf-8"?>
<p:tagLst xmlns:p="http://schemas.openxmlformats.org/presentationml/2006/main">
  <p:tag name="ISLIDE.VECTOR" val="#204603;#611157;#220361;#222637;#220361;"/>
</p:tagLst>
</file>

<file path=ppt/tags/tag6.xml><?xml version="1.0" encoding="utf-8"?>
<p:tagLst xmlns:p="http://schemas.openxmlformats.org/presentationml/2006/main">
  <p:tag name="ISLIDE.VECTOR" val="#204603;#611157;#220361;#222637;#220361;"/>
</p:tagLst>
</file>

<file path=ppt/tags/tag7.xml><?xml version="1.0" encoding="utf-8"?>
<p:tagLst xmlns:p="http://schemas.openxmlformats.org/presentationml/2006/main">
  <p:tag name="ISLIDE.VECTOR" val="#204603;#611157;"/>
</p:tagLst>
</file>

<file path=ppt/tags/tag8.xml><?xml version="1.0" encoding="utf-8"?>
<p:tagLst xmlns:p="http://schemas.openxmlformats.org/presentationml/2006/main">
  <p:tag name="ISLIDE.VECTOR" val="#204603;#611157;#220361;#222637;#220361;"/>
</p:tagLst>
</file>

<file path=ppt/tags/tag9.xml><?xml version="1.0" encoding="utf-8"?>
<p:tagLst xmlns:p="http://schemas.openxmlformats.org/presentationml/2006/main">
  <p:tag name="ISLIDE.VECTOR" val="#204603;#611157;#220361;#222637;#22036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1842</Words>
  <Application>WPS 演示</Application>
  <PresentationFormat>宽屏</PresentationFormat>
  <Paragraphs>197</Paragraphs>
  <Slides>24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楷体</vt:lpstr>
      <vt:lpstr>Wingdings</vt:lpstr>
      <vt:lpstr>等线</vt:lpstr>
      <vt:lpstr>微软雅黑</vt:lpstr>
      <vt:lpstr>Arial Unicode MS</vt:lpstr>
      <vt:lpstr>等线 Light</vt:lpstr>
      <vt:lpstr>-apple-system</vt:lpstr>
      <vt:lpstr>魂心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桐</dc:creator>
  <cp:lastModifiedBy>小明</cp:lastModifiedBy>
  <cp:revision>186</cp:revision>
  <dcterms:created xsi:type="dcterms:W3CDTF">2022-08-21T04:41:00Z</dcterms:created>
  <dcterms:modified xsi:type="dcterms:W3CDTF">2024-11-19T15:03:11Z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07A413A25C8E4B14991CB2D1835B6EE1_13</vt:lpwstr>
  </property>
  <property fmtid="{D5CDD505-2E9C-101B-9397-08002B2CF9AE}" pid="3" name="KSOProductBuildVer">
    <vt:lpwstr>2052-12.1.0.18608</vt:lpwstr>
  </property>
</Properties>
</file>