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91" r:id="rId5"/>
    <p:sldId id="259" r:id="rId6"/>
    <p:sldId id="260" r:id="rId7"/>
    <p:sldId id="261" r:id="rId8"/>
    <p:sldId id="262" r:id="rId9"/>
    <p:sldId id="271" r:id="rId10"/>
    <p:sldId id="272" r:id="rId11"/>
    <p:sldId id="265" r:id="rId12"/>
    <p:sldId id="266" r:id="rId13"/>
    <p:sldId id="267" r:id="rId14"/>
    <p:sldId id="269" r:id="rId15"/>
    <p:sldId id="268" r:id="rId16"/>
    <p:sldId id="273" r:id="rId17"/>
    <p:sldId id="275" r:id="rId18"/>
    <p:sldId id="276" r:id="rId19"/>
    <p:sldId id="277"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5906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89AD95-0A02-48E7-A5DE-34D2C50E5BAC}"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8ED2855-3317-45A1-A3C5-4794C38506F6}"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D290368-92B9-4F04-A61B-D45E705CE9A0}"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65876D-E100-414C-B8B3-BB06D52E8FED}"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C9FED81-32EC-4D49-98DD-A1C43D0DEF99}"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9FD6866-7720-49EE-992D-7B7B310DCD00}"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A0B744-647F-4857-8B49-13DD9423C713}"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E277A9-C486-412A-9560-C9B0A0AF8FE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FCF597C-0933-4FA7-B96C-41FC03294F88}"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1DA00D-162C-419A-823D-1D14BC9727DB}"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C41D643-17AE-4C06-AE06-71DC9F221565}"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bright="70000" contrast="-7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endParaRPr lang="en-US" smtClean="0">
              <a:solidFill>
                <a:prstClr val="black">
                  <a:tint val="75000"/>
                </a:prstClr>
              </a:solidFill>
              <a:latin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lang="en-US" smtClean="0">
              <a:solidFill>
                <a:prstClr val="black">
                  <a:tint val="75000"/>
                </a:prstClr>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C8F5F62-4715-494A-871F-A48564363C7E}" type="slidenum">
              <a:rPr lang="en-US" smtClean="0">
                <a:solidFill>
                  <a:prstClr val="black">
                    <a:tint val="75000"/>
                  </a:prstClr>
                </a:solidFill>
                <a:latin typeface="Arial" charset="0"/>
              </a:rPr>
              <a:pPr eaLnBrk="0" fontAlgn="base" hangingPunct="0">
                <a:spcBef>
                  <a:spcPct val="0"/>
                </a:spcBef>
                <a:spcAft>
                  <a:spcPct val="0"/>
                </a:spcAft>
              </a:pPr>
              <a:t>‹#›</a:t>
            </a:fld>
            <a:endParaRPr lang="en-US" smtClean="0">
              <a:solidFill>
                <a:prstClr val="black">
                  <a:tint val="75000"/>
                </a:prstClr>
              </a:solidFill>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wmf"/><Relationship Id="rId2" Type="http://schemas.openxmlformats.org/officeDocument/2006/relationships/image" Target="../media/image5.jpeg"/><Relationship Id="rId1" Type="http://schemas.openxmlformats.org/officeDocument/2006/relationships/slideLayout" Target="../slideLayouts/slideLayout13.xml"/><Relationship Id="rId6" Type="http://schemas.openxmlformats.org/officeDocument/2006/relationships/hyperlink" Target="http://msdn.microsoft.com/en-us/library/windows/desktop/bb205126(v=vs.85).aspx" TargetMode="Externa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ff476898(v=vs.85).aspx"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msdn.microsoft.com/en-us/library/ms924585.aspx" TargetMode="External"/><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ff476882(v=vs.85).aspx"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http.developer.nvidia.com/CgTutorial/cg_tutorial_chapter02.html" TargetMode="External"/><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ee418867(v=vs.85).aspx"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bb509561(v=vs.85).aspx"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bb509581(v=vs.85).aspx" TargetMode="External"/><Relationship Id="rId1" Type="http://schemas.openxmlformats.org/officeDocument/2006/relationships/slideLayout" Target="../slideLayouts/slideLayout13.xml"/><Relationship Id="rId5" Type="http://schemas.openxmlformats.org/officeDocument/2006/relationships/hyperlink" Target="http://msdn.microsoft.com/en-us/library/windows/desktop/dd607359(v=vs.85).aspx" TargetMode="External"/><Relationship Id="rId4" Type="http://schemas.openxmlformats.org/officeDocument/2006/relationships/hyperlink" Target="http://msdn.microsoft.com/en-us/library/windows/desktop/ff471359(v=vs.85).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bb509647(v=vs.85).aspx" TargetMode="External"/><Relationship Id="rId1" Type="http://schemas.openxmlformats.org/officeDocument/2006/relationships/slideLayout" Target="../slideLayouts/slideLayout13.xml"/><Relationship Id="rId6" Type="http://schemas.openxmlformats.org/officeDocument/2006/relationships/hyperlink" Target="http://msdn.microsoft.com/en-us/library/windows/desktop/bb205117(v=vs.85).aspx" TargetMode="External"/><Relationship Id="rId5" Type="http://schemas.openxmlformats.org/officeDocument/2006/relationships/hyperlink" Target="http://msdn.microsoft.com/en-us/library/windows/desktop/hh447213(v=vs.85).aspx" TargetMode="External"/><Relationship Id="rId4" Type="http://schemas.openxmlformats.org/officeDocument/2006/relationships/hyperlink" Target="http://msdn.microsoft.com/en-us/library/windows/desktop/ff471360(v=vs.85).asp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library/windows/desktop/bb509632(v=vs.85).aspx"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hyperlink" Target="http://techpubs.sgi.com/library/tpl/cgi-bin/getdoc.cgi/0650/bks/SGI_Developer/books/Cos3C_PG/sgi_html/ch09.html" TargetMode="External"/><Relationship Id="rId1" Type="http://schemas.openxmlformats.org/officeDocument/2006/relationships/slideLayout" Target="../slideLayouts/slideLayout13.xml"/><Relationship Id="rId4" Type="http://schemas.openxmlformats.org/officeDocument/2006/relationships/image" Target="../media/image2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bb205074(v=vs.85).aspx"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3D Graphics Pipeline</a:t>
            </a:r>
            <a:endParaRPr lang="en-US" dirty="0"/>
          </a:p>
        </p:txBody>
      </p:sp>
      <p:sp>
        <p:nvSpPr>
          <p:cNvPr id="3" name="Subtitle 2"/>
          <p:cNvSpPr>
            <a:spLocks noGrp="1"/>
          </p:cNvSpPr>
          <p:nvPr>
            <p:ph type="subTitle" idx="1"/>
          </p:nvPr>
        </p:nvSpPr>
        <p:spPr/>
        <p:txBody>
          <a:bodyPr/>
          <a:lstStyle/>
          <a:p>
            <a:r>
              <a:rPr lang="en-US" dirty="0" smtClean="0"/>
              <a:t>DirectX Day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Geometry: Back-Face Culling</a:t>
            </a:r>
            <a:endParaRPr lang="en-US" dirty="0"/>
          </a:p>
        </p:txBody>
      </p:sp>
      <p:sp>
        <p:nvSpPr>
          <p:cNvPr id="3" name="Content Placeholder 2"/>
          <p:cNvSpPr>
            <a:spLocks noGrp="1"/>
          </p:cNvSpPr>
          <p:nvPr>
            <p:ph idx="1"/>
          </p:nvPr>
        </p:nvSpPr>
        <p:spPr>
          <a:xfrm>
            <a:off x="228600" y="1600202"/>
            <a:ext cx="4343400" cy="5181599"/>
          </a:xfrm>
        </p:spPr>
        <p:txBody>
          <a:bodyPr>
            <a:normAutofit fontScale="62500" lnSpcReduction="20000"/>
          </a:bodyPr>
          <a:lstStyle/>
          <a:p>
            <a:r>
              <a:rPr lang="en-US" dirty="0" smtClean="0"/>
              <a:t>The way you </a:t>
            </a:r>
            <a:r>
              <a:rPr lang="en-US" dirty="0" smtClean="0">
                <a:solidFill>
                  <a:srgbClr val="7030A0"/>
                </a:solidFill>
              </a:rPr>
              <a:t>order</a:t>
            </a:r>
            <a:r>
              <a:rPr lang="en-US" dirty="0" smtClean="0"/>
              <a:t> your vertex data </a:t>
            </a:r>
            <a:r>
              <a:rPr lang="en-US" dirty="0" smtClean="0">
                <a:solidFill>
                  <a:srgbClr val="7030A0"/>
                </a:solidFill>
              </a:rPr>
              <a:t>when forming primitives</a:t>
            </a:r>
            <a:r>
              <a:rPr lang="en-US" dirty="0" smtClean="0"/>
              <a:t> is important.</a:t>
            </a:r>
          </a:p>
          <a:p>
            <a:r>
              <a:rPr lang="en-US" dirty="0" smtClean="0"/>
              <a:t>The order you place the vertices in, either clockwise or counter-clockwise </a:t>
            </a:r>
            <a:r>
              <a:rPr lang="en-US" dirty="0" smtClean="0">
                <a:solidFill>
                  <a:srgbClr val="7030A0"/>
                </a:solidFill>
              </a:rPr>
              <a:t>determines</a:t>
            </a:r>
            <a:r>
              <a:rPr lang="en-US" dirty="0" smtClean="0"/>
              <a:t> from what </a:t>
            </a:r>
            <a:r>
              <a:rPr lang="en-US" dirty="0" smtClean="0">
                <a:solidFill>
                  <a:srgbClr val="7030A0"/>
                </a:solidFill>
              </a:rPr>
              <a:t>direction a triangle is visible</a:t>
            </a:r>
            <a:r>
              <a:rPr lang="en-US" dirty="0" smtClean="0"/>
              <a:t>.</a:t>
            </a:r>
          </a:p>
          <a:p>
            <a:r>
              <a:rPr lang="en-US" dirty="0" smtClean="0"/>
              <a:t>This </a:t>
            </a:r>
            <a:r>
              <a:rPr lang="en-US" dirty="0" smtClean="0">
                <a:solidFill>
                  <a:srgbClr val="7030A0"/>
                </a:solidFill>
              </a:rPr>
              <a:t>optimization</a:t>
            </a:r>
            <a:r>
              <a:rPr lang="en-US" dirty="0" smtClean="0"/>
              <a:t> allows </a:t>
            </a:r>
            <a:r>
              <a:rPr lang="en-US" dirty="0" smtClean="0">
                <a:solidFill>
                  <a:srgbClr val="7030A0"/>
                </a:solidFill>
              </a:rPr>
              <a:t>triangles</a:t>
            </a:r>
            <a:r>
              <a:rPr lang="en-US" dirty="0" smtClean="0"/>
              <a:t> inside an object to be </a:t>
            </a:r>
            <a:r>
              <a:rPr lang="en-US" dirty="0" smtClean="0">
                <a:solidFill>
                  <a:srgbClr val="7030A0"/>
                </a:solidFill>
              </a:rPr>
              <a:t>rejected</a:t>
            </a:r>
            <a:r>
              <a:rPr lang="en-US" dirty="0" smtClean="0"/>
              <a:t> during the drawing process.</a:t>
            </a:r>
          </a:p>
          <a:p>
            <a:r>
              <a:rPr lang="en-US" dirty="0" smtClean="0"/>
              <a:t>This is known as backface culling, D3D has </a:t>
            </a:r>
            <a:r>
              <a:rPr lang="en-US" dirty="0" smtClean="0">
                <a:solidFill>
                  <a:srgbClr val="7030A0"/>
                </a:solidFill>
              </a:rPr>
              <a:t>three culling modes</a:t>
            </a:r>
            <a:r>
              <a:rPr lang="en-US" dirty="0" smtClean="0"/>
              <a:t>. </a:t>
            </a:r>
            <a:r>
              <a:rPr lang="en-US" dirty="0" smtClean="0">
                <a:solidFill>
                  <a:srgbClr val="7030A0"/>
                </a:solidFill>
              </a:rPr>
              <a:t>CW</a:t>
            </a:r>
            <a:r>
              <a:rPr lang="en-US" dirty="0" smtClean="0"/>
              <a:t>, </a:t>
            </a:r>
            <a:r>
              <a:rPr lang="en-US" dirty="0" smtClean="0">
                <a:solidFill>
                  <a:srgbClr val="7030A0"/>
                </a:solidFill>
              </a:rPr>
              <a:t>CCW</a:t>
            </a:r>
            <a:r>
              <a:rPr lang="en-US" dirty="0" smtClean="0"/>
              <a:t>, and </a:t>
            </a:r>
            <a:r>
              <a:rPr lang="en-US" dirty="0" smtClean="0">
                <a:solidFill>
                  <a:srgbClr val="7030A0"/>
                </a:solidFill>
              </a:rPr>
              <a:t>NONE</a:t>
            </a:r>
            <a:r>
              <a:rPr lang="en-US" dirty="0" smtClean="0"/>
              <a:t>. By default the culling mode is set to CCW. </a:t>
            </a:r>
            <a:endParaRPr lang="en-US" dirty="0"/>
          </a:p>
        </p:txBody>
      </p:sp>
      <p:grpSp>
        <p:nvGrpSpPr>
          <p:cNvPr id="10" name="Group 9"/>
          <p:cNvGrpSpPr/>
          <p:nvPr/>
        </p:nvGrpSpPr>
        <p:grpSpPr>
          <a:xfrm>
            <a:off x="4593830" y="1524000"/>
            <a:ext cx="4378585" cy="2542857"/>
            <a:chOff x="1385080" y="2248237"/>
            <a:chExt cx="6897208" cy="3848101"/>
          </a:xfrm>
        </p:grpSpPr>
        <p:pic>
          <p:nvPicPr>
            <p:cNvPr id="4" name="Picture 4" descr="dx_winding_CCW"/>
            <p:cNvPicPr>
              <a:picLocks noChangeAspect="1" noChangeArrowheads="1"/>
            </p:cNvPicPr>
            <p:nvPr/>
          </p:nvPicPr>
          <p:blipFill>
            <a:blip r:embed="rId2" cstate="print"/>
            <a:srcRect/>
            <a:stretch>
              <a:fillRect/>
            </a:stretch>
          </p:blipFill>
          <p:spPr bwMode="auto">
            <a:xfrm>
              <a:off x="5018388" y="2857837"/>
              <a:ext cx="3263900" cy="3238499"/>
            </a:xfrm>
            <a:prstGeom prst="rect">
              <a:avLst/>
            </a:prstGeom>
            <a:noFill/>
            <a:ln w="9525">
              <a:noFill/>
              <a:miter lim="800000"/>
              <a:headEnd/>
              <a:tailEnd/>
            </a:ln>
          </p:spPr>
        </p:pic>
        <p:pic>
          <p:nvPicPr>
            <p:cNvPr id="5" name="Picture 5" descr="dx_winding_CW"/>
            <p:cNvPicPr>
              <a:picLocks noChangeAspect="1" noChangeArrowheads="1"/>
            </p:cNvPicPr>
            <p:nvPr/>
          </p:nvPicPr>
          <p:blipFill>
            <a:blip r:embed="rId3" cstate="print"/>
            <a:srcRect/>
            <a:stretch>
              <a:fillRect/>
            </a:stretch>
          </p:blipFill>
          <p:spPr bwMode="auto">
            <a:xfrm>
              <a:off x="1385080" y="2857838"/>
              <a:ext cx="3365501" cy="3238500"/>
            </a:xfrm>
            <a:prstGeom prst="rect">
              <a:avLst/>
            </a:prstGeom>
            <a:noFill/>
            <a:ln w="9525">
              <a:noFill/>
              <a:miter lim="800000"/>
              <a:headEnd/>
              <a:tailEnd/>
            </a:ln>
          </p:spPr>
        </p:pic>
        <p:sp>
          <p:nvSpPr>
            <p:cNvPr id="6" name="AutoShape 7"/>
            <p:cNvSpPr>
              <a:spLocks noChangeArrowheads="1"/>
            </p:cNvSpPr>
            <p:nvPr/>
          </p:nvSpPr>
          <p:spPr bwMode="auto">
            <a:xfrm rot="18357437">
              <a:off x="2096279" y="3442038"/>
              <a:ext cx="2082800" cy="2133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19" y="11596"/>
                  </a:moveTo>
                  <a:cubicBezTo>
                    <a:pt x="17749" y="11332"/>
                    <a:pt x="17765" y="11066"/>
                    <a:pt x="17765" y="10800"/>
                  </a:cubicBezTo>
                  <a:cubicBezTo>
                    <a:pt x="17765" y="6953"/>
                    <a:pt x="14646" y="3835"/>
                    <a:pt x="10800" y="3835"/>
                  </a:cubicBezTo>
                  <a:cubicBezTo>
                    <a:pt x="6953" y="3835"/>
                    <a:pt x="3835" y="6953"/>
                    <a:pt x="3835" y="10800"/>
                  </a:cubicBezTo>
                  <a:cubicBezTo>
                    <a:pt x="3835" y="14646"/>
                    <a:pt x="6953" y="17765"/>
                    <a:pt x="10800" y="17765"/>
                  </a:cubicBezTo>
                  <a:cubicBezTo>
                    <a:pt x="12394" y="17765"/>
                    <a:pt x="13941" y="17217"/>
                    <a:pt x="15180" y="16214"/>
                  </a:cubicBezTo>
                  <a:lnTo>
                    <a:pt x="17592" y="19196"/>
                  </a:lnTo>
                  <a:cubicBezTo>
                    <a:pt x="15670" y="20751"/>
                    <a:pt x="13272" y="21599"/>
                    <a:pt x="10800" y="21600"/>
                  </a:cubicBezTo>
                  <a:cubicBezTo>
                    <a:pt x="4835" y="21600"/>
                    <a:pt x="0" y="16764"/>
                    <a:pt x="0" y="10800"/>
                  </a:cubicBezTo>
                  <a:cubicBezTo>
                    <a:pt x="0" y="4835"/>
                    <a:pt x="4835" y="0"/>
                    <a:pt x="10800" y="0"/>
                  </a:cubicBezTo>
                  <a:cubicBezTo>
                    <a:pt x="16764" y="0"/>
                    <a:pt x="21600" y="4835"/>
                    <a:pt x="21600" y="10800"/>
                  </a:cubicBezTo>
                  <a:cubicBezTo>
                    <a:pt x="21600" y="11212"/>
                    <a:pt x="21576" y="11625"/>
                    <a:pt x="21529" y="12035"/>
                  </a:cubicBezTo>
                  <a:lnTo>
                    <a:pt x="24211" y="12344"/>
                  </a:lnTo>
                  <a:lnTo>
                    <a:pt x="19095" y="16404"/>
                  </a:lnTo>
                  <a:lnTo>
                    <a:pt x="15036" y="11287"/>
                  </a:lnTo>
                  <a:lnTo>
                    <a:pt x="17719" y="11596"/>
                  </a:lnTo>
                  <a:close/>
                </a:path>
              </a:pathLst>
            </a:custGeom>
            <a:solidFill>
              <a:srgbClr val="FF3300"/>
            </a:solidFill>
            <a:ln w="9525">
              <a:solidFill>
                <a:schemeClr val="tx1"/>
              </a:solidFill>
              <a:miter lim="800000"/>
              <a:headEnd/>
              <a:tailEnd/>
            </a:ln>
          </p:spPr>
          <p:txBody>
            <a:bodyPr wrap="none" anchor="ctr"/>
            <a:lstStyle/>
            <a:p>
              <a:endParaRPr lang="en-US" dirty="0"/>
            </a:p>
          </p:txBody>
        </p:sp>
        <p:sp>
          <p:nvSpPr>
            <p:cNvPr id="7" name="AutoShape 8"/>
            <p:cNvSpPr>
              <a:spLocks noChangeArrowheads="1"/>
            </p:cNvSpPr>
            <p:nvPr/>
          </p:nvSpPr>
          <p:spPr bwMode="auto">
            <a:xfrm rot="14037942" flipV="1">
              <a:off x="5570045" y="3438069"/>
              <a:ext cx="2084387" cy="21399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19" y="11596"/>
                  </a:moveTo>
                  <a:cubicBezTo>
                    <a:pt x="17749" y="11332"/>
                    <a:pt x="17765" y="11066"/>
                    <a:pt x="17765" y="10800"/>
                  </a:cubicBezTo>
                  <a:cubicBezTo>
                    <a:pt x="17765" y="6953"/>
                    <a:pt x="14646" y="3835"/>
                    <a:pt x="10800" y="3835"/>
                  </a:cubicBezTo>
                  <a:cubicBezTo>
                    <a:pt x="6953" y="3835"/>
                    <a:pt x="3835" y="6953"/>
                    <a:pt x="3835" y="10800"/>
                  </a:cubicBezTo>
                  <a:cubicBezTo>
                    <a:pt x="3835" y="14646"/>
                    <a:pt x="6953" y="17765"/>
                    <a:pt x="10800" y="17765"/>
                  </a:cubicBezTo>
                  <a:cubicBezTo>
                    <a:pt x="12394" y="17765"/>
                    <a:pt x="13941" y="17217"/>
                    <a:pt x="15180" y="16214"/>
                  </a:cubicBezTo>
                  <a:lnTo>
                    <a:pt x="17592" y="19196"/>
                  </a:lnTo>
                  <a:cubicBezTo>
                    <a:pt x="15670" y="20751"/>
                    <a:pt x="13272" y="21599"/>
                    <a:pt x="10800" y="21600"/>
                  </a:cubicBezTo>
                  <a:cubicBezTo>
                    <a:pt x="4835" y="21600"/>
                    <a:pt x="0" y="16764"/>
                    <a:pt x="0" y="10800"/>
                  </a:cubicBezTo>
                  <a:cubicBezTo>
                    <a:pt x="0" y="4835"/>
                    <a:pt x="4835" y="0"/>
                    <a:pt x="10800" y="0"/>
                  </a:cubicBezTo>
                  <a:cubicBezTo>
                    <a:pt x="16764" y="0"/>
                    <a:pt x="21600" y="4835"/>
                    <a:pt x="21600" y="10800"/>
                  </a:cubicBezTo>
                  <a:cubicBezTo>
                    <a:pt x="21600" y="11212"/>
                    <a:pt x="21576" y="11625"/>
                    <a:pt x="21529" y="12035"/>
                  </a:cubicBezTo>
                  <a:lnTo>
                    <a:pt x="24211" y="12344"/>
                  </a:lnTo>
                  <a:lnTo>
                    <a:pt x="19095" y="16404"/>
                  </a:lnTo>
                  <a:lnTo>
                    <a:pt x="15036" y="11287"/>
                  </a:lnTo>
                  <a:lnTo>
                    <a:pt x="17719" y="11596"/>
                  </a:lnTo>
                  <a:close/>
                </a:path>
              </a:pathLst>
            </a:custGeom>
            <a:solidFill>
              <a:srgbClr val="FF3300"/>
            </a:solidFill>
            <a:ln w="9525">
              <a:solidFill>
                <a:schemeClr val="tx1"/>
              </a:solidFill>
              <a:miter lim="800000"/>
              <a:headEnd/>
              <a:tailEnd/>
            </a:ln>
          </p:spPr>
          <p:txBody>
            <a:bodyPr wrap="none" anchor="ctr"/>
            <a:lstStyle/>
            <a:p>
              <a:endParaRPr lang="en-US" dirty="0"/>
            </a:p>
          </p:txBody>
        </p:sp>
        <p:sp>
          <p:nvSpPr>
            <p:cNvPr id="8" name="Text Box 9"/>
            <p:cNvSpPr txBox="1">
              <a:spLocks noChangeArrowheads="1"/>
            </p:cNvSpPr>
            <p:nvPr/>
          </p:nvSpPr>
          <p:spPr bwMode="auto">
            <a:xfrm>
              <a:off x="5911882" y="2248237"/>
              <a:ext cx="1255466" cy="605486"/>
            </a:xfrm>
            <a:prstGeom prst="rect">
              <a:avLst/>
            </a:prstGeom>
            <a:noFill/>
            <a:ln w="9525">
              <a:noFill/>
              <a:miter lim="800000"/>
              <a:headEnd/>
              <a:tailEnd/>
            </a:ln>
          </p:spPr>
          <p:txBody>
            <a:bodyPr wrap="none">
              <a:spAutoFit/>
            </a:bodyPr>
            <a:lstStyle/>
            <a:p>
              <a:pPr eaLnBrk="1" hangingPunct="1"/>
              <a:r>
                <a:rPr lang="en-US" sz="2000" dirty="0" smtClean="0">
                  <a:solidFill>
                    <a:schemeClr val="accent1"/>
                  </a:solidFill>
                </a:rPr>
                <a:t>CCW</a:t>
              </a:r>
              <a:endParaRPr lang="en-US" sz="2000" dirty="0">
                <a:solidFill>
                  <a:schemeClr val="accent1"/>
                </a:solidFill>
              </a:endParaRPr>
            </a:p>
          </p:txBody>
        </p:sp>
        <p:sp>
          <p:nvSpPr>
            <p:cNvPr id="9" name="Text Box 10"/>
            <p:cNvSpPr txBox="1">
              <a:spLocks noChangeArrowheads="1"/>
            </p:cNvSpPr>
            <p:nvPr/>
          </p:nvSpPr>
          <p:spPr bwMode="auto">
            <a:xfrm>
              <a:off x="2551006" y="2248237"/>
              <a:ext cx="972658" cy="605486"/>
            </a:xfrm>
            <a:prstGeom prst="rect">
              <a:avLst/>
            </a:prstGeom>
            <a:noFill/>
            <a:ln w="9525">
              <a:noFill/>
              <a:miter lim="800000"/>
              <a:headEnd/>
              <a:tailEnd/>
            </a:ln>
          </p:spPr>
          <p:txBody>
            <a:bodyPr wrap="none">
              <a:spAutoFit/>
            </a:bodyPr>
            <a:lstStyle/>
            <a:p>
              <a:pPr eaLnBrk="1" hangingPunct="1"/>
              <a:r>
                <a:rPr lang="en-US" sz="2000" dirty="0" smtClean="0">
                  <a:solidFill>
                    <a:schemeClr val="accent1"/>
                  </a:solidFill>
                </a:rPr>
                <a:t>CW</a:t>
              </a:r>
              <a:endParaRPr lang="en-US" sz="2000" dirty="0">
                <a:solidFill>
                  <a:schemeClr val="accent1"/>
                </a:solidFill>
              </a:endParaRPr>
            </a:p>
          </p:txBody>
        </p:sp>
      </p:grpSp>
      <p:pic>
        <p:nvPicPr>
          <p:cNvPr id="11" name="Picture 1028" descr="dx_winding_1"/>
          <p:cNvPicPr>
            <a:picLocks noChangeAspect="1" noChangeArrowheads="1"/>
          </p:cNvPicPr>
          <p:nvPr/>
        </p:nvPicPr>
        <p:blipFill>
          <a:blip r:embed="rId4" cstate="print"/>
          <a:srcRect/>
          <a:stretch>
            <a:fillRect/>
          </a:stretch>
        </p:blipFill>
        <p:spPr bwMode="auto">
          <a:xfrm>
            <a:off x="6858000" y="4343400"/>
            <a:ext cx="2133600" cy="2169041"/>
          </a:xfrm>
          <a:prstGeom prst="rect">
            <a:avLst/>
          </a:prstGeom>
          <a:noFill/>
          <a:ln w="9525">
            <a:noFill/>
            <a:miter lim="800000"/>
            <a:headEnd/>
            <a:tailEnd/>
          </a:ln>
        </p:spPr>
      </p:pic>
      <p:pic>
        <p:nvPicPr>
          <p:cNvPr id="12" name="Picture 1029" descr="dx_winding_2"/>
          <p:cNvPicPr>
            <a:picLocks noChangeAspect="1" noChangeArrowheads="1"/>
          </p:cNvPicPr>
          <p:nvPr/>
        </p:nvPicPr>
        <p:blipFill>
          <a:blip r:embed="rId5" cstate="print"/>
          <a:srcRect/>
          <a:stretch>
            <a:fillRect/>
          </a:stretch>
        </p:blipFill>
        <p:spPr bwMode="auto">
          <a:xfrm>
            <a:off x="4572000" y="4343401"/>
            <a:ext cx="2133600" cy="2169041"/>
          </a:xfrm>
          <a:prstGeom prst="rect">
            <a:avLst/>
          </a:prstGeom>
          <a:noFill/>
          <a:ln w="9525">
            <a:noFill/>
            <a:miter lim="800000"/>
            <a:headEnd/>
            <a:tailEnd/>
          </a:ln>
        </p:spPr>
      </p:pic>
      <p:pic>
        <p:nvPicPr>
          <p:cNvPr id="20" name="Picture 14" descr="C:\Users\lnorri\AppData\Local\Microsoft\Windows\Temporary Internet Files\Content.IE5\LCZF3MRJ\MC900293876[1].wmf">
            <a:hlinkClick r:id="rId6"/>
          </p:cNvPr>
          <p:cNvPicPr>
            <a:picLocks noChangeAspect="1" noChangeArrowheads="1"/>
          </p:cNvPicPr>
          <p:nvPr/>
        </p:nvPicPr>
        <p:blipFill>
          <a:blip r:embed="rId7"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Compression</a:t>
            </a:r>
            <a:endParaRPr lang="en-US" dirty="0"/>
          </a:p>
        </p:txBody>
      </p:sp>
      <p:sp>
        <p:nvSpPr>
          <p:cNvPr id="3" name="Content Placeholder 2"/>
          <p:cNvSpPr>
            <a:spLocks noGrp="1"/>
          </p:cNvSpPr>
          <p:nvPr>
            <p:ph idx="1"/>
          </p:nvPr>
        </p:nvSpPr>
        <p:spPr>
          <a:xfrm>
            <a:off x="228600" y="1600202"/>
            <a:ext cx="8686800" cy="2133599"/>
          </a:xfrm>
        </p:spPr>
        <p:txBody>
          <a:bodyPr>
            <a:normAutofit fontScale="55000" lnSpcReduction="20000"/>
          </a:bodyPr>
          <a:lstStyle/>
          <a:p>
            <a:r>
              <a:rPr lang="en-US" dirty="0" smtClean="0"/>
              <a:t>Most of the time we usually don’t render just a single triangle, models are typically made up of thousands of triangles.</a:t>
            </a:r>
          </a:p>
          <a:p>
            <a:r>
              <a:rPr lang="en-US" dirty="0" smtClean="0"/>
              <a:t>Because most triangles are connected to one another, they will share many vertices across the surface of the models geometry.</a:t>
            </a:r>
          </a:p>
          <a:p>
            <a:r>
              <a:rPr lang="en-US" dirty="0" smtClean="0"/>
              <a:t>Without some form of compression/reuse each triangle would have to define its own copy of a vertex that has already been described by another adjacent triangle. </a:t>
            </a:r>
            <a:endParaRPr lang="en-US" dirty="0"/>
          </a:p>
        </p:txBody>
      </p:sp>
      <p:sp>
        <p:nvSpPr>
          <p:cNvPr id="5" name="TextBox 4"/>
          <p:cNvSpPr txBox="1"/>
          <p:nvPr/>
        </p:nvSpPr>
        <p:spPr>
          <a:xfrm>
            <a:off x="6096000" y="3886200"/>
            <a:ext cx="2286000" cy="307777"/>
          </a:xfrm>
          <a:prstGeom prst="rect">
            <a:avLst/>
          </a:prstGeom>
          <a:noFill/>
        </p:spPr>
        <p:txBody>
          <a:bodyPr wrap="square" rtlCol="0">
            <a:spAutoFit/>
          </a:bodyPr>
          <a:lstStyle/>
          <a:p>
            <a:r>
              <a:rPr lang="en-US" sz="1400" dirty="0" smtClean="0"/>
              <a:t>500</a:t>
            </a:r>
            <a:r>
              <a:rPr lang="en-US" sz="1400" dirty="0" smtClean="0">
                <a:solidFill>
                  <a:srgbClr val="FF0000"/>
                </a:solidFill>
              </a:rPr>
              <a:t> </a:t>
            </a:r>
            <a:r>
              <a:rPr lang="en-US" sz="1400" dirty="0" smtClean="0">
                <a:solidFill>
                  <a:srgbClr val="7030A0"/>
                </a:solidFill>
              </a:rPr>
              <a:t>TRIANGLES TOTAL</a:t>
            </a:r>
            <a:endParaRPr lang="en-US" sz="1400" dirty="0">
              <a:solidFill>
                <a:srgbClr val="7030A0"/>
              </a:solidFill>
            </a:endParaRPr>
          </a:p>
        </p:txBody>
      </p:sp>
      <p:sp>
        <p:nvSpPr>
          <p:cNvPr id="6" name="TextBox 5"/>
          <p:cNvSpPr txBox="1"/>
          <p:nvPr/>
        </p:nvSpPr>
        <p:spPr>
          <a:xfrm>
            <a:off x="6096000" y="4572000"/>
            <a:ext cx="3048000" cy="523220"/>
          </a:xfrm>
          <a:prstGeom prst="rect">
            <a:avLst/>
          </a:prstGeom>
          <a:noFill/>
        </p:spPr>
        <p:txBody>
          <a:bodyPr wrap="square" rtlCol="0">
            <a:spAutoFit/>
          </a:bodyPr>
          <a:lstStyle/>
          <a:p>
            <a:r>
              <a:rPr lang="en-US" sz="1400" dirty="0" smtClean="0"/>
              <a:t>1500</a:t>
            </a:r>
            <a:r>
              <a:rPr lang="en-US" sz="1400" dirty="0" smtClean="0">
                <a:solidFill>
                  <a:srgbClr val="FF0000"/>
                </a:solidFill>
              </a:rPr>
              <a:t> </a:t>
            </a:r>
            <a:r>
              <a:rPr lang="en-US" sz="1400" dirty="0" smtClean="0">
                <a:solidFill>
                  <a:srgbClr val="7030A0"/>
                </a:solidFill>
              </a:rPr>
              <a:t>VERTS REQUIRED TO DESCRIBE EVERY TRIANGLE</a:t>
            </a:r>
            <a:endParaRPr lang="en-US" sz="1400" dirty="0">
              <a:solidFill>
                <a:srgbClr val="7030A0"/>
              </a:solidFill>
            </a:endParaRPr>
          </a:p>
        </p:txBody>
      </p:sp>
      <p:sp>
        <p:nvSpPr>
          <p:cNvPr id="7" name="TextBox 6"/>
          <p:cNvSpPr txBox="1"/>
          <p:nvPr/>
        </p:nvSpPr>
        <p:spPr>
          <a:xfrm>
            <a:off x="6096000" y="5486400"/>
            <a:ext cx="3048000" cy="523220"/>
          </a:xfrm>
          <a:prstGeom prst="rect">
            <a:avLst/>
          </a:prstGeom>
          <a:noFill/>
        </p:spPr>
        <p:txBody>
          <a:bodyPr wrap="square" rtlCol="0">
            <a:spAutoFit/>
          </a:bodyPr>
          <a:lstStyle/>
          <a:p>
            <a:r>
              <a:rPr lang="en-US" sz="1400" dirty="0" smtClean="0">
                <a:solidFill>
                  <a:srgbClr val="7030A0"/>
                </a:solidFill>
              </a:rPr>
              <a:t>ONLY</a:t>
            </a:r>
            <a:r>
              <a:rPr lang="en-US" sz="1400" dirty="0" smtClean="0">
                <a:solidFill>
                  <a:srgbClr val="FF0000"/>
                </a:solidFill>
              </a:rPr>
              <a:t> </a:t>
            </a:r>
            <a:r>
              <a:rPr lang="en-US" sz="1400" dirty="0" smtClean="0">
                <a:solidFill>
                  <a:srgbClr val="0000FF"/>
                </a:solidFill>
              </a:rPr>
              <a:t>350</a:t>
            </a:r>
            <a:r>
              <a:rPr lang="en-US" sz="1400" dirty="0" smtClean="0">
                <a:solidFill>
                  <a:srgbClr val="FF0000"/>
                </a:solidFill>
              </a:rPr>
              <a:t> </a:t>
            </a:r>
            <a:r>
              <a:rPr lang="en-US" sz="1400" dirty="0" smtClean="0">
                <a:solidFill>
                  <a:srgbClr val="7030A0"/>
                </a:solidFill>
              </a:rPr>
              <a:t>OF THOSE VERTS ARE ACTUALLY DIFFERENT</a:t>
            </a:r>
            <a:endParaRPr lang="en-US" sz="1400" dirty="0">
              <a:solidFill>
                <a:srgbClr val="7030A0"/>
              </a:solidFill>
            </a:endParaRPr>
          </a:p>
        </p:txBody>
      </p:sp>
      <p:grpSp>
        <p:nvGrpSpPr>
          <p:cNvPr id="17" name="Group 16"/>
          <p:cNvGrpSpPr/>
          <p:nvPr/>
        </p:nvGrpSpPr>
        <p:grpSpPr>
          <a:xfrm>
            <a:off x="457200" y="3657600"/>
            <a:ext cx="5105400" cy="2844800"/>
            <a:chOff x="304801" y="3937000"/>
            <a:chExt cx="3095625" cy="2545509"/>
          </a:xfrm>
        </p:grpSpPr>
        <p:pic>
          <p:nvPicPr>
            <p:cNvPr id="4" name="Picture 3" descr="Dolphin_triangle_mesh.png"/>
            <p:cNvPicPr>
              <a:picLocks noChangeAspect="1"/>
            </p:cNvPicPr>
            <p:nvPr/>
          </p:nvPicPr>
          <p:blipFill>
            <a:blip r:embed="rId2" cstate="print"/>
            <a:stretch>
              <a:fillRect/>
            </a:stretch>
          </p:blipFill>
          <p:spPr>
            <a:xfrm>
              <a:off x="304801" y="3937000"/>
              <a:ext cx="3095625" cy="2545509"/>
            </a:xfrm>
            <a:prstGeom prst="rect">
              <a:avLst/>
            </a:prstGeom>
            <a:ln>
              <a:solidFill>
                <a:schemeClr val="tx1"/>
              </a:solidFill>
            </a:ln>
          </p:spPr>
        </p:pic>
        <p:sp>
          <p:nvSpPr>
            <p:cNvPr id="9" name="Oval 8"/>
            <p:cNvSpPr/>
            <p:nvPr/>
          </p:nvSpPr>
          <p:spPr>
            <a:xfrm>
              <a:off x="1277566" y="4896255"/>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622898" y="488058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345660" y="5116748"/>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592094" y="461523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935804" y="4840051"/>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955259" y="5064868"/>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1916349" y="461523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2305455" y="4874637"/>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Geometry</a:t>
            </a:r>
            <a:endParaRPr lang="en-US" dirty="0"/>
          </a:p>
        </p:txBody>
      </p:sp>
      <p:sp>
        <p:nvSpPr>
          <p:cNvPr id="3" name="Content Placeholder 2"/>
          <p:cNvSpPr>
            <a:spLocks noGrp="1"/>
          </p:cNvSpPr>
          <p:nvPr>
            <p:ph idx="1"/>
          </p:nvPr>
        </p:nvSpPr>
        <p:spPr>
          <a:xfrm>
            <a:off x="228600" y="1600200"/>
            <a:ext cx="8686800" cy="3048000"/>
          </a:xfrm>
        </p:spPr>
        <p:txBody>
          <a:bodyPr>
            <a:normAutofit fontScale="55000" lnSpcReduction="20000"/>
          </a:bodyPr>
          <a:lstStyle/>
          <a:p>
            <a:r>
              <a:rPr lang="en-US" dirty="0" smtClean="0"/>
              <a:t>An easy way to solve this problem, is to first describe all the unique vertices in an object without regard to triangle formation.</a:t>
            </a:r>
          </a:p>
          <a:p>
            <a:r>
              <a:rPr lang="en-US" dirty="0" smtClean="0"/>
              <a:t>Rather than defining each triangle sequentially in the vertex buffer, we simply move this step to a secondary buffer that uses array locations from the vertex buffer to describe how the triangles are formed.</a:t>
            </a:r>
          </a:p>
          <a:p>
            <a:r>
              <a:rPr lang="en-US" dirty="0" smtClean="0"/>
              <a:t>By doing this, we can now refer to a vertex multiple times in the secondary buffer by its array location rather than being forced to duplicate it each time we need it.</a:t>
            </a:r>
          </a:p>
          <a:p>
            <a:r>
              <a:rPr lang="en-US" dirty="0" smtClean="0"/>
              <a:t>The savings come from needing far fewer vertices in our vertex buffer to describe all the triangles in the mesh. Instead of duplicating vertices, we now just copy indexes.</a:t>
            </a:r>
            <a:endParaRPr lang="en-US" dirty="0"/>
          </a:p>
        </p:txBody>
      </p:sp>
      <p:pic>
        <p:nvPicPr>
          <p:cNvPr id="78" name="Picture 77" descr="indexed.bmp"/>
          <p:cNvPicPr>
            <a:picLocks noChangeAspect="1"/>
          </p:cNvPicPr>
          <p:nvPr/>
        </p:nvPicPr>
        <p:blipFill>
          <a:blip r:embed="rId2" cstate="print"/>
          <a:stretch>
            <a:fillRect/>
          </a:stretch>
        </p:blipFill>
        <p:spPr>
          <a:xfrm>
            <a:off x="228600" y="4648200"/>
            <a:ext cx="8686800" cy="156575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Buffers</a:t>
            </a:r>
            <a:endParaRPr lang="en-US" dirty="0"/>
          </a:p>
        </p:txBody>
      </p:sp>
      <p:sp>
        <p:nvSpPr>
          <p:cNvPr id="3" name="Content Placeholder 2"/>
          <p:cNvSpPr>
            <a:spLocks noGrp="1"/>
          </p:cNvSpPr>
          <p:nvPr>
            <p:ph idx="1"/>
          </p:nvPr>
        </p:nvSpPr>
        <p:spPr/>
        <p:txBody>
          <a:bodyPr>
            <a:normAutofit fontScale="92500"/>
          </a:bodyPr>
          <a:lstStyle/>
          <a:p>
            <a:r>
              <a:rPr lang="en-US" dirty="0" smtClean="0"/>
              <a:t>Use an </a:t>
            </a:r>
            <a:r>
              <a:rPr lang="en-US" dirty="0" smtClean="0">
                <a:solidFill>
                  <a:srgbClr val="7030A0"/>
                </a:solidFill>
              </a:rPr>
              <a:t>ID3D11Buffer</a:t>
            </a:r>
            <a:r>
              <a:rPr lang="en-US" dirty="0" smtClean="0"/>
              <a:t> but set the bind type to: </a:t>
            </a:r>
            <a:r>
              <a:rPr lang="en-US" dirty="0" smtClean="0">
                <a:solidFill>
                  <a:srgbClr val="7030A0"/>
                </a:solidFill>
              </a:rPr>
              <a:t>D3D11_BIND_INDEX_BUFFER</a:t>
            </a:r>
            <a:r>
              <a:rPr lang="en-US" dirty="0" smtClean="0"/>
              <a:t>.</a:t>
            </a:r>
          </a:p>
          <a:p>
            <a:pPr lvl="1"/>
            <a:r>
              <a:rPr lang="en-US" dirty="0" smtClean="0">
                <a:solidFill>
                  <a:srgbClr val="7030A0"/>
                </a:solidFill>
              </a:rPr>
              <a:t>Fill the buffer</a:t>
            </a:r>
            <a:r>
              <a:rPr lang="en-US" dirty="0" smtClean="0"/>
              <a:t> with either </a:t>
            </a:r>
            <a:r>
              <a:rPr lang="en-US" dirty="0" smtClean="0">
                <a:solidFill>
                  <a:srgbClr val="7030A0"/>
                </a:solidFill>
              </a:rPr>
              <a:t>unsigned integers or unsigned shorts</a:t>
            </a:r>
            <a:r>
              <a:rPr lang="en-US" dirty="0" smtClean="0"/>
              <a:t> depending on how many vertices you will need to reference.</a:t>
            </a:r>
          </a:p>
          <a:p>
            <a:pPr lvl="1"/>
            <a:r>
              <a:rPr lang="en-US" dirty="0" smtClean="0">
                <a:solidFill>
                  <a:srgbClr val="7030A0"/>
                </a:solidFill>
              </a:rPr>
              <a:t>Bind</a:t>
            </a:r>
            <a:r>
              <a:rPr lang="en-US" dirty="0" smtClean="0"/>
              <a:t> the buffer </a:t>
            </a:r>
            <a:r>
              <a:rPr lang="en-US" dirty="0" smtClean="0">
                <a:solidFill>
                  <a:srgbClr val="7030A0"/>
                </a:solidFill>
              </a:rPr>
              <a:t>to the Input Assembler</a:t>
            </a:r>
            <a:r>
              <a:rPr lang="en-US" dirty="0" smtClean="0"/>
              <a:t> stage just like you would a vertex buffer.</a:t>
            </a:r>
          </a:p>
          <a:p>
            <a:pPr lvl="1"/>
            <a:r>
              <a:rPr lang="en-US" dirty="0" smtClean="0"/>
              <a:t>Now you can use the function </a:t>
            </a:r>
            <a:r>
              <a:rPr lang="en-US" dirty="0" smtClean="0">
                <a:solidFill>
                  <a:srgbClr val="7030A0"/>
                </a:solidFill>
              </a:rPr>
              <a:t>“</a:t>
            </a:r>
            <a:r>
              <a:rPr lang="en-US" dirty="0" err="1" smtClean="0">
                <a:solidFill>
                  <a:srgbClr val="7030A0"/>
                </a:solidFill>
              </a:rPr>
              <a:t>DrawIndexed</a:t>
            </a:r>
            <a:r>
              <a:rPr lang="en-US" dirty="0" smtClean="0">
                <a:solidFill>
                  <a:srgbClr val="7030A0"/>
                </a:solidFill>
              </a:rPr>
              <a:t>” </a:t>
            </a:r>
            <a:r>
              <a:rPr lang="en-US" dirty="0" smtClean="0"/>
              <a:t>instead of just “Draw”.</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D3D Cartesian Coordinates</a:t>
            </a:r>
            <a:endParaRPr lang="en-US" dirty="0"/>
          </a:p>
        </p:txBody>
      </p:sp>
      <p:pic>
        <p:nvPicPr>
          <p:cNvPr id="4" name="Picture 10"/>
          <p:cNvPicPr>
            <a:picLocks noGrp="1" noChangeAspect="1" noChangeArrowheads="1"/>
          </p:cNvPicPr>
          <p:nvPr>
            <p:ph idx="1"/>
          </p:nvPr>
        </p:nvPicPr>
        <p:blipFill>
          <a:blip r:embed="rId2" cstate="print"/>
          <a:srcRect/>
          <a:stretch>
            <a:fillRect/>
          </a:stretch>
        </p:blipFill>
        <p:spPr bwMode="auto">
          <a:xfrm>
            <a:off x="5029200" y="2209800"/>
            <a:ext cx="3868947" cy="3505200"/>
          </a:xfrm>
          <a:prstGeom prst="rect">
            <a:avLst/>
          </a:prstGeom>
          <a:noFill/>
          <a:ln w="12700" cap="sq">
            <a:solidFill>
              <a:schemeClr val="tx1"/>
            </a:solidFill>
            <a:miter lim="800000"/>
            <a:headEnd type="none" w="sm" len="sm"/>
            <a:tailEnd type="none" w="sm" len="sm"/>
          </a:ln>
        </p:spPr>
      </p:pic>
      <p:sp>
        <p:nvSpPr>
          <p:cNvPr id="5" name="Content Placeholder 2"/>
          <p:cNvSpPr txBox="1">
            <a:spLocks/>
          </p:cNvSpPr>
          <p:nvPr/>
        </p:nvSpPr>
        <p:spPr>
          <a:xfrm>
            <a:off x="304800" y="2209800"/>
            <a:ext cx="4724400" cy="3505199"/>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noProof="0" dirty="0" smtClean="0"/>
              <a:t>Although D3D can support multiple coordinate systems, typically we use a left handed system as pictured.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dirty="0" smtClean="0">
                <a:ln>
                  <a:noFill/>
                </a:ln>
                <a:effectLst/>
                <a:uLnTx/>
                <a:uFillTx/>
                <a:latin typeface="+mn-lt"/>
                <a:ea typeface="+mn-ea"/>
                <a:cs typeface="+mn-cs"/>
              </a:rPr>
              <a:t>Many</a:t>
            </a:r>
            <a:r>
              <a:rPr kumimoji="0" lang="en-US" sz="2800" b="0" i="0" u="none" strike="noStrike" kern="1200" cap="none" spc="0" normalizeH="0" dirty="0" smtClean="0">
                <a:ln>
                  <a:noFill/>
                </a:ln>
                <a:effectLst/>
                <a:uLnTx/>
                <a:uFillTx/>
                <a:latin typeface="+mn-lt"/>
                <a:ea typeface="+mn-ea"/>
                <a:cs typeface="+mn-cs"/>
              </a:rPr>
              <a:t> other API’s and Software packages have different setups. (OpenGL, Maya, 3DS Max)</a:t>
            </a:r>
            <a:endParaRPr kumimoji="0" lang="en-US" sz="28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ipWireframe.png"/>
          <p:cNvPicPr>
            <a:picLocks noChangeAspect="1"/>
          </p:cNvPicPr>
          <p:nvPr/>
        </p:nvPicPr>
        <p:blipFill>
          <a:blip r:embed="rId2" cstate="print"/>
          <a:stretch>
            <a:fillRect/>
          </a:stretch>
        </p:blipFill>
        <p:spPr>
          <a:xfrm>
            <a:off x="5562600" y="4191000"/>
            <a:ext cx="2973862" cy="2199260"/>
          </a:xfrm>
          <a:prstGeom prst="rect">
            <a:avLst/>
          </a:prstGeom>
          <a:solidFill>
            <a:schemeClr val="tx1"/>
          </a:solidFill>
        </p:spPr>
      </p:pic>
      <p:sp>
        <p:nvSpPr>
          <p:cNvPr id="21" name="Right Arrow 20"/>
          <p:cNvSpPr/>
          <p:nvPr/>
        </p:nvSpPr>
        <p:spPr>
          <a:xfrm>
            <a:off x="4876800" y="5943600"/>
            <a:ext cx="7620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rojectFromView.png"/>
          <p:cNvPicPr>
            <a:picLocks noChangeAspect="1"/>
          </p:cNvPicPr>
          <p:nvPr/>
        </p:nvPicPr>
        <p:blipFill>
          <a:blip r:embed="rId3" cstate="print"/>
          <a:stretch>
            <a:fillRect/>
          </a:stretch>
        </p:blipFill>
        <p:spPr>
          <a:xfrm>
            <a:off x="304800" y="3962400"/>
            <a:ext cx="4694244" cy="2389566"/>
          </a:xfrm>
          <a:prstGeom prst="rect">
            <a:avLst/>
          </a:prstGeom>
        </p:spPr>
      </p:pic>
      <p:sp>
        <p:nvSpPr>
          <p:cNvPr id="20" name="Right Arrow 19"/>
          <p:cNvSpPr/>
          <p:nvPr/>
        </p:nvSpPr>
        <p:spPr>
          <a:xfrm rot="8517047">
            <a:off x="4810076" y="3649662"/>
            <a:ext cx="975781"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Space: From 3D to 2D</a:t>
            </a:r>
            <a:endParaRPr lang="en-US" dirty="0"/>
          </a:p>
        </p:txBody>
      </p:sp>
      <p:pic>
        <p:nvPicPr>
          <p:cNvPr id="7" name="Picture 6" descr="CameraInView.png"/>
          <p:cNvPicPr>
            <a:picLocks noChangeAspect="1"/>
          </p:cNvPicPr>
          <p:nvPr/>
        </p:nvPicPr>
        <p:blipFill>
          <a:blip r:embed="rId4" cstate="print"/>
          <a:stretch>
            <a:fillRect/>
          </a:stretch>
        </p:blipFill>
        <p:spPr>
          <a:xfrm>
            <a:off x="5486400" y="1447800"/>
            <a:ext cx="3445144" cy="2196074"/>
          </a:xfrm>
          <a:prstGeom prst="rect">
            <a:avLst/>
          </a:prstGeom>
        </p:spPr>
      </p:pic>
      <p:sp>
        <p:nvSpPr>
          <p:cNvPr id="10" name="TextBox 9"/>
          <p:cNvSpPr txBox="1"/>
          <p:nvPr/>
        </p:nvSpPr>
        <p:spPr>
          <a:xfrm>
            <a:off x="0" y="3048000"/>
            <a:ext cx="2819399" cy="369332"/>
          </a:xfrm>
          <a:prstGeom prst="rect">
            <a:avLst/>
          </a:prstGeom>
          <a:noFill/>
        </p:spPr>
        <p:txBody>
          <a:bodyPr wrap="square" rtlCol="0">
            <a:spAutoFit/>
          </a:bodyPr>
          <a:lstStyle/>
          <a:p>
            <a:r>
              <a:rPr lang="en-US" dirty="0" smtClean="0"/>
              <a:t>LOCAL/OBJECT SPACE</a:t>
            </a:r>
            <a:endParaRPr lang="en-US" dirty="0"/>
          </a:p>
        </p:txBody>
      </p:sp>
      <p:sp>
        <p:nvSpPr>
          <p:cNvPr id="11" name="TextBox 10"/>
          <p:cNvSpPr txBox="1"/>
          <p:nvPr/>
        </p:nvSpPr>
        <p:spPr>
          <a:xfrm>
            <a:off x="5867400" y="3657600"/>
            <a:ext cx="2731004" cy="369332"/>
          </a:xfrm>
          <a:prstGeom prst="rect">
            <a:avLst/>
          </a:prstGeom>
          <a:noFill/>
        </p:spPr>
        <p:txBody>
          <a:bodyPr wrap="none" rtlCol="0">
            <a:spAutoFit/>
          </a:bodyPr>
          <a:lstStyle/>
          <a:p>
            <a:r>
              <a:rPr lang="en-US" dirty="0" smtClean="0"/>
              <a:t>VIEW/CAMERA SPACE</a:t>
            </a:r>
            <a:endParaRPr lang="en-US" dirty="0"/>
          </a:p>
        </p:txBody>
      </p:sp>
      <p:sp>
        <p:nvSpPr>
          <p:cNvPr id="15" name="TextBox 14"/>
          <p:cNvSpPr txBox="1"/>
          <p:nvPr/>
        </p:nvSpPr>
        <p:spPr>
          <a:xfrm>
            <a:off x="2362200" y="3505200"/>
            <a:ext cx="2932341" cy="369332"/>
          </a:xfrm>
          <a:prstGeom prst="rect">
            <a:avLst/>
          </a:prstGeom>
          <a:noFill/>
        </p:spPr>
        <p:txBody>
          <a:bodyPr wrap="none" rtlCol="0">
            <a:spAutoFit/>
          </a:bodyPr>
          <a:lstStyle/>
          <a:p>
            <a:r>
              <a:rPr lang="en-US" dirty="0" smtClean="0"/>
              <a:t>WORLD/GLOBAL SPACE</a:t>
            </a:r>
            <a:endParaRPr lang="en-US" dirty="0"/>
          </a:p>
        </p:txBody>
      </p:sp>
      <p:sp>
        <p:nvSpPr>
          <p:cNvPr id="16" name="TextBox 15"/>
          <p:cNvSpPr txBox="1"/>
          <p:nvPr/>
        </p:nvSpPr>
        <p:spPr>
          <a:xfrm>
            <a:off x="685800" y="6400800"/>
            <a:ext cx="4172104" cy="369332"/>
          </a:xfrm>
          <a:prstGeom prst="rect">
            <a:avLst/>
          </a:prstGeom>
          <a:noFill/>
        </p:spPr>
        <p:txBody>
          <a:bodyPr wrap="none" rtlCol="0">
            <a:spAutoFit/>
          </a:bodyPr>
          <a:lstStyle/>
          <a:p>
            <a:r>
              <a:rPr lang="en-US" dirty="0" smtClean="0"/>
              <a:t>VIEW/CAMERA SPACE PROJECTED</a:t>
            </a:r>
            <a:endParaRPr lang="en-US" dirty="0"/>
          </a:p>
        </p:txBody>
      </p:sp>
      <p:sp>
        <p:nvSpPr>
          <p:cNvPr id="17" name="TextBox 16"/>
          <p:cNvSpPr txBox="1"/>
          <p:nvPr/>
        </p:nvSpPr>
        <p:spPr>
          <a:xfrm>
            <a:off x="6248400" y="6400800"/>
            <a:ext cx="1549591" cy="369332"/>
          </a:xfrm>
          <a:prstGeom prst="rect">
            <a:avLst/>
          </a:prstGeom>
          <a:noFill/>
        </p:spPr>
        <p:txBody>
          <a:bodyPr wrap="none" rtlCol="0">
            <a:spAutoFit/>
          </a:bodyPr>
          <a:lstStyle/>
          <a:p>
            <a:r>
              <a:rPr lang="en-US" dirty="0" smtClean="0"/>
              <a:t>CLIP SPACE</a:t>
            </a:r>
            <a:endParaRPr lang="en-US" dirty="0"/>
          </a:p>
        </p:txBody>
      </p:sp>
      <p:sp>
        <p:nvSpPr>
          <p:cNvPr id="19" name="Right Arrow 18"/>
          <p:cNvSpPr/>
          <p:nvPr/>
        </p:nvSpPr>
        <p:spPr>
          <a:xfrm>
            <a:off x="4876800" y="1905000"/>
            <a:ext cx="6858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calspace.png"/>
          <p:cNvPicPr>
            <a:picLocks noChangeAspect="1"/>
          </p:cNvPicPr>
          <p:nvPr/>
        </p:nvPicPr>
        <p:blipFill>
          <a:blip r:embed="rId5" cstate="print"/>
          <a:stretch>
            <a:fillRect/>
          </a:stretch>
        </p:blipFill>
        <p:spPr>
          <a:xfrm>
            <a:off x="2819400" y="1676400"/>
            <a:ext cx="2104946" cy="1788596"/>
          </a:xfrm>
          <a:prstGeom prst="rect">
            <a:avLst/>
          </a:prstGeom>
          <a:noFill/>
          <a:ln>
            <a:noFill/>
          </a:ln>
        </p:spPr>
      </p:pic>
      <p:sp>
        <p:nvSpPr>
          <p:cNvPr id="18" name="Right Arrow 17"/>
          <p:cNvSpPr/>
          <p:nvPr/>
        </p:nvSpPr>
        <p:spPr>
          <a:xfrm>
            <a:off x="2133600" y="1828800"/>
            <a:ext cx="7620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calspace.png"/>
          <p:cNvPicPr>
            <a:picLocks noChangeAspect="1"/>
          </p:cNvPicPr>
          <p:nvPr/>
        </p:nvPicPr>
        <p:blipFill>
          <a:blip r:embed="rId6" cstate="print"/>
          <a:stretch>
            <a:fillRect/>
          </a:stretch>
        </p:blipFill>
        <p:spPr>
          <a:xfrm>
            <a:off x="381000" y="1371600"/>
            <a:ext cx="1791116" cy="160866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Local Space</a:t>
            </a:r>
            <a:endParaRPr lang="en-US" dirty="0"/>
          </a:p>
        </p:txBody>
      </p:sp>
      <p:sp>
        <p:nvSpPr>
          <p:cNvPr id="3" name="Content Placeholder 2"/>
          <p:cNvSpPr>
            <a:spLocks noGrp="1"/>
          </p:cNvSpPr>
          <p:nvPr>
            <p:ph idx="1"/>
          </p:nvPr>
        </p:nvSpPr>
        <p:spPr>
          <a:xfrm>
            <a:off x="304800" y="1600201"/>
            <a:ext cx="4191000" cy="4673599"/>
          </a:xfrm>
        </p:spPr>
        <p:txBody>
          <a:bodyPr>
            <a:normAutofit fontScale="70000" lnSpcReduction="20000"/>
          </a:bodyPr>
          <a:lstStyle/>
          <a:p>
            <a:r>
              <a:rPr lang="en-US" dirty="0" smtClean="0">
                <a:solidFill>
                  <a:srgbClr val="7030A0"/>
                </a:solidFill>
              </a:rPr>
              <a:t>The space in which your vertex data is typically defined.</a:t>
            </a:r>
          </a:p>
          <a:p>
            <a:r>
              <a:rPr lang="en-US" dirty="0" smtClean="0"/>
              <a:t>It is the space that represents </a:t>
            </a:r>
            <a:r>
              <a:rPr lang="en-US" dirty="0" smtClean="0">
                <a:solidFill>
                  <a:srgbClr val="7030A0"/>
                </a:solidFill>
              </a:rPr>
              <a:t>how all the vertices in a mesh are relative to one another</a:t>
            </a:r>
            <a:r>
              <a:rPr lang="en-US" dirty="0" smtClean="0"/>
              <a:t>. </a:t>
            </a:r>
          </a:p>
          <a:p>
            <a:r>
              <a:rPr lang="en-US" dirty="0" smtClean="0"/>
              <a:t>The origin represents the point you wish your vertex data to translate, rotate and scale about once it is moved into world space.  </a:t>
            </a:r>
            <a:endParaRPr lang="en-US" dirty="0"/>
          </a:p>
        </p:txBody>
      </p:sp>
      <p:pic>
        <p:nvPicPr>
          <p:cNvPr id="4" name="Picture 3" descr="localspace.png"/>
          <p:cNvPicPr>
            <a:picLocks noChangeAspect="1"/>
          </p:cNvPicPr>
          <p:nvPr/>
        </p:nvPicPr>
        <p:blipFill>
          <a:blip r:embed="rId2" cstate="print"/>
          <a:stretch>
            <a:fillRect/>
          </a:stretch>
        </p:blipFill>
        <p:spPr>
          <a:xfrm>
            <a:off x="4572000" y="1981200"/>
            <a:ext cx="4021742" cy="3987800"/>
          </a:xfrm>
          <a:prstGeom prst="rect">
            <a:avLst/>
          </a:prstGeom>
        </p:spPr>
      </p:pic>
      <p:sp>
        <p:nvSpPr>
          <p:cNvPr id="5" name="Oval 4"/>
          <p:cNvSpPr/>
          <p:nvPr/>
        </p:nvSpPr>
        <p:spPr>
          <a:xfrm>
            <a:off x="6705600" y="2971800"/>
            <a:ext cx="228600" cy="2286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World Space</a:t>
            </a:r>
            <a:endParaRPr lang="en-US" dirty="0"/>
          </a:p>
        </p:txBody>
      </p:sp>
      <p:sp>
        <p:nvSpPr>
          <p:cNvPr id="3" name="Content Placeholder 2"/>
          <p:cNvSpPr>
            <a:spLocks noGrp="1"/>
          </p:cNvSpPr>
          <p:nvPr>
            <p:ph idx="1"/>
          </p:nvPr>
        </p:nvSpPr>
        <p:spPr>
          <a:xfrm>
            <a:off x="228600" y="1600200"/>
            <a:ext cx="4343400" cy="4953000"/>
          </a:xfrm>
        </p:spPr>
        <p:txBody>
          <a:bodyPr>
            <a:normAutofit fontScale="55000" lnSpcReduction="20000"/>
          </a:bodyPr>
          <a:lstStyle/>
          <a:p>
            <a:r>
              <a:rPr lang="en-US" dirty="0" smtClean="0"/>
              <a:t>The space where the various 3D objects are described and manipulated.</a:t>
            </a:r>
          </a:p>
          <a:p>
            <a:r>
              <a:rPr lang="en-US" dirty="0" smtClean="0"/>
              <a:t>It is the space that represents </a:t>
            </a:r>
            <a:r>
              <a:rPr lang="en-US" dirty="0" smtClean="0">
                <a:solidFill>
                  <a:srgbClr val="7030A0"/>
                </a:solidFill>
              </a:rPr>
              <a:t>how the various 3D objects are relative to one another</a:t>
            </a:r>
            <a:r>
              <a:rPr lang="en-US" dirty="0" smtClean="0"/>
              <a:t>.</a:t>
            </a:r>
          </a:p>
          <a:p>
            <a:r>
              <a:rPr lang="en-US" dirty="0" smtClean="0"/>
              <a:t>By multiplying your local space vertices by a matrix you move them away from the origin and into world space.</a:t>
            </a:r>
          </a:p>
          <a:p>
            <a:r>
              <a:rPr lang="en-US" dirty="0" smtClean="0"/>
              <a:t>Even away from the origin </a:t>
            </a:r>
            <a:r>
              <a:rPr lang="en-US" dirty="0" smtClean="0">
                <a:solidFill>
                  <a:srgbClr val="7030A0"/>
                </a:solidFill>
              </a:rPr>
              <a:t>an object still continues to have it’s own local space</a:t>
            </a:r>
            <a:r>
              <a:rPr lang="en-US" dirty="0" smtClean="0"/>
              <a:t>. The pivots in this image represent that space.</a:t>
            </a:r>
          </a:p>
          <a:p>
            <a:r>
              <a:rPr lang="en-US" dirty="0" smtClean="0"/>
              <a:t>This is important because often we wish to </a:t>
            </a:r>
            <a:r>
              <a:rPr lang="en-US" dirty="0" smtClean="0">
                <a:solidFill>
                  <a:srgbClr val="7030A0"/>
                </a:solidFill>
              </a:rPr>
              <a:t>manipulate an object in world space</a:t>
            </a:r>
            <a:r>
              <a:rPr lang="en-US" dirty="0" smtClean="0"/>
              <a:t> based on the object’s own local orientation in the world.</a:t>
            </a:r>
            <a:endParaRPr lang="en-US" dirty="0"/>
          </a:p>
        </p:txBody>
      </p:sp>
      <p:pic>
        <p:nvPicPr>
          <p:cNvPr id="4" name="Picture 3" descr="localspace.png"/>
          <p:cNvPicPr>
            <a:picLocks noChangeAspect="1"/>
          </p:cNvPicPr>
          <p:nvPr/>
        </p:nvPicPr>
        <p:blipFill>
          <a:blip r:embed="rId2" cstate="print"/>
          <a:stretch>
            <a:fillRect/>
          </a:stretch>
        </p:blipFill>
        <p:spPr>
          <a:xfrm>
            <a:off x="4495800" y="1905000"/>
            <a:ext cx="4559528" cy="3874282"/>
          </a:xfrm>
          <a:prstGeom prst="rect">
            <a:avLst/>
          </a:prstGeom>
          <a:noFill/>
          <a:ln>
            <a:noFill/>
          </a:ln>
        </p:spPr>
      </p:pic>
      <p:sp>
        <p:nvSpPr>
          <p:cNvPr id="5" name="Oval 4"/>
          <p:cNvSpPr/>
          <p:nvPr/>
        </p:nvSpPr>
        <p:spPr>
          <a:xfrm>
            <a:off x="5068019" y="3696419"/>
            <a:ext cx="150962" cy="150962"/>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View Space</a:t>
            </a:r>
            <a:endParaRPr lang="en-US" dirty="0"/>
          </a:p>
        </p:txBody>
      </p:sp>
      <p:pic>
        <p:nvPicPr>
          <p:cNvPr id="8" name="Picture 7" descr="CameraInView.png"/>
          <p:cNvPicPr>
            <a:picLocks noChangeAspect="1"/>
          </p:cNvPicPr>
          <p:nvPr/>
        </p:nvPicPr>
        <p:blipFill>
          <a:blip r:embed="rId2" cstate="print"/>
          <a:stretch>
            <a:fillRect/>
          </a:stretch>
        </p:blipFill>
        <p:spPr>
          <a:xfrm>
            <a:off x="1905000" y="1371600"/>
            <a:ext cx="5292434" cy="3373614"/>
          </a:xfrm>
          <a:prstGeom prst="rect">
            <a:avLst/>
          </a:prstGeom>
          <a:noFill/>
          <a:ln>
            <a:noFill/>
          </a:ln>
        </p:spPr>
      </p:pic>
      <p:sp>
        <p:nvSpPr>
          <p:cNvPr id="53" name="TextBox 52"/>
          <p:cNvSpPr txBox="1"/>
          <p:nvPr/>
        </p:nvSpPr>
        <p:spPr>
          <a:xfrm>
            <a:off x="228600" y="4724400"/>
            <a:ext cx="8686800" cy="2031325"/>
          </a:xfrm>
          <a:prstGeom prst="rect">
            <a:avLst/>
          </a:prstGeom>
          <a:noFill/>
        </p:spPr>
        <p:txBody>
          <a:bodyPr wrap="square" rtlCol="0">
            <a:spAutoFit/>
          </a:bodyPr>
          <a:lstStyle/>
          <a:p>
            <a:pPr>
              <a:buFont typeface="Arial" pitchFamily="34" charset="0"/>
              <a:buChar char="•"/>
            </a:pPr>
            <a:r>
              <a:rPr lang="en-US" dirty="0" smtClean="0"/>
              <a:t>View/Camera space defines </a:t>
            </a:r>
            <a:r>
              <a:rPr lang="en-US" dirty="0" smtClean="0">
                <a:solidFill>
                  <a:srgbClr val="7030A0"/>
                </a:solidFill>
              </a:rPr>
              <a:t>how world space objects are relative to a camera/viewer</a:t>
            </a:r>
            <a:r>
              <a:rPr lang="en-US" dirty="0" smtClean="0"/>
              <a:t>.</a:t>
            </a:r>
          </a:p>
          <a:p>
            <a:pPr>
              <a:buFont typeface="Arial" pitchFamily="34" charset="0"/>
              <a:buChar char="•"/>
            </a:pPr>
            <a:r>
              <a:rPr lang="en-US" dirty="0" smtClean="0"/>
              <a:t>A Camera could be considered just another world space object.</a:t>
            </a:r>
          </a:p>
          <a:p>
            <a:pPr>
              <a:buFont typeface="Arial" pitchFamily="34" charset="0"/>
              <a:buChar char="•"/>
            </a:pPr>
            <a:r>
              <a:rPr lang="en-US" dirty="0" smtClean="0"/>
              <a:t>This means a </a:t>
            </a:r>
            <a:r>
              <a:rPr lang="en-US" dirty="0" smtClean="0">
                <a:solidFill>
                  <a:srgbClr val="7030A0"/>
                </a:solidFill>
              </a:rPr>
              <a:t>camera is simply a matrix</a:t>
            </a:r>
            <a:r>
              <a:rPr lang="en-US" dirty="0" smtClean="0"/>
              <a:t> with a position and orientation </a:t>
            </a:r>
            <a:r>
              <a:rPr lang="en-US" dirty="0" smtClean="0">
                <a:solidFill>
                  <a:srgbClr val="7030A0"/>
                </a:solidFill>
              </a:rPr>
              <a:t>from which we “View” the scene</a:t>
            </a:r>
            <a:r>
              <a:rPr lang="en-US" dirty="0" smtClean="0"/>
              <a:t>.</a:t>
            </a:r>
          </a:p>
          <a:p>
            <a:pPr>
              <a:buFont typeface="Arial" pitchFamily="34" charset="0"/>
              <a:buChar char="•"/>
            </a:pPr>
            <a:r>
              <a:rPr lang="en-US" dirty="0" smtClean="0"/>
              <a:t>What makes it a “Camera” is the fact that </a:t>
            </a:r>
            <a:r>
              <a:rPr lang="en-US" dirty="0" smtClean="0">
                <a:solidFill>
                  <a:srgbClr val="7030A0"/>
                </a:solidFill>
              </a:rPr>
              <a:t>we INVERT its matrix so when other matrices multiply by it, they end up relative</a:t>
            </a:r>
            <a:r>
              <a:rPr lang="en-US" dirty="0" smtClean="0"/>
              <a:t> to the camera’s world.  </a:t>
            </a:r>
            <a:endParaRPr lang="en-US" dirty="0"/>
          </a:p>
        </p:txBody>
      </p:sp>
      <p:sp>
        <p:nvSpPr>
          <p:cNvPr id="54" name="Oval 53"/>
          <p:cNvSpPr/>
          <p:nvPr/>
        </p:nvSpPr>
        <p:spPr>
          <a:xfrm>
            <a:off x="5850147" y="3868948"/>
            <a:ext cx="162464" cy="159588"/>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 Space: Projection Space</a:t>
            </a:r>
            <a:endParaRPr lang="en-US" dirty="0"/>
          </a:p>
        </p:txBody>
      </p:sp>
      <p:pic>
        <p:nvPicPr>
          <p:cNvPr id="5" name="Picture 4" descr="ProjectFromView.png"/>
          <p:cNvPicPr>
            <a:picLocks noChangeAspect="1"/>
          </p:cNvPicPr>
          <p:nvPr/>
        </p:nvPicPr>
        <p:blipFill>
          <a:blip r:embed="rId2" cstate="print"/>
          <a:stretch>
            <a:fillRect/>
          </a:stretch>
        </p:blipFill>
        <p:spPr>
          <a:xfrm>
            <a:off x="1600200" y="1371600"/>
            <a:ext cx="6019370" cy="3064108"/>
          </a:xfrm>
          <a:prstGeom prst="rect">
            <a:avLst/>
          </a:prstGeom>
          <a:noFill/>
          <a:ln>
            <a:noFill/>
          </a:ln>
        </p:spPr>
      </p:pic>
      <p:sp>
        <p:nvSpPr>
          <p:cNvPr id="6" name="TextBox 5"/>
          <p:cNvSpPr txBox="1"/>
          <p:nvPr/>
        </p:nvSpPr>
        <p:spPr>
          <a:xfrm>
            <a:off x="152400" y="4648200"/>
            <a:ext cx="8763000" cy="1477328"/>
          </a:xfrm>
          <a:prstGeom prst="rect">
            <a:avLst/>
          </a:prstGeom>
          <a:noFill/>
        </p:spPr>
        <p:txBody>
          <a:bodyPr wrap="square" rtlCol="0">
            <a:spAutoFit/>
          </a:bodyPr>
          <a:lstStyle/>
          <a:p>
            <a:pPr>
              <a:buFont typeface="Arial" pitchFamily="34" charset="0"/>
              <a:buChar char="•"/>
            </a:pPr>
            <a:r>
              <a:rPr lang="en-US" dirty="0" smtClean="0"/>
              <a:t>Projection space </a:t>
            </a:r>
            <a:r>
              <a:rPr lang="en-US" dirty="0" smtClean="0">
                <a:solidFill>
                  <a:srgbClr val="7030A0"/>
                </a:solidFill>
              </a:rPr>
              <a:t>prepares the 3D data to be flattened</a:t>
            </a:r>
            <a:r>
              <a:rPr lang="en-US" dirty="0" smtClean="0"/>
              <a:t> onto a 2D surface.</a:t>
            </a:r>
          </a:p>
          <a:p>
            <a:pPr>
              <a:buFont typeface="Arial" pitchFamily="34" charset="0"/>
              <a:buChar char="•"/>
            </a:pPr>
            <a:r>
              <a:rPr lang="en-US" dirty="0" smtClean="0"/>
              <a:t>There are </a:t>
            </a:r>
            <a:r>
              <a:rPr lang="en-US" dirty="0" smtClean="0">
                <a:solidFill>
                  <a:srgbClr val="7030A0"/>
                </a:solidFill>
              </a:rPr>
              <a:t>two common ways to project</a:t>
            </a:r>
            <a:r>
              <a:rPr lang="en-US" dirty="0" smtClean="0"/>
              <a:t> 3D data: </a:t>
            </a:r>
            <a:r>
              <a:rPr lang="en-US" dirty="0" smtClean="0">
                <a:solidFill>
                  <a:srgbClr val="7030A0"/>
                </a:solidFill>
              </a:rPr>
              <a:t>“Perspective” </a:t>
            </a:r>
            <a:r>
              <a:rPr lang="en-US" dirty="0" smtClean="0"/>
              <a:t>and </a:t>
            </a:r>
            <a:r>
              <a:rPr lang="en-US" dirty="0" smtClean="0">
                <a:solidFill>
                  <a:srgbClr val="7030A0"/>
                </a:solidFill>
              </a:rPr>
              <a:t>“Orthographic”</a:t>
            </a:r>
            <a:r>
              <a:rPr lang="en-US" dirty="0" smtClean="0"/>
              <a:t>. A perspective projection is shown above.</a:t>
            </a:r>
          </a:p>
          <a:p>
            <a:pPr>
              <a:buFont typeface="Arial" pitchFamily="34" charset="0"/>
              <a:buChar char="•"/>
            </a:pPr>
            <a:r>
              <a:rPr lang="en-US" dirty="0" smtClean="0"/>
              <a:t> An easy way to make a projection matrix in D3D11 is to use some of the </a:t>
            </a:r>
            <a:r>
              <a:rPr lang="en-US" dirty="0" err="1" smtClean="0"/>
              <a:t>DirectXMath</a:t>
            </a:r>
            <a:r>
              <a:rPr lang="en-US" dirty="0" smtClean="0"/>
              <a:t> helper functions such as </a:t>
            </a:r>
            <a:r>
              <a:rPr lang="en-US" dirty="0" smtClean="0">
                <a:solidFill>
                  <a:srgbClr val="7030A0"/>
                </a:solidFill>
              </a:rPr>
              <a:t>“</a:t>
            </a:r>
            <a:r>
              <a:rPr lang="en-US" dirty="0" err="1" smtClean="0">
                <a:solidFill>
                  <a:srgbClr val="7030A0"/>
                </a:solidFill>
              </a:rPr>
              <a:t>XMMatrixPerspectiveFovLH</a:t>
            </a:r>
            <a:r>
              <a:rPr lang="en-US" dirty="0" smtClean="0">
                <a:solidFill>
                  <a:srgbClr val="7030A0"/>
                </a:solidFill>
              </a:rPr>
              <a:t>”.</a:t>
            </a:r>
          </a:p>
        </p:txBody>
      </p:sp>
      <p:pic>
        <p:nvPicPr>
          <p:cNvPr id="7" name="Picture 14" descr="C:\Users\lnorri\AppData\Local\Microsoft\Windows\Temporary Internet Files\Content.IE5\LCZF3MRJ\MC900293876[1].wmf">
            <a:hlinkClick r:id="rId3"/>
          </p:cNvPr>
          <p:cNvPicPr>
            <a:picLocks noChangeAspect="1" noChangeArrowheads="1"/>
          </p:cNvPicPr>
          <p:nvPr/>
        </p:nvPicPr>
        <p:blipFill>
          <a:blip r:embed="rId4" cstate="print"/>
          <a:srcRect/>
          <a:stretch>
            <a:fillRect/>
          </a:stretch>
        </p:blipFill>
        <p:spPr bwMode="auto">
          <a:xfrm>
            <a:off x="0" y="6089108"/>
            <a:ext cx="771574" cy="768892"/>
          </a:xfrm>
          <a:prstGeom prst="rect">
            <a:avLst/>
          </a:prstGeom>
          <a:noFill/>
        </p:spPr>
      </p:pic>
      <p:sp>
        <p:nvSpPr>
          <p:cNvPr id="8" name="Oval 7"/>
          <p:cNvSpPr/>
          <p:nvPr/>
        </p:nvSpPr>
        <p:spPr>
          <a:xfrm>
            <a:off x="3988279" y="3302479"/>
            <a:ext cx="135147" cy="13946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2493034" y="1423358"/>
            <a:ext cx="2035834" cy="2355013"/>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570672" y="2438400"/>
            <a:ext cx="4973128" cy="1400355"/>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53419" y="3907766"/>
            <a:ext cx="4684143" cy="276045"/>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510287" y="2777706"/>
            <a:ext cx="2078966" cy="1061049"/>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06506" y="1431985"/>
            <a:ext cx="2958860" cy="992038"/>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97879" y="2769079"/>
            <a:ext cx="2641121" cy="1421921"/>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546121" y="1423358"/>
            <a:ext cx="34505" cy="1371601"/>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246189" y="2467155"/>
            <a:ext cx="310551" cy="1742537"/>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a:t>
            </a:r>
            <a:endParaRPr lang="en-US" dirty="0"/>
          </a:p>
        </p:txBody>
      </p:sp>
      <p:sp>
        <p:nvSpPr>
          <p:cNvPr id="8" name="Rectangle 7"/>
          <p:cNvSpPr/>
          <p:nvPr/>
        </p:nvSpPr>
        <p:spPr>
          <a:xfrm>
            <a:off x="228600" y="1447800"/>
            <a:ext cx="8610600" cy="1371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VRAM: Buffers, Constant Buffers, Textures. Read &amp; Write.</a:t>
            </a:r>
            <a:endParaRPr lang="en-US" sz="2000" dirty="0"/>
          </a:p>
        </p:txBody>
      </p:sp>
      <p:sp>
        <p:nvSpPr>
          <p:cNvPr id="9" name="Rectangle 8"/>
          <p:cNvSpPr/>
          <p:nvPr/>
        </p:nvSpPr>
        <p:spPr>
          <a:xfrm>
            <a:off x="228600" y="32004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Input Assembler</a:t>
            </a:r>
            <a:endParaRPr lang="en-US" dirty="0"/>
          </a:p>
        </p:txBody>
      </p:sp>
      <p:sp>
        <p:nvSpPr>
          <p:cNvPr id="10" name="Rounded Rectangle 9"/>
          <p:cNvSpPr/>
          <p:nvPr/>
        </p:nvSpPr>
        <p:spPr>
          <a:xfrm>
            <a:off x="1143000" y="3276600"/>
            <a:ext cx="457200" cy="2286000"/>
          </a:xfrm>
          <a:prstGeom prst="round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Vertex </a:t>
            </a:r>
            <a:r>
              <a:rPr lang="en-US" dirty="0" err="1" smtClean="0"/>
              <a:t>Shader</a:t>
            </a:r>
            <a:endParaRPr lang="en-US" dirty="0"/>
          </a:p>
        </p:txBody>
      </p:sp>
      <p:sp>
        <p:nvSpPr>
          <p:cNvPr id="11" name="Rounded Rectangle 10"/>
          <p:cNvSpPr/>
          <p:nvPr/>
        </p:nvSpPr>
        <p:spPr>
          <a:xfrm>
            <a:off x="1905000" y="3276600"/>
            <a:ext cx="457200" cy="2286000"/>
          </a:xfrm>
          <a:prstGeom prst="roundRect">
            <a:avLst/>
          </a:prstGeom>
          <a:solidFill>
            <a:srgbClr val="FFC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Hull </a:t>
            </a:r>
            <a:r>
              <a:rPr lang="en-US" dirty="0" err="1" smtClean="0"/>
              <a:t>Shader</a:t>
            </a:r>
            <a:endParaRPr lang="en-US" dirty="0"/>
          </a:p>
        </p:txBody>
      </p:sp>
      <p:sp>
        <p:nvSpPr>
          <p:cNvPr id="12" name="Rectangle 11"/>
          <p:cNvSpPr/>
          <p:nvPr/>
        </p:nvSpPr>
        <p:spPr>
          <a:xfrm>
            <a:off x="2667000" y="3200400"/>
            <a:ext cx="609600" cy="2438400"/>
          </a:xfrm>
          <a:prstGeom prst="rect">
            <a:avLst/>
          </a:prstGeom>
          <a:solidFill>
            <a:srgbClr val="C0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t>Tessellator</a:t>
            </a:r>
            <a:endParaRPr lang="en-US" dirty="0"/>
          </a:p>
        </p:txBody>
      </p:sp>
      <p:sp>
        <p:nvSpPr>
          <p:cNvPr id="13" name="Rounded Rectangle 12"/>
          <p:cNvSpPr/>
          <p:nvPr/>
        </p:nvSpPr>
        <p:spPr>
          <a:xfrm>
            <a:off x="3581400" y="3276600"/>
            <a:ext cx="457200" cy="2286000"/>
          </a:xfrm>
          <a:prstGeom prst="roundRect">
            <a:avLst/>
          </a:prstGeom>
          <a:solidFill>
            <a:srgbClr val="FFC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Domain </a:t>
            </a:r>
            <a:r>
              <a:rPr lang="en-US" dirty="0" err="1" smtClean="0"/>
              <a:t>Shader</a:t>
            </a:r>
            <a:endParaRPr lang="en-US" dirty="0"/>
          </a:p>
        </p:txBody>
      </p:sp>
      <p:sp>
        <p:nvSpPr>
          <p:cNvPr id="14" name="Rounded Rectangle 13"/>
          <p:cNvSpPr/>
          <p:nvPr/>
        </p:nvSpPr>
        <p:spPr>
          <a:xfrm>
            <a:off x="4343400" y="3276600"/>
            <a:ext cx="457200" cy="2286000"/>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Geometry </a:t>
            </a:r>
            <a:r>
              <a:rPr lang="en-US" dirty="0" err="1" smtClean="0"/>
              <a:t>Shader</a:t>
            </a:r>
            <a:endParaRPr lang="en-US" dirty="0"/>
          </a:p>
        </p:txBody>
      </p:sp>
      <p:sp>
        <p:nvSpPr>
          <p:cNvPr id="15" name="Rectangle 14"/>
          <p:cNvSpPr/>
          <p:nvPr/>
        </p:nvSpPr>
        <p:spPr>
          <a:xfrm>
            <a:off x="6248400" y="40386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t>Rasterizer</a:t>
            </a:r>
            <a:r>
              <a:rPr lang="en-US" dirty="0" smtClean="0"/>
              <a:t> Stage</a:t>
            </a:r>
            <a:endParaRPr lang="en-US" dirty="0"/>
          </a:p>
        </p:txBody>
      </p:sp>
      <p:sp>
        <p:nvSpPr>
          <p:cNvPr id="16" name="Rounded Rectangle 15"/>
          <p:cNvSpPr/>
          <p:nvPr/>
        </p:nvSpPr>
        <p:spPr>
          <a:xfrm>
            <a:off x="7239000" y="4114800"/>
            <a:ext cx="457200" cy="2286000"/>
          </a:xfrm>
          <a:prstGeom prst="round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Pixel </a:t>
            </a:r>
            <a:r>
              <a:rPr lang="en-US" dirty="0" err="1" smtClean="0"/>
              <a:t>Shader</a:t>
            </a:r>
            <a:endParaRPr lang="en-US" dirty="0"/>
          </a:p>
        </p:txBody>
      </p:sp>
      <p:sp>
        <p:nvSpPr>
          <p:cNvPr id="17" name="Rectangle 16"/>
          <p:cNvSpPr/>
          <p:nvPr/>
        </p:nvSpPr>
        <p:spPr>
          <a:xfrm>
            <a:off x="8153400" y="40386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Output Merger</a:t>
            </a:r>
            <a:endParaRPr lang="en-US" dirty="0"/>
          </a:p>
        </p:txBody>
      </p:sp>
      <p:sp>
        <p:nvSpPr>
          <p:cNvPr id="18" name="Rectangle 17"/>
          <p:cNvSpPr/>
          <p:nvPr/>
        </p:nvSpPr>
        <p:spPr>
          <a:xfrm rot="5400000">
            <a:off x="5753100" y="2628900"/>
            <a:ext cx="609600" cy="1600200"/>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Stream Output</a:t>
            </a:r>
            <a:endParaRPr lang="en-US" dirty="0"/>
          </a:p>
        </p:txBody>
      </p:sp>
      <p:sp>
        <p:nvSpPr>
          <p:cNvPr id="19" name="Down Arrow 18"/>
          <p:cNvSpPr/>
          <p:nvPr/>
        </p:nvSpPr>
        <p:spPr>
          <a:xfrm>
            <a:off x="304800" y="2819400"/>
            <a:ext cx="457200" cy="457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838200" y="4114800"/>
            <a:ext cx="3810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11430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35814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9050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43434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1600200" y="4114800"/>
            <a:ext cx="3810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3622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2766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0386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Turn Arrow 30"/>
          <p:cNvSpPr/>
          <p:nvPr/>
        </p:nvSpPr>
        <p:spPr>
          <a:xfrm flipV="1">
            <a:off x="2057400" y="5562600"/>
            <a:ext cx="1905000" cy="533400"/>
          </a:xfrm>
          <a:prstGeom prst="uturnArrow">
            <a:avLst>
              <a:gd name="adj1" fmla="val 25000"/>
              <a:gd name="adj2" fmla="val 25000"/>
              <a:gd name="adj3" fmla="val 40432"/>
              <a:gd name="adj4" fmla="val 49124"/>
              <a:gd name="adj5" fmla="val 10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rot="18225388">
            <a:off x="5353881" y="3764735"/>
            <a:ext cx="708167" cy="474930"/>
          </a:xfrm>
          <a:prstGeom prst="rightArrow">
            <a:avLst>
              <a:gd name="adj1" fmla="val 50000"/>
              <a:gd name="adj2" fmla="val 9010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rot="2271401">
            <a:off x="5322102" y="4606559"/>
            <a:ext cx="1166536" cy="518482"/>
          </a:xfrm>
          <a:prstGeom prst="rightArrow">
            <a:avLst>
              <a:gd name="adj1" fmla="val 50000"/>
              <a:gd name="adj2" fmla="val 10207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4800600" y="4114800"/>
            <a:ext cx="914400" cy="609600"/>
          </a:xfrm>
          <a:prstGeom prst="rightArrow">
            <a:avLst>
              <a:gd name="adj1" fmla="val 50000"/>
              <a:gd name="adj2" fmla="val 712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rot="10800000">
            <a:off x="5867400" y="2667000"/>
            <a:ext cx="457200" cy="4572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6858000" y="4953000"/>
            <a:ext cx="4572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7696200" y="4953000"/>
            <a:ext cx="5334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Down Arrow 39"/>
          <p:cNvSpPr/>
          <p:nvPr/>
        </p:nvSpPr>
        <p:spPr>
          <a:xfrm>
            <a:off x="7239000" y="2743200"/>
            <a:ext cx="457200" cy="1447800"/>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Down Arrow 40"/>
          <p:cNvSpPr/>
          <p:nvPr/>
        </p:nvSpPr>
        <p:spPr>
          <a:xfrm>
            <a:off x="8229600" y="2743200"/>
            <a:ext cx="457200" cy="1447800"/>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Space: Clip Space</a:t>
            </a:r>
            <a:endParaRPr lang="en-US" dirty="0"/>
          </a:p>
        </p:txBody>
      </p:sp>
      <p:pic>
        <p:nvPicPr>
          <p:cNvPr id="5" name="Picture 4" descr="ClipWireframe.png"/>
          <p:cNvPicPr>
            <a:picLocks noChangeAspect="1"/>
          </p:cNvPicPr>
          <p:nvPr/>
        </p:nvPicPr>
        <p:blipFill>
          <a:blip r:embed="rId2" cstate="print"/>
          <a:stretch>
            <a:fillRect/>
          </a:stretch>
        </p:blipFill>
        <p:spPr>
          <a:xfrm>
            <a:off x="4953000" y="3810000"/>
            <a:ext cx="3844804" cy="2843348"/>
          </a:xfrm>
          <a:prstGeom prst="rect">
            <a:avLst/>
          </a:prstGeom>
          <a:solidFill>
            <a:schemeClr val="tx1"/>
          </a:solidFill>
          <a:ln>
            <a:noFill/>
          </a:ln>
        </p:spPr>
      </p:pic>
      <p:pic>
        <p:nvPicPr>
          <p:cNvPr id="6" name="Picture 5" descr="fig2_6.jpg">
            <a:hlinkClick r:id="rId3"/>
          </p:cNvPr>
          <p:cNvPicPr>
            <a:picLocks noChangeAspect="1"/>
          </p:cNvPicPr>
          <p:nvPr/>
        </p:nvPicPr>
        <p:blipFill>
          <a:blip r:embed="rId4" cstate="print"/>
          <a:stretch>
            <a:fillRect/>
          </a:stretch>
        </p:blipFill>
        <p:spPr>
          <a:xfrm>
            <a:off x="4953000" y="1371600"/>
            <a:ext cx="3810000" cy="2322686"/>
          </a:xfrm>
          <a:prstGeom prst="rect">
            <a:avLst/>
          </a:prstGeom>
          <a:noFill/>
          <a:ln>
            <a:solidFill>
              <a:schemeClr val="tx1"/>
            </a:solidFill>
          </a:ln>
        </p:spPr>
      </p:pic>
      <p:sp>
        <p:nvSpPr>
          <p:cNvPr id="7" name="Content Placeholder 2"/>
          <p:cNvSpPr>
            <a:spLocks noGrp="1"/>
          </p:cNvSpPr>
          <p:nvPr>
            <p:ph idx="1"/>
          </p:nvPr>
        </p:nvSpPr>
        <p:spPr>
          <a:xfrm>
            <a:off x="228600" y="1600200"/>
            <a:ext cx="4343400" cy="4953000"/>
          </a:xfrm>
        </p:spPr>
        <p:txBody>
          <a:bodyPr>
            <a:normAutofit fontScale="62500" lnSpcReduction="20000"/>
          </a:bodyPr>
          <a:lstStyle/>
          <a:p>
            <a:r>
              <a:rPr lang="en-US" dirty="0" smtClean="0"/>
              <a:t>The </a:t>
            </a:r>
            <a:r>
              <a:rPr lang="en-US" dirty="0" err="1" smtClean="0">
                <a:solidFill>
                  <a:srgbClr val="7030A0"/>
                </a:solidFill>
              </a:rPr>
              <a:t>rasterizer</a:t>
            </a:r>
            <a:r>
              <a:rPr lang="en-US" dirty="0" smtClean="0">
                <a:solidFill>
                  <a:srgbClr val="7030A0"/>
                </a:solidFill>
              </a:rPr>
              <a:t> expects projected</a:t>
            </a:r>
            <a:r>
              <a:rPr lang="en-US" dirty="0" smtClean="0"/>
              <a:t>(pre-W-divide) </a:t>
            </a:r>
            <a:r>
              <a:rPr lang="en-US" dirty="0" smtClean="0">
                <a:solidFill>
                  <a:srgbClr val="7030A0"/>
                </a:solidFill>
              </a:rPr>
              <a:t>4D coordinates. (Post-Projection)</a:t>
            </a:r>
          </a:p>
          <a:p>
            <a:r>
              <a:rPr lang="en-US" dirty="0" smtClean="0"/>
              <a:t>The space where our geometry finally ends up is called </a:t>
            </a:r>
            <a:r>
              <a:rPr lang="en-US" dirty="0" smtClean="0">
                <a:solidFill>
                  <a:srgbClr val="7030A0"/>
                </a:solidFill>
              </a:rPr>
              <a:t>homogeneous clip space. (XYZ/W)</a:t>
            </a:r>
          </a:p>
          <a:p>
            <a:r>
              <a:rPr lang="en-US" dirty="0" smtClean="0"/>
              <a:t>AKA: Normalized Device Coordinates. </a:t>
            </a:r>
            <a:r>
              <a:rPr lang="en-US" dirty="0" smtClean="0">
                <a:solidFill>
                  <a:srgbClr val="7030A0"/>
                </a:solidFill>
              </a:rPr>
              <a:t>The W divide is actually performed by the </a:t>
            </a:r>
            <a:r>
              <a:rPr lang="en-US" dirty="0" err="1" smtClean="0">
                <a:solidFill>
                  <a:srgbClr val="7030A0"/>
                </a:solidFill>
              </a:rPr>
              <a:t>rasterizer</a:t>
            </a:r>
            <a:r>
              <a:rPr lang="en-US" dirty="0" smtClean="0">
                <a:solidFill>
                  <a:srgbClr val="7030A0"/>
                </a:solidFill>
              </a:rPr>
              <a:t> stage.</a:t>
            </a:r>
          </a:p>
          <a:p>
            <a:r>
              <a:rPr lang="en-US" dirty="0" smtClean="0"/>
              <a:t>Now that the 3D polygons can be interpreted as </a:t>
            </a:r>
            <a:r>
              <a:rPr lang="en-US" dirty="0" smtClean="0">
                <a:solidFill>
                  <a:srgbClr val="7030A0"/>
                </a:solidFill>
              </a:rPr>
              <a:t>2D shapes</a:t>
            </a:r>
            <a:r>
              <a:rPr lang="en-US" dirty="0" smtClean="0"/>
              <a:t>, the hardware can </a:t>
            </a:r>
            <a:r>
              <a:rPr lang="en-US" dirty="0" smtClean="0">
                <a:solidFill>
                  <a:srgbClr val="7030A0"/>
                </a:solidFill>
              </a:rPr>
              <a:t>convert them to pixels</a:t>
            </a:r>
            <a:r>
              <a:rPr lang="en-US" dirty="0" smtClean="0"/>
              <a:t> during the </a:t>
            </a:r>
            <a:r>
              <a:rPr lang="en-US" dirty="0" err="1" smtClean="0"/>
              <a:t>Rasterizer</a:t>
            </a:r>
            <a:r>
              <a:rPr lang="en-US" dirty="0" smtClean="0"/>
              <a:t> Stage.</a:t>
            </a:r>
          </a:p>
          <a:p>
            <a:r>
              <a:rPr lang="en-US" dirty="0" smtClean="0"/>
              <a:t>If a shape goes </a:t>
            </a:r>
            <a:r>
              <a:rPr lang="en-US" dirty="0" smtClean="0">
                <a:solidFill>
                  <a:srgbClr val="7030A0"/>
                </a:solidFill>
              </a:rPr>
              <a:t>outside of this space</a:t>
            </a:r>
            <a:r>
              <a:rPr lang="en-US" dirty="0" smtClean="0"/>
              <a:t> (shown in top image) it will be discarded or </a:t>
            </a:r>
            <a:r>
              <a:rPr lang="en-US" dirty="0" smtClean="0">
                <a:solidFill>
                  <a:srgbClr val="7030A0"/>
                </a:solidFill>
              </a:rPr>
              <a:t>“clipped”. </a:t>
            </a:r>
          </a:p>
        </p:txBody>
      </p:sp>
      <p:sp>
        <p:nvSpPr>
          <p:cNvPr id="8" name="Oval 7"/>
          <p:cNvSpPr/>
          <p:nvPr/>
        </p:nvSpPr>
        <p:spPr>
          <a:xfrm>
            <a:off x="8013940" y="4609381"/>
            <a:ext cx="127958" cy="125084"/>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flipV="1">
            <a:off x="5105400" y="1524000"/>
            <a:ext cx="381000" cy="762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57643" y="1496683"/>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263549" y="2241432"/>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flipV="1">
            <a:off x="7315200" y="2286000"/>
            <a:ext cx="457200" cy="457200"/>
          </a:xfrm>
          <a:prstGeom prst="triangle">
            <a:avLst>
              <a:gd name="adj" fmla="val 100000"/>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7693786" y="2218426"/>
            <a:ext cx="132786" cy="125084"/>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7729268" y="2701505"/>
            <a:ext cx="79076" cy="762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7286445" y="2250056"/>
            <a:ext cx="79076" cy="762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66579" y="1502434"/>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Journey of a Vertex through Space</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7030A0"/>
                </a:solidFill>
              </a:rPr>
              <a:t>Local/Object Space</a:t>
            </a:r>
          </a:p>
          <a:p>
            <a:pPr lvl="1"/>
            <a:r>
              <a:rPr lang="en-US" dirty="0" smtClean="0"/>
              <a:t>Where the vertex is defined (stored in Vertex Buffer,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Input</a:t>
            </a:r>
            <a:r>
              <a:rPr lang="en-US" dirty="0" smtClean="0"/>
              <a:t>)</a:t>
            </a:r>
          </a:p>
          <a:p>
            <a:r>
              <a:rPr lang="en-US" dirty="0" smtClean="0">
                <a:solidFill>
                  <a:srgbClr val="7030A0"/>
                </a:solidFill>
              </a:rPr>
              <a:t>World/Global Space</a:t>
            </a:r>
          </a:p>
          <a:p>
            <a:pPr lvl="1"/>
            <a:r>
              <a:rPr lang="en-US" dirty="0" smtClean="0"/>
              <a:t>Vertex is then transformed by the objects world matrix to enter world space.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Step 1</a:t>
            </a:r>
            <a:r>
              <a:rPr lang="en-US" dirty="0" smtClean="0"/>
              <a:t>)</a:t>
            </a:r>
          </a:p>
          <a:p>
            <a:r>
              <a:rPr lang="en-US" dirty="0" smtClean="0">
                <a:solidFill>
                  <a:srgbClr val="7030A0"/>
                </a:solidFill>
              </a:rPr>
              <a:t>View/Camera Space</a:t>
            </a:r>
          </a:p>
          <a:p>
            <a:pPr lvl="1"/>
            <a:r>
              <a:rPr lang="en-US" dirty="0" smtClean="0"/>
              <a:t>From world space, vertex transformed relative to the camera’s matrix.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Step 2</a:t>
            </a:r>
            <a:r>
              <a:rPr lang="en-US" dirty="0" smtClean="0"/>
              <a:t>)</a:t>
            </a:r>
          </a:p>
          <a:p>
            <a:r>
              <a:rPr lang="en-US" dirty="0" smtClean="0">
                <a:solidFill>
                  <a:srgbClr val="7030A0"/>
                </a:solidFill>
              </a:rPr>
              <a:t>Projection-&gt;Clip Space</a:t>
            </a:r>
          </a:p>
          <a:p>
            <a:pPr lvl="1"/>
            <a:r>
              <a:rPr lang="en-US" dirty="0" smtClean="0"/>
              <a:t>Once a vertex is relative to the point of view, we scale the 3D vertex by the projection matrix allowing the position to be projected into 2D clip space.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Output</a:t>
            </a:r>
            <a:r>
              <a:rPr lang="en-US" dirty="0" smtClean="0"/>
              <a:t>)</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a:t>
            </a:r>
            <a:endParaRPr lang="en-US" dirty="0"/>
          </a:p>
        </p:txBody>
      </p:sp>
      <p:sp>
        <p:nvSpPr>
          <p:cNvPr id="3" name="Content Placeholder 2"/>
          <p:cNvSpPr>
            <a:spLocks noGrp="1"/>
          </p:cNvSpPr>
          <p:nvPr>
            <p:ph idx="1"/>
          </p:nvPr>
        </p:nvSpPr>
        <p:spPr/>
        <p:txBody>
          <a:bodyPr/>
          <a:lstStyle/>
          <a:p>
            <a:r>
              <a:rPr lang="en-US" dirty="0" smtClean="0">
                <a:solidFill>
                  <a:srgbClr val="7030A0"/>
                </a:solidFill>
              </a:rPr>
              <a:t>High Level Shading Language</a:t>
            </a:r>
          </a:p>
          <a:p>
            <a:r>
              <a:rPr lang="en-US" dirty="0" smtClean="0">
                <a:solidFill>
                  <a:srgbClr val="7030A0"/>
                </a:solidFill>
              </a:rPr>
              <a:t>C style language</a:t>
            </a:r>
            <a:r>
              <a:rPr lang="en-US" dirty="0" smtClean="0"/>
              <a:t> used to </a:t>
            </a:r>
            <a:r>
              <a:rPr lang="en-US" dirty="0" smtClean="0">
                <a:solidFill>
                  <a:srgbClr val="7030A0"/>
                </a:solidFill>
              </a:rPr>
              <a:t>write</a:t>
            </a:r>
            <a:r>
              <a:rPr lang="en-US" dirty="0" smtClean="0"/>
              <a:t> the various kinds of </a:t>
            </a:r>
            <a:r>
              <a:rPr lang="en-US" dirty="0" err="1" smtClean="0">
                <a:solidFill>
                  <a:srgbClr val="7030A0"/>
                </a:solidFill>
              </a:rPr>
              <a:t>shaders</a:t>
            </a:r>
            <a:r>
              <a:rPr lang="en-US" dirty="0" smtClean="0"/>
              <a:t> used to </a:t>
            </a:r>
            <a:r>
              <a:rPr lang="en-US" dirty="0" smtClean="0">
                <a:solidFill>
                  <a:srgbClr val="7030A0"/>
                </a:solidFill>
              </a:rPr>
              <a:t>control the pipeline</a:t>
            </a:r>
            <a:r>
              <a:rPr lang="en-US" dirty="0" smtClean="0"/>
              <a:t> stages.</a:t>
            </a:r>
          </a:p>
          <a:p>
            <a:r>
              <a:rPr lang="en-US" dirty="0" smtClean="0">
                <a:solidFill>
                  <a:srgbClr val="7030A0"/>
                </a:solidFill>
              </a:rPr>
              <a:t>6 kinds</a:t>
            </a:r>
            <a:r>
              <a:rPr lang="en-US" dirty="0" smtClean="0"/>
              <a:t> of </a:t>
            </a:r>
            <a:r>
              <a:rPr lang="en-US" dirty="0" err="1" smtClean="0"/>
              <a:t>Shaders</a:t>
            </a:r>
            <a:r>
              <a:rPr lang="en-US" dirty="0" smtClean="0"/>
              <a:t>: </a:t>
            </a:r>
            <a:r>
              <a:rPr lang="en-US" dirty="0" smtClean="0">
                <a:solidFill>
                  <a:srgbClr val="7030A0"/>
                </a:solidFill>
              </a:rPr>
              <a:t>Vertex, Hull, Domain, Geometry, Pixel, Compute</a:t>
            </a:r>
            <a:r>
              <a:rPr lang="en-US" dirty="0" smtClean="0"/>
              <a:t>.</a:t>
            </a:r>
          </a:p>
          <a:p>
            <a:r>
              <a:rPr lang="en-US" dirty="0" smtClean="0"/>
              <a:t>We will focus on HLSL syntax and Vertex </a:t>
            </a:r>
            <a:r>
              <a:rPr lang="en-US" dirty="0" err="1" smtClean="0"/>
              <a:t>shaders</a:t>
            </a:r>
            <a:r>
              <a:rPr lang="en-US" dirty="0" smtClean="0"/>
              <a:t> today. </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Base Data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7030A0"/>
                </a:solidFill>
              </a:rPr>
              <a:t>Scalar Types: </a:t>
            </a:r>
            <a:r>
              <a:rPr lang="en-US" dirty="0" smtClean="0"/>
              <a:t>(single component)</a:t>
            </a:r>
          </a:p>
          <a:p>
            <a:pPr lvl="1"/>
            <a:r>
              <a:rPr lang="en-US" dirty="0" err="1" smtClean="0"/>
              <a:t>int</a:t>
            </a:r>
            <a:r>
              <a:rPr lang="en-US" dirty="0" smtClean="0"/>
              <a:t>, </a:t>
            </a:r>
            <a:r>
              <a:rPr lang="en-US" dirty="0" err="1" smtClean="0"/>
              <a:t>uint</a:t>
            </a:r>
            <a:r>
              <a:rPr lang="en-US" dirty="0" smtClean="0"/>
              <a:t>, float.</a:t>
            </a:r>
          </a:p>
          <a:p>
            <a:r>
              <a:rPr lang="en-US" dirty="0" smtClean="0">
                <a:solidFill>
                  <a:srgbClr val="7030A0"/>
                </a:solidFill>
              </a:rPr>
              <a:t>Vector Types: </a:t>
            </a:r>
            <a:r>
              <a:rPr lang="en-US" dirty="0" smtClean="0"/>
              <a:t>(1 to 4 components)</a:t>
            </a:r>
          </a:p>
          <a:p>
            <a:pPr lvl="1"/>
            <a:r>
              <a:rPr lang="en-US" dirty="0" smtClean="0"/>
              <a:t>uint2,  int3, float4.</a:t>
            </a:r>
          </a:p>
          <a:p>
            <a:r>
              <a:rPr lang="en-US" dirty="0" smtClean="0">
                <a:solidFill>
                  <a:srgbClr val="7030A0"/>
                </a:solidFill>
              </a:rPr>
              <a:t>Matrix Types: </a:t>
            </a:r>
            <a:r>
              <a:rPr lang="en-US" dirty="0" smtClean="0"/>
              <a:t>(2 to 16 components)</a:t>
            </a:r>
          </a:p>
          <a:p>
            <a:pPr lvl="1"/>
            <a:r>
              <a:rPr lang="en-US" dirty="0" smtClean="0"/>
              <a:t>uint2x3,  </a:t>
            </a:r>
            <a:r>
              <a:rPr lang="en-US" dirty="0" smtClean="0">
                <a:solidFill>
                  <a:srgbClr val="7030A0"/>
                </a:solidFill>
              </a:rPr>
              <a:t>float4x4</a:t>
            </a:r>
            <a:r>
              <a:rPr lang="en-US" dirty="0" smtClean="0"/>
              <a:t>.</a:t>
            </a:r>
          </a:p>
          <a:p>
            <a:r>
              <a:rPr lang="en-US" dirty="0" smtClean="0"/>
              <a:t>All of the above data types </a:t>
            </a:r>
            <a:r>
              <a:rPr lang="en-US" dirty="0" smtClean="0">
                <a:solidFill>
                  <a:srgbClr val="7030A0"/>
                </a:solidFill>
              </a:rPr>
              <a:t>may be packed into structures</a:t>
            </a:r>
            <a:r>
              <a:rPr lang="en-US" dirty="0" smtClean="0"/>
              <a:t>.</a:t>
            </a:r>
          </a:p>
          <a:p>
            <a:pPr lvl="1"/>
            <a:r>
              <a:rPr lang="en-US" dirty="0" smtClean="0"/>
              <a:t>Like C++ this enables functions to return more than just one type of variable.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Resource Slot Types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These types are meant to be directly connected to their counterparts on the C++ side of the API.</a:t>
            </a:r>
          </a:p>
          <a:p>
            <a:r>
              <a:rPr lang="en-US" dirty="0" smtClean="0">
                <a:solidFill>
                  <a:srgbClr val="7030A0"/>
                </a:solidFill>
              </a:rPr>
              <a:t>Constant Buffers</a:t>
            </a:r>
            <a:r>
              <a:rPr lang="en-US" dirty="0" smtClean="0"/>
              <a:t>: (various fixed data)</a:t>
            </a:r>
          </a:p>
          <a:p>
            <a:pPr lvl="1">
              <a:buNone/>
            </a:pPr>
            <a:r>
              <a:rPr lang="en-US" dirty="0" smtClean="0"/>
              <a:t> </a:t>
            </a:r>
            <a:r>
              <a:rPr lang="en-US" dirty="0" err="1" smtClean="0"/>
              <a:t>cbuffer</a:t>
            </a:r>
            <a:r>
              <a:rPr lang="en-US" dirty="0" smtClean="0"/>
              <a:t> </a:t>
            </a:r>
            <a:r>
              <a:rPr lang="en-US" dirty="0" err="1" smtClean="0"/>
              <a:t>MyData</a:t>
            </a:r>
            <a:r>
              <a:rPr lang="en-US" dirty="0" smtClean="0"/>
              <a:t> : register( b0 )</a:t>
            </a:r>
          </a:p>
          <a:p>
            <a:pPr lvl="1">
              <a:buNone/>
            </a:pPr>
            <a:r>
              <a:rPr lang="en-US" dirty="0" smtClean="0"/>
              <a:t> { float3 </a:t>
            </a:r>
            <a:r>
              <a:rPr lang="en-US" dirty="0" err="1" smtClean="0"/>
              <a:t>someDir</a:t>
            </a:r>
            <a:r>
              <a:rPr lang="en-US" dirty="0" smtClean="0"/>
              <a:t>; float </a:t>
            </a:r>
            <a:r>
              <a:rPr lang="en-US" dirty="0" err="1" smtClean="0"/>
              <a:t>aScalar</a:t>
            </a:r>
            <a:r>
              <a:rPr lang="en-US" dirty="0" smtClean="0"/>
              <a:t>; };</a:t>
            </a:r>
          </a:p>
          <a:p>
            <a:r>
              <a:rPr lang="en-US" dirty="0" smtClean="0">
                <a:solidFill>
                  <a:srgbClr val="7030A0"/>
                </a:solidFill>
              </a:rPr>
              <a:t>Texture Objects</a:t>
            </a:r>
            <a:r>
              <a:rPr lang="en-US" dirty="0" smtClean="0"/>
              <a:t>: (special types of buffers)</a:t>
            </a:r>
          </a:p>
          <a:p>
            <a:pPr lvl="1">
              <a:buNone/>
            </a:pPr>
            <a:r>
              <a:rPr lang="en-US" dirty="0" smtClean="0"/>
              <a:t> texture1(2or3)D </a:t>
            </a:r>
            <a:r>
              <a:rPr lang="en-US" dirty="0" err="1" smtClean="0"/>
              <a:t>MyTexture</a:t>
            </a:r>
            <a:r>
              <a:rPr lang="en-US" dirty="0" smtClean="0"/>
              <a:t> : register( t0 );</a:t>
            </a:r>
          </a:p>
          <a:p>
            <a:r>
              <a:rPr lang="en-US" dirty="0" smtClean="0">
                <a:solidFill>
                  <a:srgbClr val="7030A0"/>
                </a:solidFill>
              </a:rPr>
              <a:t>Samplers</a:t>
            </a:r>
            <a:r>
              <a:rPr lang="en-US" dirty="0" smtClean="0"/>
              <a:t>: (used by textures)</a:t>
            </a:r>
          </a:p>
          <a:p>
            <a:pPr lvl="1">
              <a:buNone/>
            </a:pPr>
            <a:r>
              <a:rPr lang="en-US" dirty="0" smtClean="0"/>
              <a:t> sampler  </a:t>
            </a:r>
            <a:r>
              <a:rPr lang="en-US" dirty="0" err="1" smtClean="0"/>
              <a:t>MySampler</a:t>
            </a:r>
            <a:r>
              <a:rPr lang="en-US" dirty="0" smtClean="0"/>
              <a:t> : register( s0 );</a:t>
            </a:r>
          </a:p>
          <a:p>
            <a:r>
              <a:rPr lang="en-US" dirty="0" smtClean="0">
                <a:solidFill>
                  <a:srgbClr val="7030A0"/>
                </a:solidFill>
              </a:rPr>
              <a:t>Buffers</a:t>
            </a:r>
            <a:r>
              <a:rPr lang="en-US" dirty="0" smtClean="0"/>
              <a:t>: (common ones, there are many more)</a:t>
            </a:r>
          </a:p>
          <a:p>
            <a:pPr lvl="1">
              <a:buNone/>
            </a:pPr>
            <a:r>
              <a:rPr lang="en-US" dirty="0" smtClean="0"/>
              <a:t> Buffer&lt;</a:t>
            </a:r>
            <a:r>
              <a:rPr lang="en-US" dirty="0" err="1" smtClean="0"/>
              <a:t>baseType</a:t>
            </a:r>
            <a:r>
              <a:rPr lang="en-US" dirty="0" smtClean="0"/>
              <a:t>&gt; </a:t>
            </a:r>
            <a:r>
              <a:rPr lang="en-US" dirty="0" err="1" smtClean="0"/>
              <a:t>MyReadBasic</a:t>
            </a:r>
            <a:r>
              <a:rPr lang="en-US" dirty="0" smtClean="0"/>
              <a:t>  : register( t0 );</a:t>
            </a:r>
          </a:p>
          <a:p>
            <a:pPr lvl="1">
              <a:buNone/>
            </a:pPr>
            <a:r>
              <a:rPr lang="en-US" dirty="0" smtClean="0"/>
              <a:t> </a:t>
            </a:r>
            <a:r>
              <a:rPr lang="en-US" dirty="0" err="1" smtClean="0"/>
              <a:t>RWBuffer</a:t>
            </a:r>
            <a:r>
              <a:rPr lang="en-US" dirty="0" smtClean="0"/>
              <a:t>&lt;</a:t>
            </a:r>
            <a:r>
              <a:rPr lang="en-US" dirty="0" err="1" smtClean="0"/>
              <a:t>baseType</a:t>
            </a:r>
            <a:r>
              <a:rPr lang="en-US" dirty="0" smtClean="0"/>
              <a:t>&gt; </a:t>
            </a:r>
            <a:r>
              <a:rPr lang="en-US" dirty="0" err="1" smtClean="0"/>
              <a:t>MyWriteBasic</a:t>
            </a:r>
            <a:r>
              <a:rPr lang="en-US" dirty="0" smtClean="0"/>
              <a:t> : register( u0 );</a:t>
            </a:r>
          </a:p>
          <a:p>
            <a:pPr lvl="1">
              <a:buNone/>
            </a:pPr>
            <a:r>
              <a:rPr lang="en-US" dirty="0" smtClean="0"/>
              <a:t> </a:t>
            </a:r>
            <a:r>
              <a:rPr lang="en-US" dirty="0" err="1" smtClean="0"/>
              <a:t>StructuredBuffer</a:t>
            </a:r>
            <a:r>
              <a:rPr lang="en-US" dirty="0" smtClean="0"/>
              <a:t>&lt;</a:t>
            </a:r>
            <a:r>
              <a:rPr lang="en-US" dirty="0" err="1" smtClean="0"/>
              <a:t>myType</a:t>
            </a:r>
            <a:r>
              <a:rPr lang="en-US" dirty="0" smtClean="0"/>
              <a:t>&gt; </a:t>
            </a:r>
            <a:r>
              <a:rPr lang="en-US" dirty="0" err="1" smtClean="0"/>
              <a:t>MyReadComplex</a:t>
            </a:r>
            <a:r>
              <a:rPr lang="en-US" dirty="0" smtClean="0"/>
              <a:t> : register( t0 );</a:t>
            </a:r>
          </a:p>
          <a:p>
            <a:pPr lvl="1">
              <a:buNone/>
            </a:pPr>
            <a:r>
              <a:rPr lang="en-US" dirty="0" smtClean="0"/>
              <a:t> </a:t>
            </a:r>
            <a:r>
              <a:rPr lang="en-US" dirty="0" err="1" smtClean="0"/>
              <a:t>RWStructuredBuffer</a:t>
            </a:r>
            <a:r>
              <a:rPr lang="en-US" dirty="0" smtClean="0"/>
              <a:t>&lt;</a:t>
            </a:r>
            <a:r>
              <a:rPr lang="en-US" dirty="0" err="1" smtClean="0"/>
              <a:t>myType</a:t>
            </a:r>
            <a:r>
              <a:rPr lang="en-US" dirty="0" smtClean="0"/>
              <a:t>&gt; </a:t>
            </a:r>
            <a:r>
              <a:rPr lang="en-US" dirty="0" err="1" smtClean="0"/>
              <a:t>MyWriteComplex</a:t>
            </a:r>
            <a:r>
              <a:rPr lang="en-US" dirty="0" smtClean="0"/>
              <a:t> : register( u0 );</a:t>
            </a:r>
          </a:p>
          <a:p>
            <a:pPr lvl="1">
              <a:buNone/>
            </a:pP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pic>
        <p:nvPicPr>
          <p:cNvPr id="5" name="Picture 14" descr="C:\Users\lnorri\AppData\Local\Microsoft\Windows\Temporary Internet Files\Content.IE5\LCZF3MRJ\MC900293876[1].wmf">
            <a:hlinkClick r:id="rId4"/>
          </p:cNvPr>
          <p:cNvPicPr>
            <a:picLocks noChangeAspect="1" noChangeArrowheads="1"/>
          </p:cNvPicPr>
          <p:nvPr/>
        </p:nvPicPr>
        <p:blipFill>
          <a:blip r:embed="rId3" cstate="print"/>
          <a:srcRect/>
          <a:stretch>
            <a:fillRect/>
          </a:stretch>
        </p:blipFill>
        <p:spPr bwMode="auto">
          <a:xfrm>
            <a:off x="838200" y="6089108"/>
            <a:ext cx="771574" cy="768892"/>
          </a:xfrm>
          <a:prstGeom prst="rect">
            <a:avLst/>
          </a:prstGeom>
          <a:noFill/>
        </p:spPr>
      </p:pic>
      <p:pic>
        <p:nvPicPr>
          <p:cNvPr id="6" name="Picture 14" descr="C:\Users\lnorri\AppData\Local\Microsoft\Windows\Temporary Internet Files\Content.IE5\LCZF3MRJ\MC900293876[1].wmf">
            <a:hlinkClick r:id="rId5"/>
          </p:cNvPr>
          <p:cNvPicPr>
            <a:picLocks noChangeAspect="1" noChangeArrowheads="1"/>
          </p:cNvPicPr>
          <p:nvPr/>
        </p:nvPicPr>
        <p:blipFill>
          <a:blip r:embed="rId3" cstate="print"/>
          <a:srcRect/>
          <a:stretch>
            <a:fillRect/>
          </a:stretch>
        </p:blipFill>
        <p:spPr bwMode="auto">
          <a:xfrm>
            <a:off x="1676400" y="6089108"/>
            <a:ext cx="771574" cy="76889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System Semantics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Special Keywords that </a:t>
            </a:r>
            <a:r>
              <a:rPr lang="en-US" dirty="0" smtClean="0">
                <a:solidFill>
                  <a:srgbClr val="7030A0"/>
                </a:solidFill>
              </a:rPr>
              <a:t>direct </a:t>
            </a:r>
            <a:r>
              <a:rPr lang="en-US" dirty="0" err="1" smtClean="0">
                <a:solidFill>
                  <a:srgbClr val="7030A0"/>
                </a:solidFill>
              </a:rPr>
              <a:t>shader</a:t>
            </a:r>
            <a:r>
              <a:rPr lang="en-US" dirty="0" smtClean="0">
                <a:solidFill>
                  <a:srgbClr val="7030A0"/>
                </a:solidFill>
              </a:rPr>
              <a:t> data throughout the pipeline</a:t>
            </a:r>
            <a:r>
              <a:rPr lang="en-US" dirty="0" smtClean="0"/>
              <a:t>. Input and Output.</a:t>
            </a:r>
          </a:p>
          <a:p>
            <a:r>
              <a:rPr lang="en-US" dirty="0" smtClean="0"/>
              <a:t>Keep in mind that </a:t>
            </a:r>
            <a:r>
              <a:rPr lang="en-US" dirty="0" err="1" smtClean="0">
                <a:solidFill>
                  <a:srgbClr val="7030A0"/>
                </a:solidFill>
              </a:rPr>
              <a:t>shaders</a:t>
            </a:r>
            <a:r>
              <a:rPr lang="en-US" dirty="0" smtClean="0">
                <a:solidFill>
                  <a:srgbClr val="7030A0"/>
                </a:solidFill>
              </a:rPr>
              <a:t> do not replace the pipeline</a:t>
            </a:r>
            <a:r>
              <a:rPr lang="en-US" dirty="0" smtClean="0"/>
              <a:t>, they exist to manipulate data as it moves through it.</a:t>
            </a:r>
          </a:p>
          <a:p>
            <a:r>
              <a:rPr lang="en-US" dirty="0" smtClean="0"/>
              <a:t>Here are some common system semantics and their effect on the pipeline.</a:t>
            </a:r>
          </a:p>
          <a:p>
            <a:pPr lvl="1"/>
            <a:r>
              <a:rPr lang="en-US" dirty="0" smtClean="0">
                <a:solidFill>
                  <a:srgbClr val="7030A0"/>
                </a:solidFill>
              </a:rPr>
              <a:t>SV_POSITION</a:t>
            </a:r>
          </a:p>
          <a:p>
            <a:pPr lvl="2"/>
            <a:r>
              <a:rPr lang="en-US" dirty="0" smtClean="0"/>
              <a:t>Expected by the </a:t>
            </a:r>
            <a:r>
              <a:rPr lang="en-US" dirty="0" err="1" smtClean="0">
                <a:solidFill>
                  <a:srgbClr val="7030A0"/>
                </a:solidFill>
              </a:rPr>
              <a:t>Rasterizer</a:t>
            </a:r>
            <a:r>
              <a:rPr lang="en-US" dirty="0" smtClean="0">
                <a:solidFill>
                  <a:srgbClr val="7030A0"/>
                </a:solidFill>
              </a:rPr>
              <a:t> Stage</a:t>
            </a:r>
            <a:r>
              <a:rPr lang="en-US" dirty="0" smtClean="0"/>
              <a:t>, should contain a 4 component homogenous projection space position that will be converted to clip space via XYZ/W.</a:t>
            </a:r>
          </a:p>
          <a:p>
            <a:pPr lvl="1"/>
            <a:r>
              <a:rPr lang="en-US" dirty="0" smtClean="0">
                <a:solidFill>
                  <a:srgbClr val="7030A0"/>
                </a:solidFill>
              </a:rPr>
              <a:t>POSITION</a:t>
            </a:r>
            <a:r>
              <a:rPr lang="en-US" dirty="0" smtClean="0"/>
              <a:t>(0-32)</a:t>
            </a:r>
          </a:p>
          <a:p>
            <a:pPr lvl="2"/>
            <a:r>
              <a:rPr lang="en-US" dirty="0" smtClean="0"/>
              <a:t>Typically used to identify </a:t>
            </a:r>
            <a:r>
              <a:rPr lang="en-US" dirty="0" smtClean="0">
                <a:solidFill>
                  <a:srgbClr val="7030A0"/>
                </a:solidFill>
              </a:rPr>
              <a:t>local space XYZ vertex data</a:t>
            </a:r>
            <a:r>
              <a:rPr lang="en-US" dirty="0" smtClean="0"/>
              <a:t> that will come into the vertex </a:t>
            </a:r>
            <a:r>
              <a:rPr lang="en-US" dirty="0" err="1" smtClean="0"/>
              <a:t>shader</a:t>
            </a:r>
            <a:r>
              <a:rPr lang="en-US" dirty="0" smtClean="0"/>
              <a:t>.</a:t>
            </a:r>
          </a:p>
          <a:p>
            <a:pPr lvl="1"/>
            <a:r>
              <a:rPr lang="en-US" dirty="0" smtClean="0">
                <a:solidFill>
                  <a:srgbClr val="7030A0"/>
                </a:solidFill>
              </a:rPr>
              <a:t>TEXCOORD</a:t>
            </a:r>
            <a:r>
              <a:rPr lang="en-US" dirty="0" smtClean="0"/>
              <a:t>(0-32)</a:t>
            </a:r>
          </a:p>
          <a:p>
            <a:pPr lvl="2"/>
            <a:r>
              <a:rPr lang="en-US" dirty="0" smtClean="0"/>
              <a:t>This semantic is used to </a:t>
            </a:r>
            <a:r>
              <a:rPr lang="en-US" dirty="0" smtClean="0">
                <a:solidFill>
                  <a:srgbClr val="7030A0"/>
                </a:solidFill>
              </a:rPr>
              <a:t>pass texture coordinates</a:t>
            </a:r>
            <a:r>
              <a:rPr lang="en-US" dirty="0" smtClean="0"/>
              <a:t> all the way from the Input Assembler to the Pixel </a:t>
            </a:r>
            <a:r>
              <a:rPr lang="en-US" dirty="0" err="1" smtClean="0"/>
              <a:t>Shader</a:t>
            </a:r>
            <a:r>
              <a:rPr lang="en-US" dirty="0" smtClean="0"/>
              <a:t> Stage. Because it can move so far across the pipeline, it is </a:t>
            </a:r>
            <a:r>
              <a:rPr lang="en-US" dirty="0" smtClean="0">
                <a:solidFill>
                  <a:srgbClr val="7030A0"/>
                </a:solidFill>
              </a:rPr>
              <a:t>often used to pass custom data to the next stage</a:t>
            </a:r>
            <a:r>
              <a:rPr lang="en-US" dirty="0" smtClean="0"/>
              <a:t> of the pipeline as well.</a:t>
            </a:r>
          </a:p>
          <a:p>
            <a:r>
              <a:rPr lang="en-US" dirty="0" smtClean="0"/>
              <a:t>You may have seen </a:t>
            </a:r>
            <a:r>
              <a:rPr lang="en-US" dirty="0" smtClean="0">
                <a:solidFill>
                  <a:srgbClr val="7030A0"/>
                </a:solidFill>
              </a:rPr>
              <a:t>“POSITION”</a:t>
            </a:r>
            <a:r>
              <a:rPr lang="en-US" dirty="0" smtClean="0"/>
              <a:t> and </a:t>
            </a:r>
            <a:r>
              <a:rPr lang="en-US" dirty="0" smtClean="0">
                <a:solidFill>
                  <a:srgbClr val="7030A0"/>
                </a:solidFill>
              </a:rPr>
              <a:t>“TEXCOORD”</a:t>
            </a:r>
            <a:r>
              <a:rPr lang="en-US" dirty="0" smtClean="0"/>
              <a:t> before. Recall the </a:t>
            </a:r>
            <a:r>
              <a:rPr lang="en-US" dirty="0" smtClean="0">
                <a:solidFill>
                  <a:srgbClr val="7030A0"/>
                </a:solidFill>
              </a:rPr>
              <a:t>ID3D11InputLayout</a:t>
            </a:r>
            <a:r>
              <a:rPr lang="en-US" dirty="0" smtClean="0"/>
              <a:t>? That is how we </a:t>
            </a:r>
            <a:r>
              <a:rPr lang="en-US" dirty="0" smtClean="0">
                <a:solidFill>
                  <a:srgbClr val="7030A0"/>
                </a:solidFill>
              </a:rPr>
              <a:t>“connect” </a:t>
            </a:r>
            <a:r>
              <a:rPr lang="en-US" dirty="0" smtClean="0"/>
              <a:t>together the data in our </a:t>
            </a:r>
            <a:r>
              <a:rPr lang="en-US" dirty="0" smtClean="0">
                <a:solidFill>
                  <a:srgbClr val="7030A0"/>
                </a:solidFill>
              </a:rPr>
              <a:t>Vertex Buffers to our Vertex </a:t>
            </a:r>
            <a:r>
              <a:rPr lang="en-US" dirty="0" err="1" smtClean="0">
                <a:solidFill>
                  <a:srgbClr val="7030A0"/>
                </a:solidFill>
              </a:rPr>
              <a:t>Shaders</a:t>
            </a:r>
            <a:r>
              <a:rPr lang="en-US" dirty="0" smtClean="0"/>
              <a:t> input.</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pic>
        <p:nvPicPr>
          <p:cNvPr id="5" name="Picture 14" descr="C:\Users\lnorri\AppData\Local\Microsoft\Windows\Temporary Internet Files\Content.IE5\LCZF3MRJ\MC900293876[1].wmf">
            <a:hlinkClick r:id="rId4"/>
          </p:cNvPr>
          <p:cNvPicPr>
            <a:picLocks noChangeAspect="1" noChangeArrowheads="1"/>
          </p:cNvPicPr>
          <p:nvPr/>
        </p:nvPicPr>
        <p:blipFill>
          <a:blip r:embed="rId3" cstate="print"/>
          <a:srcRect/>
          <a:stretch>
            <a:fillRect/>
          </a:stretch>
        </p:blipFill>
        <p:spPr bwMode="auto">
          <a:xfrm>
            <a:off x="838200" y="6089108"/>
            <a:ext cx="771574" cy="768892"/>
          </a:xfrm>
          <a:prstGeom prst="rect">
            <a:avLst/>
          </a:prstGeom>
          <a:noFill/>
        </p:spPr>
      </p:pic>
      <p:pic>
        <p:nvPicPr>
          <p:cNvPr id="6" name="Picture 14" descr="C:\Users\lnorri\AppData\Local\Microsoft\Windows\Temporary Internet Files\Content.IE5\LCZF3MRJ\MC900293876[1].wmf">
            <a:hlinkClick r:id="rId5"/>
          </p:cNvPr>
          <p:cNvPicPr>
            <a:picLocks noChangeAspect="1" noChangeArrowheads="1"/>
          </p:cNvPicPr>
          <p:nvPr/>
        </p:nvPicPr>
        <p:blipFill>
          <a:blip r:embed="rId3" cstate="print"/>
          <a:srcRect/>
          <a:stretch>
            <a:fillRect/>
          </a:stretch>
        </p:blipFill>
        <p:spPr bwMode="auto">
          <a:xfrm>
            <a:off x="1676400" y="6089108"/>
            <a:ext cx="771574" cy="768892"/>
          </a:xfrm>
          <a:prstGeom prst="rect">
            <a:avLst/>
          </a:prstGeom>
          <a:noFill/>
        </p:spPr>
      </p:pic>
      <p:pic>
        <p:nvPicPr>
          <p:cNvPr id="7" name="Picture 14" descr="C:\Users\lnorri\AppData\Local\Microsoft\Windows\Temporary Internet Files\Content.IE5\LCZF3MRJ\MC900293876[1].wmf">
            <a:hlinkClick r:id="rId6"/>
          </p:cNvPr>
          <p:cNvPicPr>
            <a:picLocks noChangeAspect="1" noChangeArrowheads="1"/>
          </p:cNvPicPr>
          <p:nvPr/>
        </p:nvPicPr>
        <p:blipFill>
          <a:blip r:embed="rId3" cstate="print"/>
          <a:srcRect/>
          <a:stretch>
            <a:fillRect/>
          </a:stretch>
        </p:blipFill>
        <p:spPr bwMode="auto">
          <a:xfrm>
            <a:off x="2514600" y="6089108"/>
            <a:ext cx="771574" cy="76889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Vertex </a:t>
            </a:r>
            <a:r>
              <a:rPr lang="en-US" dirty="0" err="1" smtClean="0"/>
              <a:t>Shader</a:t>
            </a:r>
            <a:endParaRPr lang="en-US" dirty="0"/>
          </a:p>
        </p:txBody>
      </p:sp>
      <p:sp>
        <p:nvSpPr>
          <p:cNvPr id="8" name="Rectangle 7"/>
          <p:cNvSpPr/>
          <p:nvPr/>
        </p:nvSpPr>
        <p:spPr>
          <a:xfrm>
            <a:off x="1219200" y="1524000"/>
            <a:ext cx="6629400" cy="5001369"/>
          </a:xfrm>
          <a:prstGeom prst="rect">
            <a:avLst/>
          </a:prstGeom>
          <a:solidFill>
            <a:schemeClr val="bg1"/>
          </a:solidFill>
        </p:spPr>
        <p:txBody>
          <a:bodyPr wrap="square">
            <a:spAutoFit/>
          </a:bodyPr>
          <a:lstStyle/>
          <a:p>
            <a:r>
              <a:rPr lang="en-US" sz="1100" dirty="0" err="1" smtClean="0">
                <a:solidFill>
                  <a:srgbClr val="0000FF"/>
                </a:solidFill>
                <a:highlight>
                  <a:srgbClr val="FFFFFF"/>
                </a:highlight>
                <a:latin typeface="Consolas"/>
              </a:rPr>
              <a:t>struct</a:t>
            </a:r>
            <a:r>
              <a:rPr lang="en-US" sz="1100" dirty="0" smtClean="0">
                <a:solidFill>
                  <a:srgbClr val="000000"/>
                </a:solidFill>
                <a:highlight>
                  <a:srgbClr val="FFFFFF"/>
                </a:highlight>
                <a:latin typeface="Consolas"/>
              </a:rPr>
              <a:t> V_IN</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float3</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posL</a:t>
            </a:r>
            <a:r>
              <a:rPr lang="en-US" sz="1100" dirty="0" smtClean="0">
                <a:solidFill>
                  <a:srgbClr val="000000"/>
                </a:solidFill>
                <a:highlight>
                  <a:srgbClr val="FFFFFF"/>
                </a:highlight>
                <a:latin typeface="Consolas"/>
              </a:rPr>
              <a:t> : POSITION;</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struct</a:t>
            </a:r>
            <a:r>
              <a:rPr lang="en-US" sz="1100" dirty="0" smtClean="0">
                <a:solidFill>
                  <a:srgbClr val="000000"/>
                </a:solidFill>
                <a:highlight>
                  <a:srgbClr val="FFFFFF"/>
                </a:highlight>
                <a:latin typeface="Consolas"/>
              </a:rPr>
              <a:t> V_OUT</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posH</a:t>
            </a:r>
            <a:r>
              <a:rPr lang="en-US" sz="1100" dirty="0" smtClean="0">
                <a:solidFill>
                  <a:srgbClr val="000000"/>
                </a:solidFill>
                <a:highlight>
                  <a:srgbClr val="FFFFFF"/>
                </a:highlight>
                <a:latin typeface="Consolas"/>
              </a:rPr>
              <a:t> : SV_POSITION;</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cbuffer</a:t>
            </a:r>
            <a:r>
              <a:rPr lang="en-US" sz="1100" dirty="0" smtClean="0">
                <a:solidFill>
                  <a:srgbClr val="000000"/>
                </a:solidFill>
                <a:highlight>
                  <a:srgbClr val="FFFFFF"/>
                </a:highlight>
                <a:latin typeface="Consolas"/>
              </a:rPr>
              <a:t> OBJECT : </a:t>
            </a:r>
            <a:r>
              <a:rPr lang="en-US" sz="1100" dirty="0" smtClean="0">
                <a:solidFill>
                  <a:srgbClr val="0000FF"/>
                </a:solidFill>
                <a:highlight>
                  <a:srgbClr val="FFFFFF"/>
                </a:highlight>
                <a:latin typeface="Consolas"/>
              </a:rPr>
              <a:t>register</a:t>
            </a:r>
            <a:r>
              <a:rPr lang="en-US" sz="1100" dirty="0" smtClean="0">
                <a:solidFill>
                  <a:srgbClr val="000000"/>
                </a:solidFill>
                <a:highlight>
                  <a:srgbClr val="FFFFFF"/>
                </a:highlight>
                <a:latin typeface="Consolas"/>
              </a:rPr>
              <a:t>( b0 )</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worldMatrix</a:t>
            </a:r>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cbuffer</a:t>
            </a:r>
            <a:r>
              <a:rPr lang="en-US" sz="1100" dirty="0" smtClean="0">
                <a:solidFill>
                  <a:srgbClr val="000000"/>
                </a:solidFill>
                <a:highlight>
                  <a:srgbClr val="FFFFFF"/>
                </a:highlight>
                <a:latin typeface="Consolas"/>
              </a:rPr>
              <a:t> SCENE  : </a:t>
            </a:r>
            <a:r>
              <a:rPr lang="en-US" sz="1100" dirty="0" smtClean="0">
                <a:solidFill>
                  <a:srgbClr val="0000FF"/>
                </a:solidFill>
                <a:highlight>
                  <a:srgbClr val="FFFFFF"/>
                </a:highlight>
                <a:latin typeface="Consolas"/>
              </a:rPr>
              <a:t>register</a:t>
            </a:r>
            <a:r>
              <a:rPr lang="en-US" sz="1100" dirty="0" smtClean="0">
                <a:solidFill>
                  <a:srgbClr val="000000"/>
                </a:solidFill>
                <a:highlight>
                  <a:srgbClr val="FFFFFF"/>
                </a:highlight>
                <a:latin typeface="Consolas"/>
              </a:rPr>
              <a:t>( b1 )</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viewMatrix</a:t>
            </a:r>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projectionMatrix</a:t>
            </a:r>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V_OUT main( V_IN input ) </a:t>
            </a:r>
          </a:p>
          <a:p>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V_OUT output = (V_OUT)0;</a:t>
            </a:r>
          </a:p>
          <a:p>
            <a:r>
              <a:rPr lang="en-US" sz="1100" dirty="0" smtClean="0">
                <a:solidFill>
                  <a:srgbClr val="008000"/>
                </a:solidFill>
                <a:highlight>
                  <a:srgbClr val="FFFFFF"/>
                </a:highlight>
                <a:latin typeface="Consolas"/>
              </a:rPr>
              <a:t>// ensures translation is preserved during matrix multiply  </a:t>
            </a:r>
            <a:endParaRPr lang="en-US" sz="1100" dirty="0" smtClean="0">
              <a:solidFill>
                <a:srgbClr val="000000"/>
              </a:solidFill>
              <a:highlight>
                <a:srgbClr val="FFFFFF"/>
              </a:highlight>
              <a:latin typeface="Consolas"/>
            </a:endParaRPr>
          </a:p>
          <a:p>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 </a:t>
            </a:r>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(input.posL,1); </a:t>
            </a:r>
          </a:p>
          <a:p>
            <a:r>
              <a:rPr lang="en-US" sz="1100" dirty="0" smtClean="0">
                <a:solidFill>
                  <a:srgbClr val="008000"/>
                </a:solidFill>
                <a:highlight>
                  <a:srgbClr val="FFFFFF"/>
                </a:highlight>
                <a:latin typeface="Consolas"/>
              </a:rPr>
              <a:t>// move local space vertex from vertex buffer into world space.</a:t>
            </a:r>
            <a:endParaRPr lang="en-US" sz="1100" dirty="0" smtClean="0">
              <a:solidFill>
                <a:srgbClr val="000000"/>
              </a:solidFill>
              <a:highlight>
                <a:srgbClr val="FFFFFF"/>
              </a:highlight>
              <a:latin typeface="Consolas"/>
            </a:endParaRPr>
          </a:p>
          <a:p>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 </a:t>
            </a:r>
            <a:r>
              <a:rPr lang="en-US" sz="1100" dirty="0" err="1" smtClean="0">
                <a:solidFill>
                  <a:srgbClr val="000000"/>
                </a:solidFill>
                <a:highlight>
                  <a:srgbClr val="FFFFFF"/>
                </a:highlight>
                <a:latin typeface="Consolas"/>
              </a:rPr>
              <a:t>mul</a:t>
            </a:r>
            <a:r>
              <a:rPr lang="en-US" sz="1100" dirty="0" smtClean="0">
                <a:solidFill>
                  <a:srgbClr val="000000"/>
                </a:solidFill>
                <a:highlight>
                  <a:srgbClr val="FFFFFF"/>
                </a:highlight>
                <a:latin typeface="Consolas"/>
              </a:rPr>
              <a:t>(</a:t>
            </a:r>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worldMatrix</a:t>
            </a:r>
            <a:r>
              <a:rPr lang="en-US" sz="1100" dirty="0" smtClean="0">
                <a:solidFill>
                  <a:srgbClr val="000000"/>
                </a:solidFill>
                <a:highlight>
                  <a:srgbClr val="FFFFFF"/>
                </a:highlight>
                <a:latin typeface="Consolas"/>
              </a:rPr>
              <a:t>);</a:t>
            </a:r>
          </a:p>
          <a:p>
            <a:endParaRPr lang="en-US" sz="1100" dirty="0" smtClean="0">
              <a:solidFill>
                <a:srgbClr val="000000"/>
              </a:solidFill>
              <a:highlight>
                <a:srgbClr val="FFFFFF"/>
              </a:highlight>
              <a:latin typeface="Consolas"/>
            </a:endParaRPr>
          </a:p>
          <a:p>
            <a:r>
              <a:rPr lang="en-US" sz="1100" dirty="0" smtClean="0">
                <a:solidFill>
                  <a:srgbClr val="008000"/>
                </a:solidFill>
                <a:highlight>
                  <a:srgbClr val="FFFFFF"/>
                </a:highlight>
                <a:latin typeface="Consolas"/>
              </a:rPr>
              <a:t>// TODO: Move into view space, then projection space</a:t>
            </a:r>
            <a:endParaRPr lang="en-US" sz="1100" dirty="0" smtClean="0">
              <a:solidFill>
                <a:srgbClr val="000000"/>
              </a:solidFill>
              <a:highlight>
                <a:srgbClr val="FFFFFF"/>
              </a:highlight>
              <a:latin typeface="Consolas"/>
            </a:endParaRPr>
          </a:p>
          <a:p>
            <a:endParaRPr lang="en-US" sz="1100" dirty="0" smtClean="0">
              <a:solidFill>
                <a:srgbClr val="000000"/>
              </a:solidFill>
              <a:highlight>
                <a:srgbClr val="FFFFFF"/>
              </a:highlight>
              <a:latin typeface="Consolas"/>
            </a:endParaRPr>
          </a:p>
          <a:p>
            <a:r>
              <a:rPr lang="en-US" sz="1100" dirty="0" smtClean="0">
                <a:solidFill>
                  <a:srgbClr val="0000FF"/>
                </a:solidFill>
                <a:highlight>
                  <a:srgbClr val="FFFFFF"/>
                </a:highlight>
                <a:latin typeface="Consolas"/>
              </a:rPr>
              <a:t>return</a:t>
            </a:r>
            <a:r>
              <a:rPr lang="en-US" sz="1100" dirty="0" smtClean="0">
                <a:solidFill>
                  <a:srgbClr val="000000"/>
                </a:solidFill>
                <a:highlight>
                  <a:srgbClr val="FFFFFF"/>
                </a:highlight>
                <a:latin typeface="Consolas"/>
              </a:rPr>
              <a:t> output; </a:t>
            </a:r>
            <a:r>
              <a:rPr lang="en-US" sz="1100" dirty="0" smtClean="0">
                <a:solidFill>
                  <a:srgbClr val="008000"/>
                </a:solidFill>
                <a:highlight>
                  <a:srgbClr val="FFFFFF"/>
                </a:highlight>
                <a:latin typeface="Consolas"/>
              </a:rPr>
              <a:t>// send projected vertex to the </a:t>
            </a:r>
            <a:r>
              <a:rPr lang="en-US" sz="1100" dirty="0" err="1" smtClean="0">
                <a:solidFill>
                  <a:srgbClr val="008000"/>
                </a:solidFill>
                <a:highlight>
                  <a:srgbClr val="FFFFFF"/>
                </a:highlight>
                <a:latin typeface="Consolas"/>
              </a:rPr>
              <a:t>rasterizer</a:t>
            </a:r>
            <a:r>
              <a:rPr lang="en-US" sz="1100" dirty="0" smtClean="0">
                <a:solidFill>
                  <a:srgbClr val="008000"/>
                </a:solidFill>
                <a:highlight>
                  <a:srgbClr val="FFFFFF"/>
                </a:highlight>
                <a:latin typeface="Consolas"/>
              </a:rPr>
              <a:t> stage</a:t>
            </a:r>
            <a:endParaRPr lang="en-US" sz="1100" dirty="0" smtClean="0">
              <a:solidFill>
                <a:srgbClr val="000000"/>
              </a:solidFill>
              <a:highlight>
                <a:srgbClr val="FFFFFF"/>
              </a:highlight>
              <a:latin typeface="Consolas"/>
            </a:endParaRPr>
          </a:p>
          <a:p>
            <a:r>
              <a:rPr lang="en-US" sz="1100" dirty="0" smtClean="0">
                <a:solidFill>
                  <a:srgbClr val="000000"/>
                </a:solidFill>
                <a:highlight>
                  <a:srgbClr val="FFFFFF"/>
                </a:highlight>
                <a:latin typeface="Consolas"/>
              </a:rPr>
              <a:t>}</a:t>
            </a:r>
            <a:endParaRPr lang="en-US"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Homework:</a:t>
            </a:r>
            <a:endParaRPr lang="en-US" dirty="0"/>
          </a:p>
        </p:txBody>
      </p:sp>
      <p:sp>
        <p:nvSpPr>
          <p:cNvPr id="3" name="Content Placeholder 2"/>
          <p:cNvSpPr>
            <a:spLocks noGrp="1"/>
          </p:cNvSpPr>
          <p:nvPr>
            <p:ph idx="1"/>
          </p:nvPr>
        </p:nvSpPr>
        <p:spPr>
          <a:xfrm>
            <a:off x="457200" y="1600200"/>
            <a:ext cx="8229600" cy="4495800"/>
          </a:xfrm>
        </p:spPr>
        <p:txBody>
          <a:bodyPr>
            <a:normAutofit fontScale="77500" lnSpcReduction="20000"/>
          </a:bodyPr>
          <a:lstStyle/>
          <a:p>
            <a:r>
              <a:rPr lang="en-US" dirty="0" smtClean="0">
                <a:solidFill>
                  <a:srgbClr val="7030A0"/>
                </a:solidFill>
              </a:rPr>
              <a:t>Confused about cameras?</a:t>
            </a:r>
            <a:r>
              <a:rPr lang="en-US" dirty="0" smtClean="0"/>
              <a:t> Don’t be! Make a </a:t>
            </a:r>
            <a:r>
              <a:rPr lang="en-US" dirty="0" smtClean="0">
                <a:solidFill>
                  <a:srgbClr val="7030A0"/>
                </a:solidFill>
              </a:rPr>
              <a:t>world matrix</a:t>
            </a:r>
            <a:r>
              <a:rPr lang="en-US" dirty="0" smtClean="0"/>
              <a:t>, move it and rotate it so the Z axis points at what you want to look at. Now </a:t>
            </a:r>
            <a:r>
              <a:rPr lang="en-US" dirty="0" smtClean="0">
                <a:solidFill>
                  <a:srgbClr val="7030A0"/>
                </a:solidFill>
              </a:rPr>
              <a:t>INVERT it! </a:t>
            </a:r>
            <a:r>
              <a:rPr lang="en-US" dirty="0" smtClean="0"/>
              <a:t>Presto: </a:t>
            </a:r>
            <a:r>
              <a:rPr lang="en-US" dirty="0" smtClean="0">
                <a:solidFill>
                  <a:srgbClr val="7030A0"/>
                </a:solidFill>
              </a:rPr>
              <a:t>Instant View Matrix</a:t>
            </a:r>
            <a:r>
              <a:rPr lang="en-US" dirty="0" smtClean="0"/>
              <a:t>.</a:t>
            </a:r>
          </a:p>
          <a:p>
            <a:r>
              <a:rPr lang="en-US" dirty="0" smtClean="0"/>
              <a:t>Check out some of the </a:t>
            </a:r>
            <a:r>
              <a:rPr lang="en-US" dirty="0" smtClean="0">
                <a:solidFill>
                  <a:srgbClr val="7030A0"/>
                </a:solidFill>
              </a:rPr>
              <a:t>extra slides</a:t>
            </a:r>
            <a:r>
              <a:rPr lang="en-US" dirty="0" smtClean="0"/>
              <a:t> after this one for more details on transformations.</a:t>
            </a:r>
          </a:p>
          <a:p>
            <a:r>
              <a:rPr lang="en-US" dirty="0" smtClean="0"/>
              <a:t>Building </a:t>
            </a:r>
            <a:r>
              <a:rPr lang="en-US" dirty="0" smtClean="0">
                <a:solidFill>
                  <a:srgbClr val="7030A0"/>
                </a:solidFill>
              </a:rPr>
              <a:t>3D shapes</a:t>
            </a:r>
            <a:r>
              <a:rPr lang="en-US" dirty="0" smtClean="0"/>
              <a:t> in your head can be a pain, </a:t>
            </a:r>
            <a:r>
              <a:rPr lang="en-US" dirty="0" smtClean="0">
                <a:solidFill>
                  <a:srgbClr val="7030A0"/>
                </a:solidFill>
              </a:rPr>
              <a:t>use pencil and paper</a:t>
            </a:r>
            <a:r>
              <a:rPr lang="en-US" dirty="0" smtClean="0"/>
              <a:t> to make life a little easier!</a:t>
            </a:r>
          </a:p>
          <a:p>
            <a:r>
              <a:rPr lang="en-US" dirty="0" smtClean="0"/>
              <a:t>Finally making your own constant buffers? Great! But </a:t>
            </a:r>
            <a:r>
              <a:rPr lang="en-US" dirty="0" smtClean="0">
                <a:hlinkClick r:id="rId2"/>
              </a:rPr>
              <a:t>watch out for HLSL padding rules! </a:t>
            </a:r>
            <a:r>
              <a:rPr lang="en-US" dirty="0" smtClean="0"/>
              <a:t>If you </a:t>
            </a:r>
            <a:r>
              <a:rPr lang="en-US" dirty="0" smtClean="0">
                <a:solidFill>
                  <a:srgbClr val="7030A0"/>
                </a:solidFill>
              </a:rPr>
              <a:t>use only float4 types you will be fine for now</a:t>
            </a:r>
            <a:r>
              <a:rPr lang="en-US" dirty="0" smtClean="0"/>
              <a:t>. I will go into detail on these rules at a later time.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Axis: </a:t>
            </a:r>
            <a:r>
              <a:rPr lang="en-US" sz="4000" dirty="0" smtClean="0"/>
              <a:t>Vectors</a:t>
            </a:r>
            <a:r>
              <a:rPr lang="en-US" dirty="0" smtClean="0"/>
              <a:t> in a Matrix</a:t>
            </a:r>
            <a:endParaRPr lang="en-US" dirty="0"/>
          </a:p>
        </p:txBody>
      </p:sp>
      <p:grpSp>
        <p:nvGrpSpPr>
          <p:cNvPr id="9" name="Group 8"/>
          <p:cNvGrpSpPr/>
          <p:nvPr/>
        </p:nvGrpSpPr>
        <p:grpSpPr>
          <a:xfrm>
            <a:off x="228600" y="1905000"/>
            <a:ext cx="8686800" cy="4177024"/>
            <a:chOff x="228601" y="1905000"/>
            <a:chExt cx="8839199" cy="4819643"/>
          </a:xfrm>
        </p:grpSpPr>
        <p:pic>
          <p:nvPicPr>
            <p:cNvPr id="50" name="Picture 8" descr="Plane2"/>
            <p:cNvPicPr>
              <a:picLocks noChangeAspect="1" noChangeArrowheads="1"/>
            </p:cNvPicPr>
            <p:nvPr/>
          </p:nvPicPr>
          <p:blipFill>
            <a:blip r:embed="rId2" cstate="print"/>
            <a:srcRect/>
            <a:stretch>
              <a:fillRect/>
            </a:stretch>
          </p:blipFill>
          <p:spPr bwMode="auto">
            <a:xfrm>
              <a:off x="228601" y="1905000"/>
              <a:ext cx="3539971" cy="4572000"/>
            </a:xfrm>
            <a:prstGeom prst="rect">
              <a:avLst/>
            </a:prstGeom>
            <a:noFill/>
            <a:ln w="9525">
              <a:noFill/>
              <a:miter lim="800000"/>
              <a:headEnd/>
              <a:tailEnd/>
            </a:ln>
          </p:spPr>
        </p:pic>
        <p:sp>
          <p:nvSpPr>
            <p:cNvPr id="54" name="Line 14"/>
            <p:cNvSpPr>
              <a:spLocks noChangeShapeType="1"/>
            </p:cNvSpPr>
            <p:nvPr/>
          </p:nvSpPr>
          <p:spPr bwMode="auto">
            <a:xfrm flipH="1" flipV="1">
              <a:off x="457200" y="3022601"/>
              <a:ext cx="925497" cy="776303"/>
            </a:xfrm>
            <a:prstGeom prst="line">
              <a:avLst/>
            </a:prstGeom>
            <a:noFill/>
            <a:ln w="31750">
              <a:solidFill>
                <a:srgbClr val="00FF00"/>
              </a:solidFill>
              <a:round/>
              <a:headEnd/>
              <a:tailEnd type="arrow" w="med" len="med"/>
            </a:ln>
          </p:spPr>
          <p:txBody>
            <a:bodyPr/>
            <a:lstStyle/>
            <a:p>
              <a:endParaRPr lang="en-US" dirty="0"/>
            </a:p>
          </p:txBody>
        </p:sp>
        <p:sp>
          <p:nvSpPr>
            <p:cNvPr id="55" name="Line 15"/>
            <p:cNvSpPr>
              <a:spLocks noChangeShapeType="1"/>
            </p:cNvSpPr>
            <p:nvPr/>
          </p:nvSpPr>
          <p:spPr bwMode="auto">
            <a:xfrm flipV="1">
              <a:off x="1382697" y="2616199"/>
              <a:ext cx="598503" cy="1182703"/>
            </a:xfrm>
            <a:prstGeom prst="line">
              <a:avLst/>
            </a:prstGeom>
            <a:noFill/>
            <a:ln w="31750">
              <a:solidFill>
                <a:srgbClr val="FF0000"/>
              </a:solidFill>
              <a:round/>
              <a:headEnd/>
              <a:tailEnd type="arrow" w="med" len="med"/>
            </a:ln>
          </p:spPr>
          <p:txBody>
            <a:bodyPr/>
            <a:lstStyle/>
            <a:p>
              <a:endParaRPr lang="en-US" dirty="0"/>
            </a:p>
          </p:txBody>
        </p:sp>
        <p:sp>
          <p:nvSpPr>
            <p:cNvPr id="56" name="Line 16"/>
            <p:cNvSpPr>
              <a:spLocks noChangeShapeType="1"/>
            </p:cNvSpPr>
            <p:nvPr/>
          </p:nvSpPr>
          <p:spPr bwMode="auto">
            <a:xfrm>
              <a:off x="1382697" y="3798904"/>
              <a:ext cx="827103" cy="950897"/>
            </a:xfrm>
            <a:prstGeom prst="line">
              <a:avLst/>
            </a:prstGeom>
            <a:noFill/>
            <a:ln w="31750">
              <a:solidFill>
                <a:srgbClr val="0000FF"/>
              </a:solidFill>
              <a:round/>
              <a:headEnd/>
              <a:tailEnd type="arrow" w="med" len="med"/>
            </a:ln>
          </p:spPr>
          <p:txBody>
            <a:bodyPr/>
            <a:lstStyle/>
            <a:p>
              <a:endParaRPr lang="en-US" dirty="0"/>
            </a:p>
          </p:txBody>
        </p:sp>
        <p:pic>
          <p:nvPicPr>
            <p:cNvPr id="59" name="Picture 58" descr="Picture1.png"/>
            <p:cNvPicPr>
              <a:picLocks noChangeAspect="1"/>
            </p:cNvPicPr>
            <p:nvPr/>
          </p:nvPicPr>
          <p:blipFill>
            <a:blip r:embed="rId3" cstate="print"/>
            <a:stretch>
              <a:fillRect/>
            </a:stretch>
          </p:blipFill>
          <p:spPr>
            <a:xfrm>
              <a:off x="3886200" y="1905000"/>
              <a:ext cx="5103646" cy="3653301"/>
            </a:xfrm>
            <a:prstGeom prst="rect">
              <a:avLst/>
            </a:prstGeom>
            <a:solidFill>
              <a:schemeClr val="bg1">
                <a:lumMod val="50000"/>
              </a:schemeClr>
            </a:solidFill>
          </p:spPr>
        </p:pic>
        <p:sp>
          <p:nvSpPr>
            <p:cNvPr id="61" name="TextBox 60"/>
            <p:cNvSpPr txBox="1"/>
            <p:nvPr/>
          </p:nvSpPr>
          <p:spPr>
            <a:xfrm>
              <a:off x="3886200" y="5765800"/>
              <a:ext cx="5181600" cy="958843"/>
            </a:xfrm>
            <a:prstGeom prst="rect">
              <a:avLst/>
            </a:prstGeom>
            <a:noFill/>
          </p:spPr>
          <p:txBody>
            <a:bodyPr wrap="square" rtlCol="0">
              <a:spAutoFit/>
            </a:bodyPr>
            <a:lstStyle/>
            <a:p>
              <a:r>
                <a:rPr lang="en-US" sz="2400" dirty="0" smtClean="0"/>
                <a:t>Position XYZ += Distance * </a:t>
              </a:r>
              <a:r>
                <a:rPr lang="en-US" sz="2400" dirty="0" smtClean="0">
                  <a:solidFill>
                    <a:srgbClr val="FF0000"/>
                  </a:solidFill>
                </a:rPr>
                <a:t>Right</a:t>
              </a:r>
              <a:r>
                <a:rPr lang="en-US" sz="2400" dirty="0" smtClean="0">
                  <a:solidFill>
                    <a:schemeClr val="bg1"/>
                  </a:solidFill>
                </a:rPr>
                <a:t> </a:t>
              </a:r>
              <a:r>
                <a:rPr lang="en-US" sz="2400" dirty="0" smtClean="0"/>
                <a:t>or</a:t>
              </a:r>
              <a:r>
                <a:rPr lang="en-US" sz="2400" dirty="0" smtClean="0">
                  <a:solidFill>
                    <a:schemeClr val="bg1"/>
                  </a:solidFill>
                </a:rPr>
                <a:t> </a:t>
              </a:r>
              <a:r>
                <a:rPr lang="en-US" sz="2400" dirty="0" smtClean="0">
                  <a:solidFill>
                    <a:srgbClr val="00FF00"/>
                  </a:solidFill>
                </a:rPr>
                <a:t>Up</a:t>
              </a:r>
              <a:r>
                <a:rPr lang="en-US" sz="2400" dirty="0" smtClean="0">
                  <a:solidFill>
                    <a:schemeClr val="bg1"/>
                  </a:solidFill>
                </a:rPr>
                <a:t> </a:t>
              </a:r>
              <a:r>
                <a:rPr lang="en-US" sz="2400" dirty="0" smtClean="0"/>
                <a:t>or</a:t>
              </a:r>
              <a:r>
                <a:rPr lang="en-US" sz="2400" dirty="0" smtClean="0">
                  <a:solidFill>
                    <a:schemeClr val="bg1"/>
                  </a:solidFill>
                </a:rPr>
                <a:t> </a:t>
              </a:r>
              <a:r>
                <a:rPr lang="en-US" sz="2400" dirty="0" smtClean="0">
                  <a:solidFill>
                    <a:srgbClr val="0000FF"/>
                  </a:solidFill>
                </a:rPr>
                <a:t>Forward</a:t>
              </a:r>
              <a:r>
                <a:rPr lang="en-US" sz="2400" dirty="0" smtClean="0">
                  <a:solidFill>
                    <a:schemeClr val="bg1"/>
                  </a:solidFill>
                </a:rPr>
                <a:t> </a:t>
              </a:r>
              <a:r>
                <a:rPr lang="en-US" sz="2400" dirty="0" smtClean="0"/>
                <a:t>XYZ</a:t>
              </a:r>
              <a:r>
                <a:rPr lang="en-US" sz="2400" dirty="0" smtClean="0">
                  <a:solidFill>
                    <a:schemeClr val="bg1"/>
                  </a:solidFill>
                </a:rPr>
                <a:t>  </a:t>
              </a:r>
              <a:endParaRPr lang="en-US" sz="2400" dirty="0">
                <a:solidFill>
                  <a:schemeClr val="bg1"/>
                </a:solidFill>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 Matrix</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Also known simply as the Camera, the view matrix’s main purpose is to take world space data and make it relative to a camera described in world space.</a:t>
            </a:r>
          </a:p>
          <a:p>
            <a:r>
              <a:rPr lang="en-US" smtClean="0"/>
              <a:t>Any orthogonal </a:t>
            </a:r>
            <a:r>
              <a:rPr lang="en-US" dirty="0" smtClean="0"/>
              <a:t>world space matrix can be converted into a view matrix and vice versa. This is an important property of matrix behavior. If you have multiple matrices in the same space, you can select one of them and place all the other ones into it’s space by multiplying them by the inverse of that matrix. </a:t>
            </a:r>
          </a:p>
          <a:p>
            <a:pPr lvl="1"/>
            <a:r>
              <a:rPr lang="en-US" dirty="0" smtClean="0">
                <a:solidFill>
                  <a:srgbClr val="7030A0"/>
                </a:solidFill>
              </a:rPr>
              <a:t>View Matrix == Inverse World Matrix</a:t>
            </a:r>
          </a:p>
          <a:p>
            <a:pPr lvl="1"/>
            <a:r>
              <a:rPr lang="en-US" dirty="0" smtClean="0">
                <a:solidFill>
                  <a:srgbClr val="7030A0"/>
                </a:solidFill>
              </a:rPr>
              <a:t>World Matrix == Inverse View Matrix</a:t>
            </a:r>
          </a:p>
          <a:p>
            <a:r>
              <a:rPr lang="en-US" dirty="0" smtClean="0"/>
              <a:t>Please keep in mind the camera is still simply a matrix, it describes a location and an orientation for a point of view. Things like FOV (field of view) and View Distance (far plane) are controlled by the projection matrix.</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Helpful Flowchart</a:t>
            </a:r>
            <a:endParaRPr lang="en-US" dirty="0"/>
          </a:p>
        </p:txBody>
      </p:sp>
      <p:sp>
        <p:nvSpPr>
          <p:cNvPr id="4" name="Flowchart: Process 3"/>
          <p:cNvSpPr/>
          <p:nvPr/>
        </p:nvSpPr>
        <p:spPr>
          <a:xfrm>
            <a:off x="2286000" y="1524000"/>
            <a:ext cx="4800600" cy="838200"/>
          </a:xfrm>
          <a:prstGeom prst="flowChartProcess">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itchFamily="34" charset="0"/>
              </a:rPr>
              <a:t>LOOK AT THE GRAPHICS PIPELINE</a:t>
            </a:r>
            <a:endParaRPr lang="en-US" dirty="0">
              <a:solidFill>
                <a:schemeClr val="tx1"/>
              </a:solidFill>
              <a:latin typeface="Arial Black" pitchFamily="34" charset="0"/>
            </a:endParaRPr>
          </a:p>
        </p:txBody>
      </p:sp>
      <p:sp>
        <p:nvSpPr>
          <p:cNvPr id="5" name="Flowchart: Decision 4"/>
          <p:cNvSpPr/>
          <p:nvPr/>
        </p:nvSpPr>
        <p:spPr>
          <a:xfrm>
            <a:off x="3429000" y="3505200"/>
            <a:ext cx="2209800" cy="2133600"/>
          </a:xfrm>
          <a:prstGeom prst="flowChartDecisi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itchFamily="34" charset="0"/>
              </a:rPr>
              <a:t>DID SH*T JUST GET REAL?</a:t>
            </a:r>
            <a:endParaRPr lang="en-US" dirty="0">
              <a:solidFill>
                <a:schemeClr val="tx1"/>
              </a:solidFill>
              <a:latin typeface="Arial Black" pitchFamily="34" charset="0"/>
            </a:endParaRPr>
          </a:p>
        </p:txBody>
      </p:sp>
      <p:sp>
        <p:nvSpPr>
          <p:cNvPr id="6" name="Flowchart: Process 5"/>
          <p:cNvSpPr/>
          <p:nvPr/>
        </p:nvSpPr>
        <p:spPr>
          <a:xfrm>
            <a:off x="2514600" y="5791200"/>
            <a:ext cx="4419600" cy="838200"/>
          </a:xfrm>
          <a:prstGeom prst="flowChartProces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bg1"/>
                </a:solidFill>
                <a:latin typeface="Arial Black" pitchFamily="34" charset="0"/>
              </a:rPr>
              <a:t>OH SNAP!!!</a:t>
            </a:r>
            <a:endParaRPr lang="en-US" sz="4800" dirty="0">
              <a:solidFill>
                <a:schemeClr val="bg1"/>
              </a:solidFill>
              <a:latin typeface="Arial Black" pitchFamily="34" charset="0"/>
            </a:endParaRPr>
          </a:p>
        </p:txBody>
      </p:sp>
      <p:sp>
        <p:nvSpPr>
          <p:cNvPr id="9" name="Down Arrow 8"/>
          <p:cNvSpPr/>
          <p:nvPr/>
        </p:nvSpPr>
        <p:spPr>
          <a:xfrm>
            <a:off x="4191000" y="2438400"/>
            <a:ext cx="685800" cy="990600"/>
          </a:xfrm>
          <a:prstGeom prst="downArrow">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rved Down Arrow 9"/>
          <p:cNvSpPr/>
          <p:nvPr/>
        </p:nvSpPr>
        <p:spPr>
          <a:xfrm rot="18239760" flipH="1">
            <a:off x="296338" y="3049500"/>
            <a:ext cx="2497885" cy="2962217"/>
          </a:xfrm>
          <a:prstGeom prst="curvedDownArrow">
            <a:avLst>
              <a:gd name="adj1" fmla="val 11022"/>
              <a:gd name="adj2" fmla="val 50547"/>
              <a:gd name="adj3" fmla="val 41067"/>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Up Arrow 12"/>
          <p:cNvSpPr/>
          <p:nvPr/>
        </p:nvSpPr>
        <p:spPr>
          <a:xfrm rot="18009509">
            <a:off x="5917078" y="2570516"/>
            <a:ext cx="3646319" cy="2742169"/>
          </a:xfrm>
          <a:prstGeom prst="curvedUpArrow">
            <a:avLst>
              <a:gd name="adj1" fmla="val 11515"/>
              <a:gd name="adj2" fmla="val 50000"/>
              <a:gd name="adj3" fmla="val 39922"/>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rot="1750271">
            <a:off x="2024790" y="3089067"/>
            <a:ext cx="1659429"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YES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8" name="Rectangle 17"/>
          <p:cNvSpPr/>
          <p:nvPr/>
        </p:nvSpPr>
        <p:spPr>
          <a:xfrm rot="1346995">
            <a:off x="5763576" y="4034624"/>
            <a:ext cx="1359668"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NO</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Projection Matrix</a:t>
            </a:r>
            <a:endParaRPr lang="en-US" dirty="0"/>
          </a:p>
        </p:txBody>
      </p:sp>
      <p:sp>
        <p:nvSpPr>
          <p:cNvPr id="3" name="Content Placeholder 2"/>
          <p:cNvSpPr>
            <a:spLocks noGrp="1"/>
          </p:cNvSpPr>
          <p:nvPr>
            <p:ph idx="1"/>
          </p:nvPr>
        </p:nvSpPr>
        <p:spPr>
          <a:xfrm>
            <a:off x="381000" y="1600200"/>
            <a:ext cx="8382000" cy="2971800"/>
          </a:xfrm>
        </p:spPr>
        <p:txBody>
          <a:bodyPr>
            <a:normAutofit fontScale="62500" lnSpcReduction="20000"/>
          </a:bodyPr>
          <a:lstStyle/>
          <a:p>
            <a:r>
              <a:rPr lang="en-US" dirty="0" smtClean="0"/>
              <a:t>The job of the projection matrix is to the scale the 3D view space vertices so they can be properly projected into clip space. This is done by describing a frustum that contains the 3D data you wish to project.</a:t>
            </a:r>
          </a:p>
          <a:p>
            <a:r>
              <a:rPr lang="en-US" dirty="0" smtClean="0"/>
              <a:t>Some common ways to describe this frustum:</a:t>
            </a:r>
          </a:p>
          <a:p>
            <a:pPr lvl="1"/>
            <a:r>
              <a:rPr lang="en-US" dirty="0" smtClean="0">
                <a:solidFill>
                  <a:srgbClr val="7030A0"/>
                </a:solidFill>
              </a:rPr>
              <a:t>Field of View</a:t>
            </a:r>
            <a:r>
              <a:rPr lang="en-US" dirty="0" smtClean="0"/>
              <a:t> (how wide or narrow the angle of the frustum) </a:t>
            </a:r>
          </a:p>
          <a:p>
            <a:pPr lvl="1"/>
            <a:r>
              <a:rPr lang="en-US" dirty="0" smtClean="0">
                <a:solidFill>
                  <a:srgbClr val="7030A0"/>
                </a:solidFill>
              </a:rPr>
              <a:t>Far Clip Plane</a:t>
            </a:r>
            <a:r>
              <a:rPr lang="en-US" dirty="0" smtClean="0"/>
              <a:t> </a:t>
            </a:r>
            <a:r>
              <a:rPr lang="en-US" sz="2600" dirty="0" smtClean="0"/>
              <a:t>(Maximum distance of a visible vertex in View Space)</a:t>
            </a:r>
            <a:r>
              <a:rPr lang="en-US" dirty="0" smtClean="0"/>
              <a:t> </a:t>
            </a:r>
          </a:p>
          <a:p>
            <a:pPr lvl="1"/>
            <a:r>
              <a:rPr lang="en-US" dirty="0" smtClean="0">
                <a:solidFill>
                  <a:srgbClr val="7030A0"/>
                </a:solidFill>
              </a:rPr>
              <a:t>Near Clip Plane</a:t>
            </a:r>
            <a:r>
              <a:rPr lang="en-US" dirty="0" smtClean="0"/>
              <a:t> </a:t>
            </a:r>
            <a:r>
              <a:rPr lang="en-US" sz="2600" dirty="0" smtClean="0"/>
              <a:t>(Minimum distance, also where we will project onto)</a:t>
            </a:r>
            <a:endParaRPr lang="en-US" dirty="0" smtClean="0"/>
          </a:p>
          <a:p>
            <a:pPr lvl="1"/>
            <a:r>
              <a:rPr lang="en-US" dirty="0" smtClean="0">
                <a:solidFill>
                  <a:srgbClr val="7030A0"/>
                </a:solidFill>
              </a:rPr>
              <a:t>Aspect Ratio</a:t>
            </a:r>
            <a:r>
              <a:rPr lang="en-US" dirty="0" smtClean="0"/>
              <a:t> (Relationship between a frustum’s height &amp; width)  </a:t>
            </a:r>
            <a:endParaRPr lang="en-US" dirty="0"/>
          </a:p>
        </p:txBody>
      </p:sp>
      <p:pic>
        <p:nvPicPr>
          <p:cNvPr id="4" name="Picture 3" descr="aspect.ratio.gif">
            <a:hlinkClick r:id="rId2"/>
          </p:cNvPr>
          <p:cNvPicPr>
            <a:picLocks noChangeAspect="1"/>
          </p:cNvPicPr>
          <p:nvPr/>
        </p:nvPicPr>
        <p:blipFill>
          <a:blip r:embed="rId3" cstate="print"/>
          <a:stretch>
            <a:fillRect/>
          </a:stretch>
        </p:blipFill>
        <p:spPr>
          <a:xfrm>
            <a:off x="259958" y="4312992"/>
            <a:ext cx="3191186" cy="2164008"/>
          </a:xfrm>
          <a:prstGeom prst="rect">
            <a:avLst/>
          </a:prstGeom>
          <a:ln>
            <a:solidFill>
              <a:schemeClr val="tx1"/>
            </a:solidFill>
          </a:ln>
        </p:spPr>
      </p:pic>
      <p:pic>
        <p:nvPicPr>
          <p:cNvPr id="5" name="Picture 4" descr="IC60565.gif"/>
          <p:cNvPicPr>
            <a:picLocks noChangeAspect="1"/>
          </p:cNvPicPr>
          <p:nvPr/>
        </p:nvPicPr>
        <p:blipFill>
          <a:blip r:embed="rId4" cstate="print"/>
          <a:stretch>
            <a:fillRect/>
          </a:stretch>
        </p:blipFill>
        <p:spPr>
          <a:xfrm>
            <a:off x="3505200" y="4313208"/>
            <a:ext cx="3124199" cy="2165105"/>
          </a:xfrm>
          <a:prstGeom prst="rect">
            <a:avLst/>
          </a:prstGeom>
          <a:ln>
            <a:solidFill>
              <a:schemeClr val="tx1"/>
            </a:solidFill>
          </a:ln>
        </p:spPr>
      </p:pic>
      <p:sp>
        <p:nvSpPr>
          <p:cNvPr id="6" name="TextBox 5"/>
          <p:cNvSpPr txBox="1"/>
          <p:nvPr/>
        </p:nvSpPr>
        <p:spPr>
          <a:xfrm>
            <a:off x="6629400" y="4876800"/>
            <a:ext cx="2362200" cy="1169551"/>
          </a:xfrm>
          <a:prstGeom prst="rect">
            <a:avLst/>
          </a:prstGeom>
          <a:noFill/>
        </p:spPr>
        <p:txBody>
          <a:bodyPr wrap="square" rtlCol="0">
            <a:spAutoFit/>
          </a:bodyPr>
          <a:lstStyle/>
          <a:p>
            <a:r>
              <a:rPr lang="en-US" sz="1400" dirty="0" err="1" smtClean="0">
                <a:solidFill>
                  <a:srgbClr val="0000FF"/>
                </a:solidFill>
              </a:rPr>
              <a:t>Sw</a:t>
            </a:r>
            <a:r>
              <a:rPr lang="en-US" sz="1400" dirty="0" smtClean="0">
                <a:solidFill>
                  <a:srgbClr val="0000FF"/>
                </a:solidFill>
              </a:rPr>
              <a:t> = Near clip width</a:t>
            </a:r>
          </a:p>
          <a:p>
            <a:r>
              <a:rPr lang="en-US" sz="1400" dirty="0" err="1" smtClean="0">
                <a:solidFill>
                  <a:srgbClr val="0000FF"/>
                </a:solidFill>
              </a:rPr>
              <a:t>Sh</a:t>
            </a:r>
            <a:r>
              <a:rPr lang="en-US" sz="1400" dirty="0" smtClean="0">
                <a:solidFill>
                  <a:srgbClr val="0000FF"/>
                </a:solidFill>
              </a:rPr>
              <a:t> = Near clip height</a:t>
            </a:r>
          </a:p>
          <a:p>
            <a:r>
              <a:rPr lang="en-US" sz="1400" dirty="0" err="1" smtClean="0">
                <a:solidFill>
                  <a:srgbClr val="0000FF"/>
                </a:solidFill>
              </a:rPr>
              <a:t>Zf</a:t>
            </a:r>
            <a:r>
              <a:rPr lang="en-US" sz="1400" dirty="0" smtClean="0">
                <a:solidFill>
                  <a:srgbClr val="0000FF"/>
                </a:solidFill>
              </a:rPr>
              <a:t> = Dist to far plane</a:t>
            </a:r>
          </a:p>
          <a:p>
            <a:r>
              <a:rPr lang="en-US" sz="1400" dirty="0" smtClean="0">
                <a:solidFill>
                  <a:srgbClr val="0000FF"/>
                </a:solidFill>
              </a:rPr>
              <a:t>Zn = Dist to near plane </a:t>
            </a:r>
          </a:p>
          <a:p>
            <a:r>
              <a:rPr lang="en-US" sz="1400" dirty="0" smtClean="0">
                <a:solidFill>
                  <a:srgbClr val="0000FF"/>
                </a:solidFill>
              </a:rPr>
              <a:t>*All dist in View Space</a:t>
            </a:r>
            <a:endParaRPr lang="en-US" sz="1400" dirty="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Input Assembler Stage</a:t>
            </a:r>
            <a:endParaRPr lang="en-US" dirty="0"/>
          </a:p>
        </p:txBody>
      </p:sp>
      <p:sp>
        <p:nvSpPr>
          <p:cNvPr id="3" name="Content Placeholder 2"/>
          <p:cNvSpPr>
            <a:spLocks noGrp="1"/>
          </p:cNvSpPr>
          <p:nvPr>
            <p:ph idx="1"/>
          </p:nvPr>
        </p:nvSpPr>
        <p:spPr/>
        <p:txBody>
          <a:bodyPr>
            <a:normAutofit lnSpcReduction="10000"/>
          </a:bodyPr>
          <a:lstStyle/>
          <a:p>
            <a:r>
              <a:rPr lang="en-US" dirty="0" smtClean="0"/>
              <a:t>You have already had some experience with this stage.</a:t>
            </a:r>
          </a:p>
          <a:p>
            <a:r>
              <a:rPr lang="en-US" dirty="0" smtClean="0"/>
              <a:t>Input Layouts and Vertex Buffers are connected to this stage as a way to </a:t>
            </a:r>
            <a:r>
              <a:rPr lang="en-US" dirty="0" smtClean="0">
                <a:solidFill>
                  <a:srgbClr val="7030A0"/>
                </a:solidFill>
              </a:rPr>
              <a:t>provide data to the rest of the pipeline</a:t>
            </a:r>
            <a:r>
              <a:rPr lang="en-US" dirty="0" smtClean="0"/>
              <a:t>.</a:t>
            </a:r>
          </a:p>
          <a:p>
            <a:r>
              <a:rPr lang="en-US" dirty="0" smtClean="0"/>
              <a:t>Another type of buffer you can connect is an Index Buffer which we will learn about a bit later.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Vertex </a:t>
            </a:r>
            <a:r>
              <a:rPr lang="en-US" dirty="0" err="1" smtClean="0"/>
              <a:t>Shader</a:t>
            </a:r>
            <a:r>
              <a:rPr lang="en-US" dirty="0" smtClean="0"/>
              <a:t> Stage</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the </a:t>
            </a:r>
            <a:r>
              <a:rPr lang="en-US" dirty="0" smtClean="0">
                <a:solidFill>
                  <a:srgbClr val="7030A0"/>
                </a:solidFill>
              </a:rPr>
              <a:t>first programmable stage</a:t>
            </a:r>
            <a:r>
              <a:rPr lang="en-US" dirty="0" smtClean="0"/>
              <a:t>.</a:t>
            </a:r>
          </a:p>
          <a:p>
            <a:r>
              <a:rPr lang="en-US" dirty="0" smtClean="0"/>
              <a:t>You can write </a:t>
            </a:r>
            <a:r>
              <a:rPr lang="en-US" dirty="0" smtClean="0">
                <a:solidFill>
                  <a:srgbClr val="7030A0"/>
                </a:solidFill>
              </a:rPr>
              <a:t>code in a language called HLSL</a:t>
            </a:r>
            <a:r>
              <a:rPr lang="en-US" dirty="0" smtClean="0"/>
              <a:t> to directly manipulate the vertex data before it moves to the next stage.</a:t>
            </a:r>
          </a:p>
          <a:p>
            <a:r>
              <a:rPr lang="en-US" dirty="0" smtClean="0"/>
              <a:t>This code is known as a </a:t>
            </a:r>
            <a:r>
              <a:rPr lang="en-US" dirty="0" smtClean="0">
                <a:solidFill>
                  <a:srgbClr val="7030A0"/>
                </a:solidFill>
              </a:rPr>
              <a:t>“</a:t>
            </a:r>
            <a:r>
              <a:rPr lang="en-US" dirty="0" err="1" smtClean="0">
                <a:solidFill>
                  <a:srgbClr val="7030A0"/>
                </a:solidFill>
              </a:rPr>
              <a:t>Shader</a:t>
            </a:r>
            <a:r>
              <a:rPr lang="en-US" dirty="0" smtClean="0">
                <a:solidFill>
                  <a:srgbClr val="7030A0"/>
                </a:solidFill>
              </a:rPr>
              <a:t>” </a:t>
            </a:r>
            <a:r>
              <a:rPr lang="en-US" dirty="0" smtClean="0"/>
              <a:t>it takes the form of a </a:t>
            </a:r>
            <a:r>
              <a:rPr lang="en-US" dirty="0" smtClean="0">
                <a:solidFill>
                  <a:srgbClr val="7030A0"/>
                </a:solidFill>
              </a:rPr>
              <a:t>function</a:t>
            </a:r>
            <a:r>
              <a:rPr lang="en-US" dirty="0" smtClean="0"/>
              <a:t> designed to run </a:t>
            </a:r>
            <a:r>
              <a:rPr lang="en-US" dirty="0" smtClean="0">
                <a:solidFill>
                  <a:srgbClr val="7030A0"/>
                </a:solidFill>
              </a:rPr>
              <a:t>across all the outgoing data</a:t>
            </a:r>
            <a:r>
              <a:rPr lang="en-US" dirty="0" smtClean="0"/>
              <a:t> in parallel.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Rasterizer</a:t>
            </a:r>
            <a:r>
              <a:rPr lang="en-US" dirty="0" smtClean="0"/>
              <a:t> Stage</a:t>
            </a:r>
            <a:endParaRPr lang="en-US" dirty="0"/>
          </a:p>
        </p:txBody>
      </p:sp>
      <p:sp>
        <p:nvSpPr>
          <p:cNvPr id="3" name="Content Placeholder 2"/>
          <p:cNvSpPr>
            <a:spLocks noGrp="1"/>
          </p:cNvSpPr>
          <p:nvPr>
            <p:ph idx="1"/>
          </p:nvPr>
        </p:nvSpPr>
        <p:spPr>
          <a:xfrm>
            <a:off x="457200" y="1600200"/>
            <a:ext cx="8229600" cy="4648199"/>
          </a:xfrm>
        </p:spPr>
        <p:txBody>
          <a:bodyPr>
            <a:normAutofit fontScale="92500" lnSpcReduction="10000"/>
          </a:bodyPr>
          <a:lstStyle/>
          <a:p>
            <a:r>
              <a:rPr lang="en-US" dirty="0" smtClean="0"/>
              <a:t>Wait… didn’t you skip a stage or 3?</a:t>
            </a:r>
          </a:p>
          <a:p>
            <a:r>
              <a:rPr lang="en-US" dirty="0" smtClean="0"/>
              <a:t>Yep, those stages are optional and we will learn about them another time.</a:t>
            </a:r>
          </a:p>
          <a:p>
            <a:r>
              <a:rPr lang="en-US" dirty="0" smtClean="0"/>
              <a:t>This Stage converts </a:t>
            </a:r>
            <a:r>
              <a:rPr lang="en-US" dirty="0" smtClean="0">
                <a:solidFill>
                  <a:srgbClr val="7030A0"/>
                </a:solidFill>
              </a:rPr>
              <a:t>“Clip Space” geometry into pixel/fragment data</a:t>
            </a:r>
            <a:r>
              <a:rPr lang="en-US" dirty="0" smtClean="0"/>
              <a:t> via </a:t>
            </a:r>
            <a:r>
              <a:rPr lang="en-US" dirty="0" err="1" smtClean="0"/>
              <a:t>Rasterization</a:t>
            </a:r>
            <a:r>
              <a:rPr lang="en-US" dirty="0" smtClean="0"/>
              <a:t>.(More on this later)</a:t>
            </a:r>
          </a:p>
          <a:p>
            <a:r>
              <a:rPr lang="en-US" dirty="0" smtClean="0"/>
              <a:t>This stage is </a:t>
            </a:r>
            <a:r>
              <a:rPr lang="en-US" dirty="0" smtClean="0">
                <a:solidFill>
                  <a:srgbClr val="7030A0"/>
                </a:solidFill>
              </a:rPr>
              <a:t>NOT programmable</a:t>
            </a:r>
            <a:r>
              <a:rPr lang="en-US" dirty="0" smtClean="0"/>
              <a:t>, although it </a:t>
            </a:r>
            <a:r>
              <a:rPr lang="en-US" dirty="0" smtClean="0">
                <a:solidFill>
                  <a:srgbClr val="7030A0"/>
                </a:solidFill>
              </a:rPr>
              <a:t>IS configurable</a:t>
            </a:r>
            <a:r>
              <a:rPr lang="en-US" dirty="0" smtClean="0"/>
              <a:t>. </a:t>
            </a:r>
          </a:p>
          <a:p>
            <a:r>
              <a:rPr lang="en-US" dirty="0" smtClean="0"/>
              <a:t>Use it to control things like back-face culling, and Fill Modes like wire-frame.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Output Merger Stage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 skipped the </a:t>
            </a:r>
            <a:r>
              <a:rPr lang="en-US" dirty="0" smtClean="0">
                <a:solidFill>
                  <a:srgbClr val="7030A0"/>
                </a:solidFill>
              </a:rPr>
              <a:t>Pixel </a:t>
            </a:r>
            <a:r>
              <a:rPr lang="en-US" dirty="0" err="1" smtClean="0">
                <a:solidFill>
                  <a:srgbClr val="7030A0"/>
                </a:solidFill>
              </a:rPr>
              <a:t>Shader</a:t>
            </a:r>
            <a:r>
              <a:rPr lang="en-US" dirty="0" smtClean="0"/>
              <a:t>(not optional)</a:t>
            </a:r>
          </a:p>
          <a:p>
            <a:pPr lvl="1"/>
            <a:r>
              <a:rPr lang="en-US" dirty="0" smtClean="0"/>
              <a:t>It is used to </a:t>
            </a:r>
            <a:r>
              <a:rPr lang="en-US" dirty="0" smtClean="0">
                <a:solidFill>
                  <a:srgbClr val="7030A0"/>
                </a:solidFill>
              </a:rPr>
              <a:t>modify all </a:t>
            </a:r>
            <a:r>
              <a:rPr lang="en-US" dirty="0" err="1" smtClean="0">
                <a:solidFill>
                  <a:srgbClr val="7030A0"/>
                </a:solidFill>
              </a:rPr>
              <a:t>rasterized</a:t>
            </a:r>
            <a:r>
              <a:rPr lang="en-US" dirty="0" smtClean="0">
                <a:solidFill>
                  <a:srgbClr val="7030A0"/>
                </a:solidFill>
              </a:rPr>
              <a:t> pixels</a:t>
            </a:r>
            <a:r>
              <a:rPr lang="en-US" dirty="0" smtClean="0"/>
              <a:t>.</a:t>
            </a:r>
          </a:p>
          <a:p>
            <a:pPr lvl="1"/>
            <a:r>
              <a:rPr lang="en-US" dirty="0" smtClean="0"/>
              <a:t>We will go into detail on it next time.</a:t>
            </a:r>
          </a:p>
          <a:p>
            <a:r>
              <a:rPr lang="en-US" dirty="0" smtClean="0"/>
              <a:t>The job of the “OM” stage is to perform operations like </a:t>
            </a:r>
            <a:r>
              <a:rPr lang="en-US" dirty="0" smtClean="0">
                <a:solidFill>
                  <a:srgbClr val="7030A0"/>
                </a:solidFill>
              </a:rPr>
              <a:t>blending colors </a:t>
            </a:r>
            <a:r>
              <a:rPr lang="en-US" dirty="0" smtClean="0"/>
              <a:t>(for transparency) and </a:t>
            </a:r>
            <a:r>
              <a:rPr lang="en-US" dirty="0" smtClean="0">
                <a:solidFill>
                  <a:srgbClr val="7030A0"/>
                </a:solidFill>
              </a:rPr>
              <a:t>determining which pixels are visible</a:t>
            </a:r>
            <a:r>
              <a:rPr lang="en-US" dirty="0" smtClean="0"/>
              <a:t> based on Stencil and </a:t>
            </a:r>
            <a:r>
              <a:rPr lang="en-US" dirty="0" err="1" smtClean="0"/>
              <a:t>Zbuffer</a:t>
            </a:r>
            <a:r>
              <a:rPr lang="en-US" dirty="0" smtClean="0"/>
              <a:t> values.</a:t>
            </a:r>
          </a:p>
          <a:p>
            <a:pPr lvl="1"/>
            <a:r>
              <a:rPr lang="en-US" dirty="0" smtClean="0"/>
              <a:t>Think of it as a per-pixel filter and/or combiner.</a:t>
            </a:r>
          </a:p>
          <a:p>
            <a:pPr lvl="1"/>
            <a:r>
              <a:rPr lang="en-US" dirty="0" smtClean="0"/>
              <a:t>We will go over the Z/Stencil buffer today.</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Merger: The Z Buffer</a:t>
            </a:r>
            <a:endParaRPr lang="en-US" dirty="0"/>
          </a:p>
        </p:txBody>
      </p:sp>
      <p:sp>
        <p:nvSpPr>
          <p:cNvPr id="3" name="Content Placeholder 2"/>
          <p:cNvSpPr>
            <a:spLocks noGrp="1"/>
          </p:cNvSpPr>
          <p:nvPr>
            <p:ph idx="1"/>
          </p:nvPr>
        </p:nvSpPr>
        <p:spPr>
          <a:xfrm>
            <a:off x="228600" y="1600200"/>
            <a:ext cx="4343400" cy="4978400"/>
          </a:xfrm>
        </p:spPr>
        <p:txBody>
          <a:bodyPr>
            <a:normAutofit fontScale="62500" lnSpcReduction="20000"/>
          </a:bodyPr>
          <a:lstStyle/>
          <a:p>
            <a:pPr>
              <a:lnSpc>
                <a:spcPct val="90000"/>
              </a:lnSpc>
              <a:defRPr/>
            </a:pPr>
            <a:r>
              <a:rPr lang="en-US" dirty="0" smtClean="0"/>
              <a:t>The Z Buffer or Depth Buffer is a 2D array in VRAM that </a:t>
            </a:r>
            <a:r>
              <a:rPr lang="en-US" dirty="0" smtClean="0">
                <a:solidFill>
                  <a:srgbClr val="7030A0"/>
                </a:solidFill>
              </a:rPr>
              <a:t>records depth values of pixels</a:t>
            </a:r>
            <a:r>
              <a:rPr lang="en-US" dirty="0" smtClean="0"/>
              <a:t> when </a:t>
            </a:r>
            <a:r>
              <a:rPr lang="en-US" dirty="0" err="1" smtClean="0"/>
              <a:t>rasterized</a:t>
            </a:r>
            <a:r>
              <a:rPr lang="en-US" dirty="0" smtClean="0"/>
              <a:t>.</a:t>
            </a:r>
          </a:p>
          <a:p>
            <a:pPr>
              <a:lnSpc>
                <a:spcPct val="90000"/>
              </a:lnSpc>
              <a:defRPr/>
            </a:pPr>
            <a:r>
              <a:rPr lang="en-US" dirty="0" smtClean="0"/>
              <a:t>The Z Buffer keeps objects in a scene ordered correctly when rendering. (Far away objects are drawn behind closer objects)</a:t>
            </a:r>
          </a:p>
          <a:p>
            <a:pPr>
              <a:lnSpc>
                <a:spcPct val="90000"/>
              </a:lnSpc>
              <a:defRPr/>
            </a:pPr>
            <a:r>
              <a:rPr lang="en-US" dirty="0" smtClean="0"/>
              <a:t>Typically a floating point value </a:t>
            </a:r>
            <a:r>
              <a:rPr lang="en-US" dirty="0" smtClean="0">
                <a:solidFill>
                  <a:srgbClr val="7030A0"/>
                </a:solidFill>
              </a:rPr>
              <a:t>from 0.0 to 1.0 </a:t>
            </a:r>
            <a:r>
              <a:rPr lang="en-US" dirty="0" smtClean="0"/>
              <a:t>is used to represent the depth in the scene per pixel. (0.0 being closest and 1.0 being farthest away)</a:t>
            </a:r>
          </a:p>
          <a:p>
            <a:pPr>
              <a:lnSpc>
                <a:spcPct val="90000"/>
              </a:lnSpc>
              <a:defRPr/>
            </a:pPr>
            <a:r>
              <a:rPr lang="en-US" dirty="0" smtClean="0"/>
              <a:t>The Output Merger Stage can use these values to </a:t>
            </a:r>
            <a:r>
              <a:rPr lang="en-US" dirty="0" smtClean="0">
                <a:solidFill>
                  <a:srgbClr val="7030A0"/>
                </a:solidFill>
              </a:rPr>
              <a:t>discard pixels</a:t>
            </a:r>
            <a:r>
              <a:rPr lang="en-US" dirty="0" smtClean="0"/>
              <a:t> that are </a:t>
            </a:r>
            <a:r>
              <a:rPr lang="en-US" dirty="0" smtClean="0">
                <a:solidFill>
                  <a:srgbClr val="7030A0"/>
                </a:solidFill>
              </a:rPr>
              <a:t>behind other pixels</a:t>
            </a:r>
            <a:r>
              <a:rPr lang="en-US" dirty="0" smtClean="0"/>
              <a:t> and cannot be seen.</a:t>
            </a:r>
          </a:p>
        </p:txBody>
      </p:sp>
      <p:pic>
        <p:nvPicPr>
          <p:cNvPr id="4" name="Picture 5"/>
          <p:cNvPicPr>
            <a:picLocks noChangeAspect="1" noChangeArrowheads="1"/>
          </p:cNvPicPr>
          <p:nvPr/>
        </p:nvPicPr>
        <p:blipFill>
          <a:blip r:embed="rId2" cstate="print"/>
          <a:srcRect/>
          <a:stretch>
            <a:fillRect/>
          </a:stretch>
        </p:blipFill>
        <p:spPr>
          <a:xfrm>
            <a:off x="4529666" y="1600200"/>
            <a:ext cx="4385734" cy="2540000"/>
          </a:xfrm>
          <a:prstGeom prst="rect">
            <a:avLst/>
          </a:prstGeom>
          <a:ln w="12700" cap="sq">
            <a:headEnd type="none" w="sm" len="sm"/>
            <a:tailEnd type="none" w="sm" len="sm"/>
          </a:ln>
        </p:spPr>
      </p:pic>
      <p:pic>
        <p:nvPicPr>
          <p:cNvPr id="5" name="Picture 6"/>
          <p:cNvPicPr>
            <a:picLocks noChangeAspect="1" noChangeArrowheads="1"/>
          </p:cNvPicPr>
          <p:nvPr/>
        </p:nvPicPr>
        <p:blipFill>
          <a:blip r:embed="rId3" cstate="print"/>
          <a:srcRect/>
          <a:stretch>
            <a:fillRect/>
          </a:stretch>
        </p:blipFill>
        <p:spPr bwMode="auto">
          <a:xfrm>
            <a:off x="4529666" y="4140200"/>
            <a:ext cx="4385734" cy="2540000"/>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 Buffer: Setup</a:t>
            </a:r>
            <a:endParaRPr lang="en-US" dirty="0"/>
          </a:p>
        </p:txBody>
      </p:sp>
      <p:sp>
        <p:nvSpPr>
          <p:cNvPr id="3" name="Content Placeholder 2"/>
          <p:cNvSpPr>
            <a:spLocks noGrp="1"/>
          </p:cNvSpPr>
          <p:nvPr>
            <p:ph idx="1"/>
          </p:nvPr>
        </p:nvSpPr>
        <p:spPr>
          <a:xfrm>
            <a:off x="457200" y="1600201"/>
            <a:ext cx="8229600" cy="4648199"/>
          </a:xfrm>
        </p:spPr>
        <p:txBody>
          <a:bodyPr>
            <a:normAutofit fontScale="70000" lnSpcReduction="20000"/>
          </a:bodyPr>
          <a:lstStyle/>
          <a:p>
            <a:r>
              <a:rPr lang="en-US" dirty="0" smtClean="0"/>
              <a:t>The Depth Buffer is a special kind of </a:t>
            </a:r>
            <a:r>
              <a:rPr lang="en-US" dirty="0" smtClean="0">
                <a:solidFill>
                  <a:srgbClr val="7030A0"/>
                </a:solidFill>
              </a:rPr>
              <a:t>ID3D11Texture2D</a:t>
            </a:r>
            <a:r>
              <a:rPr lang="en-US" dirty="0" smtClean="0"/>
              <a:t>.</a:t>
            </a:r>
          </a:p>
          <a:p>
            <a:r>
              <a:rPr lang="en-US" dirty="0" smtClean="0"/>
              <a:t>Use the function </a:t>
            </a:r>
            <a:r>
              <a:rPr lang="en-US" dirty="0" smtClean="0">
                <a:solidFill>
                  <a:srgbClr val="7030A0"/>
                </a:solidFill>
              </a:rPr>
              <a:t>“ID3D11Device::CreateTexture2D” </a:t>
            </a:r>
            <a:r>
              <a:rPr lang="en-US" dirty="0" smtClean="0"/>
              <a:t>to make it. The following settings can be used to make a typical depth buffer.</a:t>
            </a:r>
          </a:p>
          <a:p>
            <a:pPr lvl="1"/>
            <a:r>
              <a:rPr lang="en-US" dirty="0" err="1" smtClean="0"/>
              <a:t>BindFlags</a:t>
            </a:r>
            <a:r>
              <a:rPr lang="en-US" dirty="0" smtClean="0"/>
              <a:t>:</a:t>
            </a:r>
          </a:p>
          <a:p>
            <a:pPr lvl="2"/>
            <a:r>
              <a:rPr lang="en-US" dirty="0" smtClean="0">
                <a:solidFill>
                  <a:srgbClr val="7030A0"/>
                </a:solidFill>
              </a:rPr>
              <a:t>D3D11_BIND_DEPTH_STENCIL</a:t>
            </a:r>
          </a:p>
          <a:p>
            <a:pPr lvl="1"/>
            <a:r>
              <a:rPr lang="en-US" dirty="0" smtClean="0"/>
              <a:t>Format:</a:t>
            </a:r>
          </a:p>
          <a:p>
            <a:pPr lvl="2"/>
            <a:r>
              <a:rPr lang="en-US" dirty="0" smtClean="0">
                <a:solidFill>
                  <a:srgbClr val="7030A0"/>
                </a:solidFill>
              </a:rPr>
              <a:t>DXGI_FORMAT_D32_FLOAT</a:t>
            </a:r>
          </a:p>
          <a:p>
            <a:r>
              <a:rPr lang="en-US" dirty="0" smtClean="0"/>
              <a:t>Just like the back buffer, we need an interface that allows us to bind this resource to the pipeline.</a:t>
            </a:r>
          </a:p>
          <a:p>
            <a:pPr lvl="1"/>
            <a:r>
              <a:rPr lang="en-US" dirty="0" smtClean="0">
                <a:solidFill>
                  <a:srgbClr val="7030A0"/>
                </a:solidFill>
              </a:rPr>
              <a:t>ID3D11DepthStencilView</a:t>
            </a:r>
          </a:p>
          <a:p>
            <a:r>
              <a:rPr lang="en-US" dirty="0" smtClean="0"/>
              <a:t>You can bind the Z buffer at the same time you bind the ID3D11RenderTargetView to the pipeline.</a:t>
            </a:r>
          </a:p>
          <a:p>
            <a:pPr lvl="1"/>
            <a:r>
              <a:rPr lang="en-US" dirty="0" smtClean="0"/>
              <a:t>Just like the back-buffer, be sure to </a:t>
            </a:r>
            <a:r>
              <a:rPr lang="en-US" dirty="0" smtClean="0">
                <a:solidFill>
                  <a:srgbClr val="7030A0"/>
                </a:solidFill>
              </a:rPr>
              <a:t>“Clear” </a:t>
            </a:r>
            <a:r>
              <a:rPr lang="en-US" dirty="0" smtClean="0"/>
              <a:t>the </a:t>
            </a:r>
            <a:r>
              <a:rPr lang="en-US" dirty="0" err="1" smtClean="0"/>
              <a:t>Zbuffer</a:t>
            </a:r>
            <a:r>
              <a:rPr lang="en-US" dirty="0" smtClean="0"/>
              <a:t>. </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1948</TotalTime>
  <Words>2465</Words>
  <Application>Microsoft Office PowerPoint</Application>
  <PresentationFormat>On-screen Show (4:3)</PresentationFormat>
  <Paragraphs>218</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1_Office Theme</vt:lpstr>
      <vt:lpstr>The 3D Graphics Pipeline</vt:lpstr>
      <vt:lpstr>The Pipeline</vt:lpstr>
      <vt:lpstr>Not so Helpful Flowchart</vt:lpstr>
      <vt:lpstr>The Input Assembler Stage</vt:lpstr>
      <vt:lpstr>The Vertex Shader Stage</vt:lpstr>
      <vt:lpstr>The Rasterizer Stage</vt:lpstr>
      <vt:lpstr>The Output Merger Stage</vt:lpstr>
      <vt:lpstr>Output Merger: The Z Buffer</vt:lpstr>
      <vt:lpstr>The Z Buffer: Setup</vt:lpstr>
      <vt:lpstr>Geometry: Back-Face Culling</vt:lpstr>
      <vt:lpstr>Geometry: Compression</vt:lpstr>
      <vt:lpstr>Indexed Geometry</vt:lpstr>
      <vt:lpstr>Index Buffers</vt:lpstr>
      <vt:lpstr>D3D Cartesian Coordinates</vt:lpstr>
      <vt:lpstr>Space: From 3D to 2D</vt:lpstr>
      <vt:lpstr>3D Space: Local Space</vt:lpstr>
      <vt:lpstr>3D Space: World Space</vt:lpstr>
      <vt:lpstr>3D Space: View Space</vt:lpstr>
      <vt:lpstr>4D Space: Projection Space</vt:lpstr>
      <vt:lpstr>3D/2D Space: Clip Space</vt:lpstr>
      <vt:lpstr>Journey of a Vertex through Space</vt:lpstr>
      <vt:lpstr>HLSL</vt:lpstr>
      <vt:lpstr>HLSL: Base Data types</vt:lpstr>
      <vt:lpstr>HLSL: Resource Slot Types</vt:lpstr>
      <vt:lpstr>HLSL: System Semantics</vt:lpstr>
      <vt:lpstr>Sample Vertex Shader</vt:lpstr>
      <vt:lpstr>Tips For Homework:</vt:lpstr>
      <vt:lpstr>Local Axis: Vectors in a Matrix</vt:lpstr>
      <vt:lpstr>The View Matrix</vt:lpstr>
      <vt:lpstr>The Projection Matrix</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3D Graphics Pipeline</dc:title>
  <dc:creator>lnorri</dc:creator>
  <cp:lastModifiedBy>lnorri</cp:lastModifiedBy>
  <cp:revision>104</cp:revision>
  <dcterms:created xsi:type="dcterms:W3CDTF">2006-08-16T00:00:00Z</dcterms:created>
  <dcterms:modified xsi:type="dcterms:W3CDTF">2013-04-11T13:19:39Z</dcterms:modified>
</cp:coreProperties>
</file>