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6" r:id="rId7"/>
    <p:sldId id="260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90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9AD95-0A02-48E7-A5DE-34D2C50E5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2855-3317-45A1-A3C5-4794C38506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368-92B9-4F04-A61B-D45E705CE9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876D-E100-414C-B8B3-BB06D52E8F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D81-32EC-4D49-98DD-A1C43D0DEF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D6866-7720-49EE-992D-7B7B310DCD0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744-647F-4857-8B49-13DD9423C7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77A9-C486-412A-9560-C9B0A0AF8F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597C-0933-4FA7-B96C-41FC03294F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A00D-162C-419A-823D-1D14BC9727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D643-17AE-4C06-AE06-71DC9F221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8F5F62-4715-494A-871F-A48564363C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1440(v=vs.85).aspx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sdn.microsoft.com/en-us/library/windows/desktop/bb509647(v=vs.85)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ff476882(v=vs.85).aspx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bb205146(v=vs.85).aspx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bb205121(v=vs.85).aspx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bb509609(v=vs.85).aspx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msdn.microsoft.com/en-us/library/windows/desktop/bb205118(v=vs.85).aspx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DirectX Day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GS itself has the </a:t>
            </a:r>
            <a:r>
              <a:rPr lang="en-US" dirty="0" smtClean="0">
                <a:solidFill>
                  <a:srgbClr val="7030A0"/>
                </a:solidFill>
              </a:rPr>
              <a:t>ability to do instancing!</a:t>
            </a:r>
            <a:r>
              <a:rPr lang="en-US" dirty="0" smtClean="0"/>
              <a:t> This means you can </a:t>
            </a:r>
            <a:r>
              <a:rPr lang="en-US" dirty="0" smtClean="0">
                <a:solidFill>
                  <a:srgbClr val="7030A0"/>
                </a:solidFill>
              </a:rPr>
              <a:t>make each input primitive run multiple times </a:t>
            </a:r>
            <a:r>
              <a:rPr lang="en-US" dirty="0" smtClean="0"/>
              <a:t>producing more complex output.</a:t>
            </a:r>
          </a:p>
          <a:p>
            <a:r>
              <a:rPr lang="en-US" dirty="0" smtClean="0"/>
              <a:t>The GS has the ability to </a:t>
            </a:r>
            <a:r>
              <a:rPr lang="en-US" dirty="0" smtClean="0">
                <a:solidFill>
                  <a:srgbClr val="7030A0"/>
                </a:solidFill>
              </a:rPr>
              <a:t>re-direct where a primitive will be </a:t>
            </a:r>
            <a:r>
              <a:rPr lang="en-US" dirty="0" err="1" smtClean="0">
                <a:solidFill>
                  <a:srgbClr val="7030A0"/>
                </a:solidFill>
              </a:rPr>
              <a:t>rasterized</a:t>
            </a:r>
            <a:r>
              <a:rPr lang="en-US" dirty="0" smtClean="0"/>
              <a:t> if you have multiple render targets or even viewports! For example you could make a geometry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draw to all six sides of a cube map at the same time!</a:t>
            </a:r>
          </a:p>
          <a:p>
            <a:pPr lvl="1"/>
            <a:r>
              <a:rPr lang="en-US" dirty="0" smtClean="0"/>
              <a:t>Look up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SV_RenderTargetArrayIndex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en-US" dirty="0" err="1" smtClean="0">
                <a:solidFill>
                  <a:srgbClr val="7030A0"/>
                </a:solidFill>
              </a:rPr>
              <a:t>SV_ViewportArrayIndex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  <a:r>
              <a:rPr lang="en-US" dirty="0" smtClean="0"/>
              <a:t>to see how you can achieve this.</a:t>
            </a:r>
          </a:p>
          <a:p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pic>
        <p:nvPicPr>
          <p:cNvPr id="5" name="Picture 14" descr="C:\Users\lnorri\AppData\Local\Microsoft\Windows\Temporary Internet Files\Content.IE5\LCZF3MRJ\MC900293876[1].wmf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Pipeline: GS &amp; SO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447800"/>
            <a:ext cx="8610600" cy="137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VRAM: Buffers, Constant Buffers, Textures. Read &amp; Write.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8600" y="3200400"/>
            <a:ext cx="609600" cy="2438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Input Assembler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0" y="3276600"/>
            <a:ext cx="457200" cy="2286000"/>
          </a:xfrm>
          <a:prstGeom prst="round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05000" y="3276600"/>
            <a:ext cx="457200" cy="2286000"/>
          </a:xfrm>
          <a:prstGeom prst="round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Hull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3200400"/>
            <a:ext cx="609600" cy="2438400"/>
          </a:xfrm>
          <a:prstGeom prst="rect">
            <a:avLst/>
          </a:prstGeom>
          <a:solidFill>
            <a:srgbClr val="C0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Tessellator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581400" y="3276600"/>
            <a:ext cx="457200" cy="2286000"/>
          </a:xfrm>
          <a:prstGeom prst="round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Domain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343400" y="3276600"/>
            <a:ext cx="457200" cy="2286000"/>
          </a:xfrm>
          <a:prstGeom prst="round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Geometry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48400" y="4038600"/>
            <a:ext cx="609600" cy="2438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Rasterizer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239000" y="4114800"/>
            <a:ext cx="457200" cy="2286000"/>
          </a:xfrm>
          <a:prstGeom prst="round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Pixel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53400" y="4038600"/>
            <a:ext cx="609600" cy="24384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Output Merger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5753100" y="2628900"/>
            <a:ext cx="609600" cy="1600200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Stream Output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304800" y="2819400"/>
            <a:ext cx="4572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38200" y="4114800"/>
            <a:ext cx="381000" cy="609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143000" y="28194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581400" y="28194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905000" y="28194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343400" y="28194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600200" y="4114800"/>
            <a:ext cx="381000" cy="609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362200" y="4114800"/>
            <a:ext cx="381000" cy="609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276600" y="4114800"/>
            <a:ext cx="381000" cy="609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038600" y="4114800"/>
            <a:ext cx="381000" cy="6096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-Turn Arrow 30"/>
          <p:cNvSpPr/>
          <p:nvPr/>
        </p:nvSpPr>
        <p:spPr>
          <a:xfrm flipV="1">
            <a:off x="2057400" y="5562600"/>
            <a:ext cx="1905000" cy="533400"/>
          </a:xfrm>
          <a:prstGeom prst="uturnArrow">
            <a:avLst>
              <a:gd name="adj1" fmla="val 25000"/>
              <a:gd name="adj2" fmla="val 25000"/>
              <a:gd name="adj3" fmla="val 40432"/>
              <a:gd name="adj4" fmla="val 49124"/>
              <a:gd name="adj5" fmla="val 10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8225388">
            <a:off x="5353881" y="3764735"/>
            <a:ext cx="708167" cy="474930"/>
          </a:xfrm>
          <a:prstGeom prst="rightArrow">
            <a:avLst>
              <a:gd name="adj1" fmla="val 50000"/>
              <a:gd name="adj2" fmla="val 9010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2271401">
            <a:off x="5322102" y="4606559"/>
            <a:ext cx="1166536" cy="518482"/>
          </a:xfrm>
          <a:prstGeom prst="rightArrow">
            <a:avLst>
              <a:gd name="adj1" fmla="val 50000"/>
              <a:gd name="adj2" fmla="val 10207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4800600" y="4114800"/>
            <a:ext cx="914400" cy="609600"/>
          </a:xfrm>
          <a:prstGeom prst="rightArrow">
            <a:avLst>
              <a:gd name="adj1" fmla="val 50000"/>
              <a:gd name="adj2" fmla="val 7122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0800000">
            <a:off x="5867400" y="2667000"/>
            <a:ext cx="457200" cy="457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858000" y="4953000"/>
            <a:ext cx="457200" cy="609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7696200" y="4953000"/>
            <a:ext cx="533400" cy="609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>
            <a:off x="7239000" y="2743200"/>
            <a:ext cx="457200" cy="144780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8229600" y="2743200"/>
            <a:ext cx="457200" cy="144780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  <p:sp>
        <p:nvSpPr>
          <p:cNvPr id="46" name="Freeform 45"/>
          <p:cNvSpPr/>
          <p:nvPr/>
        </p:nvSpPr>
        <p:spPr>
          <a:xfrm>
            <a:off x="4087483" y="2327695"/>
            <a:ext cx="3079630" cy="4001219"/>
          </a:xfrm>
          <a:custGeom>
            <a:avLst/>
            <a:gdLst>
              <a:gd name="connsiteX0" fmla="*/ 2054525 w 3079630"/>
              <a:gd name="connsiteY0" fmla="*/ 148086 h 4001219"/>
              <a:gd name="connsiteX1" fmla="*/ 2943045 w 3079630"/>
              <a:gd name="connsiteY1" fmla="*/ 734682 h 4001219"/>
              <a:gd name="connsiteX2" fmla="*/ 2874034 w 3079630"/>
              <a:gd name="connsiteY2" fmla="*/ 1536939 h 4001219"/>
              <a:gd name="connsiteX3" fmla="*/ 2071777 w 3079630"/>
              <a:gd name="connsiteY3" fmla="*/ 1623203 h 4001219"/>
              <a:gd name="connsiteX4" fmla="*/ 1890623 w 3079630"/>
              <a:gd name="connsiteY4" fmla="*/ 2080403 h 4001219"/>
              <a:gd name="connsiteX5" fmla="*/ 1416170 w 3079630"/>
              <a:gd name="connsiteY5" fmla="*/ 2986177 h 4001219"/>
              <a:gd name="connsiteX6" fmla="*/ 251604 w 3079630"/>
              <a:gd name="connsiteY6" fmla="*/ 3607279 h 4001219"/>
              <a:gd name="connsiteX7" fmla="*/ 96328 w 3079630"/>
              <a:gd name="connsiteY7" fmla="*/ 622539 h 4001219"/>
              <a:gd name="connsiteX8" fmla="*/ 829574 w 3079630"/>
              <a:gd name="connsiteY8" fmla="*/ 79075 h 4001219"/>
              <a:gd name="connsiteX9" fmla="*/ 2054525 w 3079630"/>
              <a:gd name="connsiteY9" fmla="*/ 148086 h 400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9630" h="4001219">
                <a:moveTo>
                  <a:pt x="2054525" y="148086"/>
                </a:moveTo>
                <a:cubicBezTo>
                  <a:pt x="2406770" y="257354"/>
                  <a:pt x="2806460" y="503207"/>
                  <a:pt x="2943045" y="734682"/>
                </a:cubicBezTo>
                <a:cubicBezTo>
                  <a:pt x="3079630" y="966158"/>
                  <a:pt x="3019245" y="1388852"/>
                  <a:pt x="2874034" y="1536939"/>
                </a:cubicBezTo>
                <a:cubicBezTo>
                  <a:pt x="2728823" y="1685026"/>
                  <a:pt x="2235679" y="1532626"/>
                  <a:pt x="2071777" y="1623203"/>
                </a:cubicBezTo>
                <a:cubicBezTo>
                  <a:pt x="1907875" y="1713780"/>
                  <a:pt x="1999891" y="1853241"/>
                  <a:pt x="1890623" y="2080403"/>
                </a:cubicBezTo>
                <a:cubicBezTo>
                  <a:pt x="1781355" y="2307565"/>
                  <a:pt x="1689340" y="2731698"/>
                  <a:pt x="1416170" y="2986177"/>
                </a:cubicBezTo>
                <a:cubicBezTo>
                  <a:pt x="1143000" y="3240656"/>
                  <a:pt x="471578" y="4001219"/>
                  <a:pt x="251604" y="3607279"/>
                </a:cubicBezTo>
                <a:cubicBezTo>
                  <a:pt x="31630" y="3213339"/>
                  <a:pt x="0" y="1210573"/>
                  <a:pt x="96328" y="622539"/>
                </a:cubicBezTo>
                <a:cubicBezTo>
                  <a:pt x="192656" y="34505"/>
                  <a:pt x="498895" y="158150"/>
                  <a:pt x="829574" y="79075"/>
                </a:cubicBezTo>
                <a:cubicBezTo>
                  <a:pt x="1160253" y="0"/>
                  <a:pt x="1702280" y="38818"/>
                  <a:pt x="2054525" y="14808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</a:t>
            </a:r>
            <a:r>
              <a:rPr lang="en-US" dirty="0" err="1" smtClean="0"/>
              <a:t>Shader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Geometry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does not operate on individual vertices</a:t>
            </a:r>
            <a:r>
              <a:rPr lang="en-US" dirty="0" smtClean="0"/>
              <a:t>, instead it </a:t>
            </a:r>
            <a:r>
              <a:rPr lang="en-US" dirty="0" smtClean="0">
                <a:solidFill>
                  <a:srgbClr val="7030A0"/>
                </a:solidFill>
              </a:rPr>
              <a:t>executes once for every primitive</a:t>
            </a:r>
            <a:r>
              <a:rPr lang="en-US" dirty="0" smtClean="0"/>
              <a:t> that will be created from those vertices.</a:t>
            </a:r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7030A0"/>
                </a:solidFill>
              </a:rPr>
              <a:t>optional stage</a:t>
            </a:r>
            <a:r>
              <a:rPr lang="en-US" dirty="0" smtClean="0"/>
              <a:t> receives its </a:t>
            </a:r>
            <a:r>
              <a:rPr lang="en-US" dirty="0" smtClean="0">
                <a:solidFill>
                  <a:srgbClr val="7030A0"/>
                </a:solidFill>
              </a:rPr>
              <a:t>topology from the vertex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/>
              <a:t> stage </a:t>
            </a:r>
            <a:r>
              <a:rPr lang="en-US" dirty="0" smtClean="0">
                <a:solidFill>
                  <a:srgbClr val="7030A0"/>
                </a:solidFill>
              </a:rPr>
              <a:t>unless</a:t>
            </a:r>
            <a:r>
              <a:rPr lang="en-US" dirty="0" smtClean="0"/>
              <a:t> the optional </a:t>
            </a:r>
            <a:r>
              <a:rPr lang="en-US" dirty="0" smtClean="0">
                <a:solidFill>
                  <a:srgbClr val="7030A0"/>
                </a:solidFill>
              </a:rPr>
              <a:t>tessellation stages have been activated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Geometry </a:t>
            </a:r>
            <a:r>
              <a:rPr lang="en-US" dirty="0" err="1" smtClean="0"/>
              <a:t>Shader</a:t>
            </a:r>
            <a:r>
              <a:rPr lang="en-US" dirty="0" smtClean="0"/>
              <a:t> has the ability to </a:t>
            </a:r>
            <a:r>
              <a:rPr lang="en-US" dirty="0" smtClean="0">
                <a:solidFill>
                  <a:srgbClr val="7030A0"/>
                </a:solidFill>
              </a:rPr>
              <a:t>Append triangle, line or point data to a primitive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Geometry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can decide not to produce ANY primitives</a:t>
            </a:r>
            <a:r>
              <a:rPr lang="en-US" dirty="0" smtClean="0"/>
              <a:t>, thus allowing it to actually </a:t>
            </a:r>
            <a:r>
              <a:rPr lang="en-US" dirty="0" smtClean="0">
                <a:solidFill>
                  <a:srgbClr val="7030A0"/>
                </a:solidFill>
              </a:rPr>
              <a:t>remove or filter geometry!</a:t>
            </a:r>
          </a:p>
          <a:p>
            <a:r>
              <a:rPr lang="en-US" dirty="0" smtClean="0"/>
              <a:t>If you </a:t>
            </a:r>
            <a:r>
              <a:rPr lang="en-US" dirty="0" smtClean="0">
                <a:solidFill>
                  <a:srgbClr val="7030A0"/>
                </a:solidFill>
              </a:rPr>
              <a:t>enable this Stage</a:t>
            </a:r>
            <a:r>
              <a:rPr lang="en-US" dirty="0" smtClean="0"/>
              <a:t> and expect to draw something, then know that </a:t>
            </a:r>
            <a:r>
              <a:rPr lang="en-US" dirty="0" smtClean="0">
                <a:solidFill>
                  <a:srgbClr val="7030A0"/>
                </a:solidFill>
              </a:rPr>
              <a:t>it is right before the </a:t>
            </a:r>
            <a:r>
              <a:rPr lang="en-US" dirty="0" err="1" smtClean="0">
                <a:solidFill>
                  <a:srgbClr val="7030A0"/>
                </a:solidFill>
              </a:rPr>
              <a:t>Rasterizer</a:t>
            </a:r>
            <a:r>
              <a:rPr lang="en-US" dirty="0" smtClean="0">
                <a:solidFill>
                  <a:srgbClr val="7030A0"/>
                </a:solidFill>
              </a:rPr>
              <a:t> Stage</a:t>
            </a:r>
            <a:r>
              <a:rPr lang="en-US" dirty="0" smtClean="0"/>
              <a:t> and you </a:t>
            </a:r>
            <a:r>
              <a:rPr lang="en-US" dirty="0" smtClean="0">
                <a:solidFill>
                  <a:srgbClr val="7030A0"/>
                </a:solidFill>
              </a:rPr>
              <a:t>must output Projected Vertex data(clip space) </a:t>
            </a:r>
            <a:r>
              <a:rPr lang="en-US" dirty="0" smtClean="0"/>
              <a:t>if you expect </a:t>
            </a:r>
            <a:r>
              <a:rPr lang="en-US" dirty="0" err="1" smtClean="0"/>
              <a:t>rasterization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Output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Used to </a:t>
            </a:r>
            <a:r>
              <a:rPr lang="en-US" dirty="0" smtClean="0">
                <a:solidFill>
                  <a:srgbClr val="7030A0"/>
                </a:solidFill>
              </a:rPr>
              <a:t>optionally capture processed geometric data</a:t>
            </a:r>
            <a:r>
              <a:rPr lang="en-US" dirty="0" smtClean="0"/>
              <a:t>. This data can then be used later on. </a:t>
            </a:r>
          </a:p>
          <a:p>
            <a:r>
              <a:rPr lang="en-US" dirty="0" smtClean="0"/>
              <a:t>This stage is </a:t>
            </a:r>
            <a:r>
              <a:rPr lang="en-US" dirty="0" smtClean="0">
                <a:solidFill>
                  <a:srgbClr val="7030A0"/>
                </a:solidFill>
              </a:rPr>
              <a:t>after the geometry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>
                <a:solidFill>
                  <a:srgbClr val="7030A0"/>
                </a:solidFill>
              </a:rPr>
              <a:t> but before the </a:t>
            </a:r>
            <a:r>
              <a:rPr lang="en-US" dirty="0" err="1" smtClean="0">
                <a:solidFill>
                  <a:srgbClr val="7030A0"/>
                </a:solidFill>
              </a:rPr>
              <a:t>rasterizer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it to </a:t>
            </a:r>
            <a:r>
              <a:rPr lang="en-US" dirty="0" smtClean="0">
                <a:solidFill>
                  <a:srgbClr val="7030A0"/>
                </a:solidFill>
              </a:rPr>
              <a:t>store vertex data in a buffer</a:t>
            </a:r>
            <a:r>
              <a:rPr lang="en-US" dirty="0" smtClean="0"/>
              <a:t> (instead of/as well as) sending it to the </a:t>
            </a:r>
            <a:r>
              <a:rPr lang="en-US" dirty="0" err="1" smtClean="0"/>
              <a:t>rasterizer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geometry </a:t>
            </a:r>
            <a:r>
              <a:rPr lang="en-US" dirty="0" err="1" smtClean="0"/>
              <a:t>shader</a:t>
            </a:r>
            <a:r>
              <a:rPr lang="en-US" dirty="0" smtClean="0"/>
              <a:t> is disabled the stream output stage </a:t>
            </a:r>
            <a:r>
              <a:rPr lang="en-US" dirty="0" smtClean="0">
                <a:solidFill>
                  <a:srgbClr val="7030A0"/>
                </a:solidFill>
              </a:rPr>
              <a:t>can receive input </a:t>
            </a:r>
            <a:r>
              <a:rPr lang="en-US" dirty="0" smtClean="0"/>
              <a:t>directly</a:t>
            </a:r>
            <a:r>
              <a:rPr lang="en-US" dirty="0" smtClean="0">
                <a:solidFill>
                  <a:srgbClr val="7030A0"/>
                </a:solidFill>
              </a:rPr>
              <a:t> from the vertex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>
                <a:solidFill>
                  <a:srgbClr val="7030A0"/>
                </a:solidFill>
              </a:rPr>
              <a:t> stage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Buffers filled </a:t>
            </a:r>
            <a:r>
              <a:rPr lang="en-US" dirty="0" smtClean="0"/>
              <a:t>by the stream output stage </a:t>
            </a:r>
            <a:r>
              <a:rPr lang="en-US" dirty="0" smtClean="0">
                <a:solidFill>
                  <a:srgbClr val="7030A0"/>
                </a:solidFill>
              </a:rPr>
              <a:t>can be consumed</a:t>
            </a:r>
            <a:r>
              <a:rPr lang="en-US" dirty="0" smtClean="0"/>
              <a:t> directly </a:t>
            </a:r>
            <a:r>
              <a:rPr lang="en-US" dirty="0" smtClean="0">
                <a:solidFill>
                  <a:srgbClr val="7030A0"/>
                </a:solidFill>
              </a:rPr>
              <a:t>by the Input Assembler</a:t>
            </a:r>
            <a:r>
              <a:rPr lang="en-US" dirty="0" smtClean="0"/>
              <a:t> using the “ID3D11DeviceContext::</a:t>
            </a:r>
            <a:r>
              <a:rPr lang="en-US" dirty="0" err="1" smtClean="0">
                <a:solidFill>
                  <a:srgbClr val="7030A0"/>
                </a:solidFill>
              </a:rPr>
              <a:t>DrawAuto</a:t>
            </a:r>
            <a:r>
              <a:rPr lang="en-US" dirty="0" smtClean="0"/>
              <a:t>” interface. 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</a:t>
            </a:r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pic>
        <p:nvPicPr>
          <p:cNvPr id="4" name="Picture 3" descr="cenote_kick_no_logo_gold_24045.nph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038600"/>
            <a:ext cx="4843874" cy="2593816"/>
          </a:xfrm>
          <a:prstGeom prst="rect">
            <a:avLst/>
          </a:prstGeom>
        </p:spPr>
      </p:pic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347" y="5960853"/>
            <a:ext cx="1365492" cy="682746"/>
          </a:xfrm>
          <a:prstGeom prst="rect">
            <a:avLst/>
          </a:prstGeom>
        </p:spPr>
      </p:pic>
      <p:pic>
        <p:nvPicPr>
          <p:cNvPr id="6" name="Picture 5" descr="lengyel_furry_sm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4038600"/>
            <a:ext cx="2496168" cy="2613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screenshot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1295400"/>
            <a:ext cx="4122240" cy="2576400"/>
          </a:xfrm>
          <a:prstGeom prst="rect">
            <a:avLst/>
          </a:prstGeom>
        </p:spPr>
      </p:pic>
      <p:pic>
        <p:nvPicPr>
          <p:cNvPr id="10" name="Picture 6" descr="particl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1371600"/>
            <a:ext cx="3324578" cy="243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33400" y="1371600"/>
            <a:ext cx="1600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HAIR</a:t>
            </a:r>
            <a:endParaRPr lang="en-US" sz="3600" b="1" cap="none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4038600"/>
            <a:ext cx="2667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FOLIAGE</a:t>
            </a:r>
            <a:endParaRPr lang="en-US" sz="3600" b="1" cap="none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86600" y="3962400"/>
            <a:ext cx="129540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FUR</a:t>
            </a:r>
            <a:endParaRPr lang="en-US" sz="3600" b="1" cap="none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1600" y="3200400"/>
            <a:ext cx="33528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PARTICLES</a:t>
            </a:r>
            <a:endParaRPr lang="en-US" sz="3600" b="1" cap="none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</a:t>
            </a:r>
            <a:r>
              <a:rPr lang="en-US" dirty="0" err="1" smtClean="0"/>
              <a:t>Shader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The Geometry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must output entire primitives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The input</a:t>
            </a:r>
            <a:r>
              <a:rPr lang="en-US" dirty="0" smtClean="0"/>
              <a:t> primitive type </a:t>
            </a:r>
            <a:r>
              <a:rPr lang="en-US" dirty="0" smtClean="0">
                <a:solidFill>
                  <a:srgbClr val="7030A0"/>
                </a:solidFill>
              </a:rPr>
              <a:t>need not match the output</a:t>
            </a:r>
            <a:r>
              <a:rPr lang="en-US" dirty="0" smtClean="0"/>
              <a:t> primitive type. </a:t>
            </a:r>
          </a:p>
          <a:p>
            <a:r>
              <a:rPr lang="en-US" dirty="0" smtClean="0"/>
              <a:t>Triangle and Line output </a:t>
            </a:r>
            <a:r>
              <a:rPr lang="en-US" dirty="0" smtClean="0">
                <a:solidFill>
                  <a:srgbClr val="7030A0"/>
                </a:solidFill>
              </a:rPr>
              <a:t>always takes the form of a STRIP</a:t>
            </a:r>
            <a:r>
              <a:rPr lang="en-US" dirty="0" smtClean="0"/>
              <a:t>. This is for efficiency reasons.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If you want output topology to not be interconnected</a:t>
            </a:r>
            <a:r>
              <a:rPr lang="en-US" dirty="0" smtClean="0"/>
              <a:t> you must </a:t>
            </a:r>
            <a:r>
              <a:rPr lang="en-US" dirty="0" smtClean="0">
                <a:solidFill>
                  <a:srgbClr val="7030A0"/>
                </a:solidFill>
              </a:rPr>
              <a:t>use</a:t>
            </a:r>
            <a:r>
              <a:rPr lang="en-US" dirty="0" smtClean="0"/>
              <a:t> the “</a:t>
            </a:r>
            <a:r>
              <a:rPr lang="en-US" dirty="0" err="1" smtClean="0">
                <a:solidFill>
                  <a:srgbClr val="7030A0"/>
                </a:solidFill>
              </a:rPr>
              <a:t>RestartStrip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” HLSL command.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</a:t>
            </a:r>
            <a:r>
              <a:rPr lang="en-US" dirty="0" err="1" smtClean="0"/>
              <a:t>Shader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1295400"/>
            <a:ext cx="5867400" cy="53553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format of output </a:t>
            </a:r>
            <a:r>
              <a:rPr lang="en-US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verticies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these could be going to the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rasterizer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the (SO)stage or both.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GSOutput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 : COLOR;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SV_POSITION;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convert each incoming world-space line segment into a projected triangle. 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maxvertexcount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(3)] 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max vertex data to be output (limit 1024 total scalars)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line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input[2] : SV_POSITION, 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inout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TriangleStream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GSOutput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output 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red green and blue vertex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GSOutput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 = 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(1,0,0,1),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(0,0,0,1),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(0,1,0,1),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(0,0,0,1),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(0,0,1,1),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(0,0,0,1)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bottom left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posH.xyz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input[0].xyz;</a:t>
            </a: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posH.x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0.5f;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bottom right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posH.x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1.0f;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top center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posH.xyz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input[1].xyz;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prep triangle for </a:t>
            </a:r>
            <a:r>
              <a:rPr lang="en-US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rasterization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float4x4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mVP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mView,mProj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n-NO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nn-NO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3; ++i)</a:t>
            </a: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].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posH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mVP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 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send </a:t>
            </a:r>
            <a:r>
              <a:rPr lang="en-US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verts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to the </a:t>
            </a:r>
            <a:r>
              <a:rPr lang="en-US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rasterizer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output.Append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[0]);</a:t>
            </a: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output.Append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[1]);</a:t>
            </a: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output.Append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[2]);</a:t>
            </a:r>
          </a:p>
          <a:p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 not connect to other triangles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output.RestartStrip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900" dirty="0"/>
          </a:p>
        </p:txBody>
      </p:sp>
      <p:pic>
        <p:nvPicPr>
          <p:cNvPr id="5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simple way to </a:t>
            </a:r>
            <a:r>
              <a:rPr lang="en-US" dirty="0" smtClean="0">
                <a:solidFill>
                  <a:srgbClr val="7030A0"/>
                </a:solidFill>
              </a:rPr>
              <a:t>get to grips with the geometry </a:t>
            </a:r>
            <a:r>
              <a:rPr lang="en-US" dirty="0" err="1" smtClean="0">
                <a:solidFill>
                  <a:srgbClr val="7030A0"/>
                </a:solidFill>
              </a:rPr>
              <a:t>shader</a:t>
            </a:r>
            <a:r>
              <a:rPr lang="en-US" dirty="0" smtClean="0"/>
              <a:t> is to send a large number of </a:t>
            </a:r>
            <a:r>
              <a:rPr lang="en-US" dirty="0" smtClean="0">
                <a:solidFill>
                  <a:srgbClr val="7030A0"/>
                </a:solidFill>
              </a:rPr>
              <a:t>world space points</a:t>
            </a:r>
            <a:r>
              <a:rPr lang="en-US" dirty="0" smtClean="0"/>
              <a:t> down the pipeline and have the </a:t>
            </a:r>
            <a:r>
              <a:rPr lang="en-US" dirty="0" smtClean="0">
                <a:solidFill>
                  <a:srgbClr val="7030A0"/>
                </a:solidFill>
              </a:rPr>
              <a:t>GS convert them all to triangles.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Use pencil and paper</a:t>
            </a:r>
            <a:r>
              <a:rPr lang="en-US" dirty="0" smtClean="0"/>
              <a:t> to help determine how to expand each primitive coming through the GS.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Be aware of</a:t>
            </a:r>
            <a:r>
              <a:rPr lang="en-US" dirty="0" smtClean="0"/>
              <a:t> things like </a:t>
            </a:r>
            <a:r>
              <a:rPr lang="en-US" dirty="0" smtClean="0">
                <a:solidFill>
                  <a:srgbClr val="7030A0"/>
                </a:solidFill>
              </a:rPr>
              <a:t>polygon winding</a:t>
            </a:r>
            <a:r>
              <a:rPr lang="en-US" dirty="0" smtClean="0"/>
              <a:t> and what </a:t>
            </a:r>
            <a:r>
              <a:rPr lang="en-US" dirty="0" smtClean="0">
                <a:solidFill>
                  <a:srgbClr val="7030A0"/>
                </a:solidFill>
              </a:rPr>
              <a:t>space</a:t>
            </a:r>
            <a:r>
              <a:rPr lang="en-US" dirty="0" smtClean="0"/>
              <a:t> you are working in.</a:t>
            </a:r>
          </a:p>
          <a:p>
            <a:r>
              <a:rPr lang="en-US" dirty="0" smtClean="0"/>
              <a:t>Remember the </a:t>
            </a:r>
            <a:r>
              <a:rPr lang="en-US" dirty="0" smtClean="0">
                <a:solidFill>
                  <a:srgbClr val="7030A0"/>
                </a:solidFill>
              </a:rPr>
              <a:t>GS is between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7030A0"/>
                </a:solidFill>
              </a:rPr>
              <a:t>VS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RS</a:t>
            </a:r>
            <a:r>
              <a:rPr lang="en-US" dirty="0" smtClean="0"/>
              <a:t> stages.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Provided System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 custom </a:t>
            </a:r>
            <a:r>
              <a:rPr lang="en-US" dirty="0" err="1" smtClean="0"/>
              <a:t>shaders</a:t>
            </a:r>
            <a:r>
              <a:rPr lang="en-US" dirty="0" smtClean="0"/>
              <a:t> can benefit from </a:t>
            </a:r>
            <a:r>
              <a:rPr lang="en-US" dirty="0" smtClean="0">
                <a:solidFill>
                  <a:srgbClr val="7030A0"/>
                </a:solidFill>
              </a:rPr>
              <a:t>“pipeline provided” </a:t>
            </a:r>
            <a:r>
              <a:rPr lang="en-US" dirty="0" smtClean="0"/>
              <a:t>system semantics.</a:t>
            </a:r>
          </a:p>
          <a:p>
            <a:r>
              <a:rPr lang="en-US" dirty="0" smtClean="0"/>
              <a:t>These semantics are </a:t>
            </a:r>
            <a:r>
              <a:rPr lang="en-US" dirty="0" smtClean="0">
                <a:solidFill>
                  <a:srgbClr val="7030A0"/>
                </a:solidFill>
              </a:rPr>
              <a:t>automatically generated </a:t>
            </a:r>
            <a:r>
              <a:rPr lang="en-US" dirty="0" smtClean="0"/>
              <a:t>by the pipeline </a:t>
            </a:r>
            <a:r>
              <a:rPr lang="en-US" dirty="0" smtClean="0">
                <a:solidFill>
                  <a:srgbClr val="7030A0"/>
                </a:solidFill>
              </a:rPr>
              <a:t>for use in </a:t>
            </a:r>
            <a:r>
              <a:rPr lang="en-US" dirty="0" err="1" smtClean="0">
                <a:solidFill>
                  <a:srgbClr val="7030A0"/>
                </a:solidFill>
              </a:rPr>
              <a:t>shaders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are often </a:t>
            </a:r>
            <a:r>
              <a:rPr lang="en-US" dirty="0" smtClean="0">
                <a:solidFill>
                  <a:srgbClr val="7030A0"/>
                </a:solidFill>
              </a:rPr>
              <a:t>used to identify what you are currently processing</a:t>
            </a:r>
            <a:r>
              <a:rPr lang="en-US" dirty="0" smtClean="0"/>
              <a:t>. This allows you to </a:t>
            </a:r>
            <a:r>
              <a:rPr lang="en-US" dirty="0" smtClean="0">
                <a:solidFill>
                  <a:srgbClr val="7030A0"/>
                </a:solidFill>
              </a:rPr>
              <a:t>retrieve unique data from an SRV</a:t>
            </a:r>
            <a:r>
              <a:rPr lang="en-US" dirty="0" smtClean="0"/>
              <a:t> to fine tune your formulas.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Provided by the IA stage</a:t>
            </a:r>
            <a:r>
              <a:rPr lang="en-US" dirty="0" smtClean="0"/>
              <a:t> for use in later stages: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SV_VertexID</a:t>
            </a:r>
            <a:r>
              <a:rPr lang="en-US" dirty="0" smtClean="0"/>
              <a:t> (</a:t>
            </a:r>
            <a:r>
              <a:rPr lang="en-US" dirty="0" err="1" smtClean="0"/>
              <a:t>uint</a:t>
            </a:r>
            <a:r>
              <a:rPr lang="en-US" dirty="0" smtClean="0"/>
              <a:t> VS stage)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SV_InstanceID</a:t>
            </a:r>
            <a:r>
              <a:rPr lang="en-US" dirty="0" smtClean="0"/>
              <a:t> (</a:t>
            </a:r>
            <a:r>
              <a:rPr lang="en-US" dirty="0" err="1" smtClean="0"/>
              <a:t>uint</a:t>
            </a:r>
            <a:r>
              <a:rPr lang="en-US" dirty="0" smtClean="0"/>
              <a:t> VS stage)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SV_PrimitiveID</a:t>
            </a:r>
            <a:r>
              <a:rPr lang="en-US" dirty="0" smtClean="0"/>
              <a:t> (</a:t>
            </a:r>
            <a:r>
              <a:rPr lang="en-US" dirty="0" err="1" smtClean="0"/>
              <a:t>uint</a:t>
            </a:r>
            <a:r>
              <a:rPr lang="en-US" dirty="0" smtClean="0"/>
              <a:t> GS/PS stage)</a:t>
            </a:r>
            <a:endParaRPr lang="en-US" dirty="0"/>
          </a:p>
        </p:txBody>
      </p:sp>
      <p:pic>
        <p:nvPicPr>
          <p:cNvPr id="4" name="Picture 14" descr="C:\Users\lnorri\AppData\Local\Microsoft\Windows\Temporary Internet Files\Content.IE5\LCZF3MRJ\MC900293876[1].wm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9108"/>
            <a:ext cx="771574" cy="76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794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Geometry Shaders</vt:lpstr>
      <vt:lpstr>The Pipeline: GS &amp; SO</vt:lpstr>
      <vt:lpstr>Geometry Shader Stage</vt:lpstr>
      <vt:lpstr>Stream Output Stage</vt:lpstr>
      <vt:lpstr>Geometry Shader Applications</vt:lpstr>
      <vt:lpstr>Geometry Shader Continued</vt:lpstr>
      <vt:lpstr>Geometry Shader Example</vt:lpstr>
      <vt:lpstr>Tips For Lab</vt:lpstr>
      <vt:lpstr>Provided System Semantics</vt:lpstr>
      <vt:lpstr>Advanced Geometry Shaders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D3D11</dc:title>
  <dc:creator>lnorri</dc:creator>
  <cp:lastModifiedBy>lnorri</cp:lastModifiedBy>
  <cp:revision>37</cp:revision>
  <dcterms:created xsi:type="dcterms:W3CDTF">2006-08-16T00:00:00Z</dcterms:created>
  <dcterms:modified xsi:type="dcterms:W3CDTF">2013-01-14T20:59:51Z</dcterms:modified>
</cp:coreProperties>
</file>