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Lighting Calculations &amp;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00200"/>
            <a:ext cx="883920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LIGHTDIR = NORMALIZE( </a:t>
            </a:r>
            <a:r>
              <a:rPr lang="en-US" sz="2000" dirty="0" smtClean="0">
                <a:solidFill>
                  <a:srgbClr val="FF0000"/>
                </a:solidFill>
              </a:rPr>
              <a:t>LIGHTPOS</a:t>
            </a:r>
            <a:r>
              <a:rPr lang="en-US" sz="2000" dirty="0" smtClean="0">
                <a:solidFill>
                  <a:srgbClr val="FFFF00"/>
                </a:solidFill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</a:rPr>
              <a:t>SURFACEPOS</a:t>
            </a:r>
            <a:r>
              <a:rPr lang="en-US" sz="2000" dirty="0" smtClean="0">
                <a:solidFill>
                  <a:srgbClr val="FFFF00"/>
                </a:solidFill>
              </a:rPr>
              <a:t>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LIGHTDIR, </a:t>
            </a:r>
            <a:r>
              <a:rPr lang="en-US" sz="2000" dirty="0" smtClean="0">
                <a:solidFill>
                  <a:srgbClr val="7030A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LIGHTRATIO * </a:t>
            </a:r>
            <a:r>
              <a:rPr lang="en-US" sz="2000" dirty="0" smtClean="0">
                <a:solidFill>
                  <a:srgbClr val="00FF00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PointLightWattenu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599" y="2895600"/>
            <a:ext cx="5638802" cy="375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4-Point Star 5"/>
          <p:cNvSpPr/>
          <p:nvPr/>
        </p:nvSpPr>
        <p:spPr>
          <a:xfrm>
            <a:off x="3352800" y="4572000"/>
            <a:ext cx="264319" cy="336362"/>
          </a:xfrm>
          <a:prstGeom prst="star4">
            <a:avLst>
              <a:gd name="adj" fmla="val 260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314021">
            <a:off x="4694454" y="4001009"/>
            <a:ext cx="389045" cy="24333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75339" y="4203014"/>
            <a:ext cx="176213" cy="16818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329" y="1266092"/>
            <a:ext cx="8839200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LIGHTDIR = NORMALIZE( </a:t>
            </a:r>
            <a:r>
              <a:rPr lang="en-US" sz="2000" dirty="0" smtClean="0">
                <a:solidFill>
                  <a:srgbClr val="FF0000"/>
                </a:solidFill>
              </a:rPr>
              <a:t>LIGHTPOS</a:t>
            </a:r>
            <a:r>
              <a:rPr lang="en-US" sz="2000" dirty="0" smtClean="0">
                <a:solidFill>
                  <a:srgbClr val="FFFF00"/>
                </a:solidFill>
              </a:rPr>
              <a:t> – </a:t>
            </a:r>
            <a:r>
              <a:rPr lang="en-US" sz="2000" dirty="0" smtClean="0">
                <a:solidFill>
                  <a:srgbClr val="00B0F0"/>
                </a:solidFill>
              </a:rPr>
              <a:t>SURFACEPOS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SURFACERATIO = CLAMP( DOT( -LIGHTDIR, </a:t>
            </a:r>
            <a:r>
              <a:rPr lang="en-US" sz="2000" dirty="0" smtClean="0">
                <a:solidFill>
                  <a:srgbClr val="00FF00"/>
                </a:solidFill>
              </a:rPr>
              <a:t>CONEDIR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SPOTFACTOR = ( SURFACERATIO &gt; </a:t>
            </a:r>
            <a:r>
              <a:rPr lang="en-US" sz="2000" dirty="0" smtClean="0">
                <a:solidFill>
                  <a:srgbClr val="0000FF"/>
                </a:solidFill>
              </a:rPr>
              <a:t>CONERATIO</a:t>
            </a:r>
            <a:r>
              <a:rPr lang="en-US" sz="2000" dirty="0" smtClean="0">
                <a:solidFill>
                  <a:srgbClr val="FFFF00"/>
                </a:solidFill>
              </a:rPr>
              <a:t> ) ? 1 : 0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LIGHTDIR, </a:t>
            </a:r>
            <a:r>
              <a:rPr lang="en-US" sz="2000" dirty="0" smtClean="0">
                <a:solidFill>
                  <a:srgbClr val="7030A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SPOTFACTOR * LIGHTRATIO * </a:t>
            </a:r>
            <a:r>
              <a:rPr lang="en-US" sz="2000" dirty="0" smtClean="0">
                <a:solidFill>
                  <a:srgbClr val="FFC000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SpotLightYellowWithSofte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2048" y="3352800"/>
            <a:ext cx="487990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 rot="14138052">
            <a:off x="4215256" y="4321269"/>
            <a:ext cx="337212" cy="204330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7424031">
            <a:off x="4414067" y="4485345"/>
            <a:ext cx="145774" cy="147967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6" idx="2"/>
          </p:cNvCxnSpPr>
          <p:nvPr/>
        </p:nvCxnSpPr>
        <p:spPr>
          <a:xfrm flipH="1">
            <a:off x="5992091" y="3558310"/>
            <a:ext cx="405246" cy="2327563"/>
          </a:xfrm>
          <a:prstGeom prst="line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642359">
            <a:off x="5354324" y="3228527"/>
            <a:ext cx="492752" cy="898039"/>
          </a:xfrm>
          <a:prstGeom prst="arc">
            <a:avLst>
              <a:gd name="adj1" fmla="val 16200000"/>
              <a:gd name="adj2" fmla="val 20847682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8443210">
            <a:off x="4145549" y="4129910"/>
            <a:ext cx="2514600" cy="228600"/>
          </a:xfrm>
          <a:prstGeom prst="rightArrow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1"/>
          </p:cNvCxnSpPr>
          <p:nvPr/>
        </p:nvCxnSpPr>
        <p:spPr>
          <a:xfrm flipH="1">
            <a:off x="2867891" y="3405910"/>
            <a:ext cx="3415146" cy="1260763"/>
          </a:xfrm>
          <a:prstGeom prst="line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4-Point Star 5"/>
          <p:cNvSpPr/>
          <p:nvPr/>
        </p:nvSpPr>
        <p:spPr>
          <a:xfrm>
            <a:off x="6283037" y="3253510"/>
            <a:ext cx="228600" cy="304800"/>
          </a:xfrm>
          <a:prstGeom prst="star4">
            <a:avLst>
              <a:gd name="adj" fmla="val 2608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Light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Point and Spotlights. (optional)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attenuating the inner to outer edge of a spotlight.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make any falloff quadratic, simply multiply the attenuation by itself.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209800"/>
            <a:ext cx="88392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ATTENUATION = 1.0 – CLAMP( MAGNITUDE( </a:t>
            </a:r>
            <a:r>
              <a:rPr lang="en-US" sz="2800" dirty="0" smtClean="0">
                <a:solidFill>
                  <a:srgbClr val="FF0000"/>
                </a:solidFill>
              </a:rPr>
              <a:t>LIGHTPOS</a:t>
            </a:r>
            <a:r>
              <a:rPr lang="en-US" sz="2800" dirty="0" smtClean="0">
                <a:solidFill>
                  <a:srgbClr val="FFFF00"/>
                </a:solidFill>
              </a:rPr>
              <a:t> – </a:t>
            </a:r>
            <a:r>
              <a:rPr lang="en-US" sz="2800" dirty="0" smtClean="0">
                <a:solidFill>
                  <a:srgbClr val="00B0F0"/>
                </a:solidFill>
              </a:rPr>
              <a:t>SURFACEPOS</a:t>
            </a:r>
            <a:r>
              <a:rPr lang="en-US" sz="2800" dirty="0" smtClean="0">
                <a:solidFill>
                  <a:srgbClr val="FFFF00"/>
                </a:solidFill>
              </a:rPr>
              <a:t> ) / </a:t>
            </a:r>
            <a:r>
              <a:rPr lang="en-US" sz="2800" dirty="0" smtClean="0">
                <a:solidFill>
                  <a:srgbClr val="FF33CC"/>
                </a:solidFill>
              </a:rPr>
              <a:t>LIGHTRADIUS</a:t>
            </a:r>
            <a:r>
              <a:rPr lang="en-US" sz="2800" dirty="0" smtClean="0">
                <a:solidFill>
                  <a:srgbClr val="FFFF00"/>
                </a:solidFill>
              </a:rPr>
              <a:t> )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267200"/>
            <a:ext cx="88392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ATTENUATION = 1.0 – CLAMP( ( </a:t>
            </a:r>
            <a:r>
              <a:rPr lang="en-US" sz="2800" dirty="0" smtClean="0">
                <a:solidFill>
                  <a:srgbClr val="777777"/>
                </a:solidFill>
              </a:rPr>
              <a:t>INNERCONERATIO</a:t>
            </a:r>
            <a:r>
              <a:rPr lang="en-US" sz="2800" dirty="0" smtClean="0">
                <a:solidFill>
                  <a:srgbClr val="FFFF00"/>
                </a:solidFill>
              </a:rPr>
              <a:t> - SURFACERATIO ) / ( </a:t>
            </a:r>
            <a:r>
              <a:rPr lang="en-US" sz="2800" dirty="0" smtClean="0">
                <a:solidFill>
                  <a:srgbClr val="777777"/>
                </a:solidFill>
              </a:rPr>
              <a:t>INNERCONERATIO</a:t>
            </a:r>
            <a:r>
              <a:rPr lang="en-US" sz="2800" dirty="0" smtClean="0">
                <a:solidFill>
                  <a:srgbClr val="FFFF00"/>
                </a:solidFill>
              </a:rPr>
              <a:t> – </a:t>
            </a:r>
            <a:r>
              <a:rPr lang="en-US" sz="2800" dirty="0" smtClean="0">
                <a:solidFill>
                  <a:srgbClr val="0000FF"/>
                </a:solidFill>
              </a:rPr>
              <a:t>OUTERCONERATIO</a:t>
            </a:r>
            <a:r>
              <a:rPr lang="en-US" sz="2800" dirty="0" smtClean="0">
                <a:solidFill>
                  <a:srgbClr val="FFFF00"/>
                </a:solidFill>
              </a:rPr>
              <a:t> ) ) 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Specular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Specular</a:t>
            </a:r>
            <a:r>
              <a:rPr lang="en-US" dirty="0" smtClean="0"/>
              <a:t> highlights represent light that is reflected from a shiny surface to your eye. This adds an extra level of detail &amp; realism to your lights.(</a:t>
            </a:r>
            <a:r>
              <a:rPr lang="en-US" dirty="0" smtClean="0">
                <a:solidFill>
                  <a:srgbClr val="7030A0"/>
                </a:solidFill>
              </a:rPr>
              <a:t>ADD</a:t>
            </a:r>
            <a:r>
              <a:rPr lang="en-US" dirty="0" smtClean="0"/>
              <a:t> this to your normal lights output)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8392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VIEWDIR = NORMALIZE( </a:t>
            </a:r>
            <a:r>
              <a:rPr lang="en-US" sz="1400" dirty="0" smtClean="0">
                <a:solidFill>
                  <a:srgbClr val="00B0F0"/>
                </a:solidFill>
              </a:rPr>
              <a:t>CAMWORLDPOS </a:t>
            </a:r>
            <a:r>
              <a:rPr lang="en-US" sz="1400" dirty="0" smtClean="0">
                <a:solidFill>
                  <a:srgbClr val="FFFF00"/>
                </a:solidFill>
              </a:rPr>
              <a:t>–</a:t>
            </a:r>
            <a:r>
              <a:rPr lang="en-US" sz="1400" dirty="0" smtClean="0">
                <a:solidFill>
                  <a:srgbClr val="00B0F0"/>
                </a:solidFill>
              </a:rPr>
              <a:t> SURFACEPOS </a:t>
            </a:r>
            <a:r>
              <a:rPr lang="en-US" sz="1400" dirty="0" smtClean="0">
                <a:solidFill>
                  <a:srgbClr val="FFFF00"/>
                </a:solidFill>
              </a:rPr>
              <a:t>)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HALFVECTOR = NORMALIZE((-</a:t>
            </a:r>
            <a:r>
              <a:rPr lang="en-US" sz="1400" dirty="0" smtClean="0">
                <a:solidFill>
                  <a:srgbClr val="FF0000"/>
                </a:solidFill>
              </a:rPr>
              <a:t>LIGHTDIR</a:t>
            </a:r>
            <a:r>
              <a:rPr lang="en-US" sz="1400" dirty="0" smtClean="0">
                <a:solidFill>
                  <a:srgbClr val="FFFF00"/>
                </a:solidFill>
              </a:rPr>
              <a:t> ) + VIEWDIR)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INTENSITY = MAX( CLAMP( DOT( </a:t>
            </a:r>
            <a:r>
              <a:rPr lang="en-US" sz="1400" dirty="0" smtClean="0">
                <a:solidFill>
                  <a:srgbClr val="00FF00"/>
                </a:solidFill>
              </a:rPr>
              <a:t>NORMAL</a:t>
            </a:r>
            <a:r>
              <a:rPr lang="en-US" sz="1400" dirty="0" smtClean="0">
                <a:solidFill>
                  <a:srgbClr val="FFFF00"/>
                </a:solidFill>
              </a:rPr>
              <a:t>, </a:t>
            </a:r>
            <a:r>
              <a:rPr lang="en-US" sz="1400" dirty="0" smtClean="0">
                <a:solidFill>
                  <a:srgbClr val="FFFF00"/>
                </a:solidFill>
              </a:rPr>
              <a:t>NORMALIZE(HALFVECTOR</a:t>
            </a:r>
            <a:r>
              <a:rPr lang="en-US" sz="1400" dirty="0" smtClean="0">
                <a:solidFill>
                  <a:srgbClr val="FFFF00"/>
                </a:solidFill>
              </a:rPr>
              <a:t>) ))</a:t>
            </a:r>
            <a:r>
              <a:rPr lang="en-US" sz="1400" baseline="30000" dirty="0" smtClean="0">
                <a:solidFill>
                  <a:srgbClr val="7030A0"/>
                </a:solidFill>
              </a:rPr>
              <a:t>SPECULARPOWER </a:t>
            </a:r>
            <a:r>
              <a:rPr lang="en-US" sz="1400" dirty="0" smtClean="0">
                <a:solidFill>
                  <a:srgbClr val="FFFF00"/>
                </a:solidFill>
              </a:rPr>
              <a:t>, 0 )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RESULT = </a:t>
            </a:r>
            <a:r>
              <a:rPr lang="en-US" sz="1400" dirty="0" smtClean="0">
                <a:solidFill>
                  <a:schemeClr val="bg1"/>
                </a:solidFill>
              </a:rPr>
              <a:t>LIGHTCOLOR</a:t>
            </a:r>
            <a:r>
              <a:rPr lang="en-US" sz="1400" dirty="0" smtClean="0">
                <a:solidFill>
                  <a:srgbClr val="FFFF00"/>
                </a:solidFill>
              </a:rPr>
              <a:t> * </a:t>
            </a:r>
            <a:r>
              <a:rPr lang="en-US" sz="1400" dirty="0" smtClean="0">
                <a:solidFill>
                  <a:srgbClr val="0000FF"/>
                </a:solidFill>
              </a:rPr>
              <a:t>SPECULARINTENSITY</a:t>
            </a:r>
            <a:r>
              <a:rPr lang="en-US" sz="1400" dirty="0" smtClean="0">
                <a:solidFill>
                  <a:srgbClr val="FFFF00"/>
                </a:solidFill>
              </a:rPr>
              <a:t> * INTENSITY 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5" name="Picture 4" descr="spec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560618"/>
            <a:ext cx="4786192" cy="3259274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 rot="16200000">
            <a:off x="3505200" y="6040582"/>
            <a:ext cx="1219200" cy="304800"/>
          </a:xfrm>
          <a:prstGeom prst="stripedRightArrow">
            <a:avLst>
              <a:gd name="adj1" fmla="val 3788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rot="11127710">
            <a:off x="5602793" y="4060755"/>
            <a:ext cx="978598" cy="483740"/>
          </a:xfrm>
          <a:prstGeom prst="stripedRightArrow">
            <a:avLst>
              <a:gd name="adj1" fmla="val 50040"/>
              <a:gd name="adj2" fmla="val 12878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973012">
            <a:off x="4358539" y="4674688"/>
            <a:ext cx="308144" cy="175623"/>
          </a:xfrm>
          <a:prstGeom prst="rightArrow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HLSL: Lighting in the pixel </a:t>
            </a:r>
            <a:r>
              <a:rPr lang="en-US" sz="3600" dirty="0" err="1" smtClean="0"/>
              <a:t>shader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Lighting in the pixel </a:t>
            </a:r>
            <a:r>
              <a:rPr lang="en-US" dirty="0" err="1" smtClean="0"/>
              <a:t>shader</a:t>
            </a:r>
            <a:r>
              <a:rPr lang="en-US" dirty="0" smtClean="0"/>
              <a:t> is a great way to ensure the quality of lighting in your scene regardless of the geometric complexity of your objects.</a:t>
            </a:r>
          </a:p>
          <a:p>
            <a:r>
              <a:rPr lang="en-US" dirty="0" smtClean="0"/>
              <a:t>Lighting in the pixel </a:t>
            </a:r>
            <a:r>
              <a:rPr lang="en-US" dirty="0" err="1" smtClean="0"/>
              <a:t>shader</a:t>
            </a:r>
            <a:r>
              <a:rPr lang="en-US" dirty="0" smtClean="0"/>
              <a:t> can also open doors to more advanced techniques such as normal mapping and texture based </a:t>
            </a:r>
            <a:r>
              <a:rPr lang="en-US" dirty="0" err="1" smtClean="0"/>
              <a:t>specularity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the lighting algorithms run per-pixel it is very important to try and optimize your formulas at much as possible and not waste time shading hidden pixels.(research early-Z rejection)</a:t>
            </a:r>
            <a:endParaRPr lang="en-US" dirty="0"/>
          </a:p>
        </p:txBody>
      </p:sp>
      <p:pic>
        <p:nvPicPr>
          <p:cNvPr id="4" name="Picture 3" descr="pixeligh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0"/>
            <a:ext cx="8475988" cy="1866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0" y="4766094"/>
            <a:ext cx="10668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SV_TARGET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past, lighting and shading algorithms were fixed on the hardware. So typically you would see a set of fixed values that controlled the behavior of these functions stored alongside model data.</a:t>
            </a:r>
          </a:p>
          <a:p>
            <a:pPr lvl="1"/>
            <a:r>
              <a:rPr lang="en-US" dirty="0" smtClean="0"/>
              <a:t>Ex: Diffuse Color, </a:t>
            </a:r>
            <a:r>
              <a:rPr lang="en-US" dirty="0" err="1" smtClean="0"/>
              <a:t>Specular</a:t>
            </a:r>
            <a:r>
              <a:rPr lang="en-US" dirty="0" smtClean="0"/>
              <a:t> Color, </a:t>
            </a:r>
            <a:r>
              <a:rPr lang="en-US" dirty="0" err="1" smtClean="0"/>
              <a:t>Specular</a:t>
            </a:r>
            <a:r>
              <a:rPr lang="en-US" dirty="0" smtClean="0"/>
              <a:t> </a:t>
            </a:r>
            <a:r>
              <a:rPr lang="en-US" dirty="0" err="1" smtClean="0"/>
              <a:t>Pwr</a:t>
            </a:r>
            <a:r>
              <a:rPr lang="en-US" dirty="0" smtClean="0"/>
              <a:t>, Emissive Color…</a:t>
            </a:r>
          </a:p>
          <a:p>
            <a:r>
              <a:rPr lang="en-US" dirty="0" smtClean="0"/>
              <a:t>These days the shading algorithms are up to us. As are the various parameters and values that we use to affect their final outcome. Though oftentimes many of our </a:t>
            </a:r>
            <a:r>
              <a:rPr lang="en-US" dirty="0" err="1" smtClean="0"/>
              <a:t>shaders</a:t>
            </a:r>
            <a:r>
              <a:rPr lang="en-US" dirty="0" smtClean="0"/>
              <a:t> will utilize some of these past fixed behaviors in new and exciting ways.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Specular</a:t>
            </a:r>
            <a:r>
              <a:rPr lang="en-US" dirty="0" smtClean="0"/>
              <a:t> Texture, Reflection Enable, Normal Map Scale…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Materials: Old </a:t>
            </a:r>
            <a:r>
              <a:rPr lang="en-US" dirty="0" err="1" smtClean="0"/>
              <a:t>vs</a:t>
            </a:r>
            <a:r>
              <a:rPr lang="en-US" dirty="0" smtClean="0"/>
              <a:t> New</a:t>
            </a:r>
            <a:endParaRPr lang="en-US" dirty="0"/>
          </a:p>
        </p:txBody>
      </p:sp>
      <p:pic>
        <p:nvPicPr>
          <p:cNvPr id="4" name="Content Placeholder 3" descr="oldmateria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599" y="2667000"/>
            <a:ext cx="3318697" cy="2743200"/>
          </a:xfrm>
        </p:spPr>
      </p:pic>
      <p:pic>
        <p:nvPicPr>
          <p:cNvPr id="5" name="Picture 4" descr="newmateri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752600"/>
            <a:ext cx="5719744" cy="4943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D3D </a:t>
            </a:r>
            <a:r>
              <a:rPr lang="en-US" dirty="0" err="1" smtClean="0"/>
              <a:t>shader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1.X ( D3D8 )</a:t>
            </a:r>
          </a:p>
          <a:p>
            <a:pPr lvl="1"/>
            <a:r>
              <a:rPr lang="en-US" dirty="0" smtClean="0"/>
              <a:t>Very first </a:t>
            </a:r>
            <a:r>
              <a:rPr lang="en-US" dirty="0" err="1" smtClean="0"/>
              <a:t>shader</a:t>
            </a:r>
            <a:r>
              <a:rPr lang="en-US" dirty="0" smtClean="0"/>
              <a:t> model D3D8. Was written in </a:t>
            </a:r>
            <a:r>
              <a:rPr lang="en-US" dirty="0" err="1" smtClean="0"/>
              <a:t>shader</a:t>
            </a:r>
            <a:r>
              <a:rPr lang="en-US" dirty="0" smtClean="0"/>
              <a:t> assembly.</a:t>
            </a:r>
          </a:p>
          <a:p>
            <a:pPr lvl="1"/>
            <a:r>
              <a:rPr lang="en-US" dirty="0" smtClean="0"/>
              <a:t>128 instructions, no branching.</a:t>
            </a:r>
          </a:p>
          <a:p>
            <a:r>
              <a:rPr lang="en-US" dirty="0" smtClean="0"/>
              <a:t>2.X ( D3D9 )</a:t>
            </a:r>
          </a:p>
          <a:p>
            <a:pPr lvl="1"/>
            <a:r>
              <a:rPr lang="en-US" dirty="0" smtClean="0"/>
              <a:t>Introduced HLSL, 256 instructions, static branching.</a:t>
            </a:r>
          </a:p>
          <a:p>
            <a:r>
              <a:rPr lang="en-US" dirty="0" smtClean="0"/>
              <a:t>3.0 ( D3D9 )</a:t>
            </a:r>
          </a:p>
          <a:p>
            <a:pPr lvl="1"/>
            <a:r>
              <a:rPr lang="en-US" dirty="0" smtClean="0"/>
              <a:t>65535+ instructions, dynamic branching, HDR color, Multiple Render Targets (4 minimum), Vertex Texture Fetch, Instancing.</a:t>
            </a:r>
          </a:p>
          <a:p>
            <a:r>
              <a:rPr lang="en-US" dirty="0" smtClean="0"/>
              <a:t>4.0 ( D3D10 )</a:t>
            </a:r>
          </a:p>
          <a:p>
            <a:pPr lvl="1"/>
            <a:r>
              <a:rPr lang="en-US" dirty="0" smtClean="0"/>
              <a:t>Superset of 3.0, Unlimited Instructions, Templates,  New geometry </a:t>
            </a:r>
            <a:r>
              <a:rPr lang="en-US" dirty="0" err="1" smtClean="0"/>
              <a:t>shaders</a:t>
            </a:r>
            <a:r>
              <a:rPr lang="en-US" dirty="0" smtClean="0"/>
              <a:t> allowing the generation of extra geometry on the fly.</a:t>
            </a:r>
          </a:p>
          <a:p>
            <a:r>
              <a:rPr lang="en-US" dirty="0" smtClean="0"/>
              <a:t>5.0 ( D3D11 )</a:t>
            </a:r>
          </a:p>
          <a:p>
            <a:pPr lvl="1"/>
            <a:r>
              <a:rPr lang="en-US" dirty="0" smtClean="0"/>
              <a:t>Hardware Tessellation, The Compute </a:t>
            </a:r>
            <a:r>
              <a:rPr lang="en-US" dirty="0" err="1" smtClean="0"/>
              <a:t>Shader</a:t>
            </a:r>
            <a:r>
              <a:rPr lang="en-US" dirty="0" smtClean="0"/>
              <a:t>, New buffer types.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Static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behavior changes based on a value in a Constant Buffer.</a:t>
            </a:r>
          </a:p>
          <a:p>
            <a:r>
              <a:rPr lang="en-US" dirty="0" smtClean="0"/>
              <a:t>All components take the same path because Constant Buffers do not change mid-draw. </a:t>
            </a:r>
          </a:p>
          <a:p>
            <a:r>
              <a:rPr lang="en-US" dirty="0" smtClean="0"/>
              <a:t>Not the same as #define pre-processor </a:t>
            </a:r>
            <a:r>
              <a:rPr lang="en-US" dirty="0" err="1" smtClean="0"/>
              <a:t>shader</a:t>
            </a:r>
            <a:r>
              <a:rPr lang="en-US" dirty="0" smtClean="0"/>
              <a:t> branching.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HLSL: Dynamic Branching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can change per component based on data gathered in those operations.</a:t>
            </a:r>
          </a:p>
          <a:p>
            <a:r>
              <a:rPr lang="en-US" dirty="0" smtClean="0"/>
              <a:t>Examples of dynamic data might be:</a:t>
            </a:r>
          </a:p>
          <a:p>
            <a:pPr lvl="1"/>
            <a:r>
              <a:rPr lang="en-US" dirty="0" smtClean="0"/>
              <a:t>Per-Vertex/Pixel/Primitive input values.</a:t>
            </a:r>
          </a:p>
          <a:p>
            <a:pPr lvl="1"/>
            <a:r>
              <a:rPr lang="en-US" dirty="0" smtClean="0"/>
              <a:t>Vertex/Pixel/Primitive/Instance ID values.</a:t>
            </a:r>
          </a:p>
          <a:p>
            <a:pPr lvl="1"/>
            <a:r>
              <a:rPr lang="en-US" dirty="0" smtClean="0"/>
              <a:t>Values looked up from a texture or buffer.</a:t>
            </a:r>
          </a:p>
          <a:p>
            <a:pPr lvl="1"/>
            <a:r>
              <a:rPr lang="en-US" dirty="0" smtClean="0"/>
              <a:t>Any value computed from above values.</a:t>
            </a:r>
          </a:p>
          <a:p>
            <a:r>
              <a:rPr lang="en-US" dirty="0" smtClean="0"/>
              <a:t>Expensive, avoid if possible. But if used correctly can sometimes provide a performance benefit on complex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Detect shadowed pixel, skip lighting.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 and Materials</a:t>
            </a:r>
            <a:endParaRPr lang="en-US" dirty="0"/>
          </a:p>
        </p:txBody>
      </p:sp>
      <p:pic>
        <p:nvPicPr>
          <p:cNvPr id="4" name="Content Placeholder 3" descr="VmInstructor 2010-11-01 14-50-02-4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689" y="1600200"/>
            <a:ext cx="8308622" cy="467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Lighting: Kinds of Lighting</a:t>
            </a:r>
            <a:endParaRPr lang="en-US" dirty="0"/>
          </a:p>
        </p:txBody>
      </p:sp>
      <p:pic>
        <p:nvPicPr>
          <p:cNvPr id="8" name="Content Placeholder 7" descr="overcast-day-still-beautifu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3262546" cy="2443942"/>
          </a:xfrm>
        </p:spPr>
      </p:pic>
      <p:pic>
        <p:nvPicPr>
          <p:cNvPr id="10" name="Picture 9" descr="obliv20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038600"/>
            <a:ext cx="3493490" cy="2620118"/>
          </a:xfrm>
          <a:prstGeom prst="rect">
            <a:avLst/>
          </a:prstGeom>
        </p:spPr>
      </p:pic>
      <p:pic>
        <p:nvPicPr>
          <p:cNvPr id="11" name="Picture 10" descr="VmInstructor 2010-11-01 14-48-47-00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4191000"/>
            <a:ext cx="4394202" cy="2471738"/>
          </a:xfrm>
          <a:prstGeom prst="rect">
            <a:avLst/>
          </a:prstGeom>
        </p:spPr>
      </p:pic>
      <p:pic>
        <p:nvPicPr>
          <p:cNvPr id="12" name="Picture 11" descr="beach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447800"/>
            <a:ext cx="3405610" cy="2556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3505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AMBIENT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160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POINT LIGHTING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444333" y="51921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SPOT LIGHTING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0772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RESULT = </a:t>
            </a:r>
            <a:r>
              <a:rPr lang="en-US" sz="2800" dirty="0" smtClean="0">
                <a:solidFill>
                  <a:srgbClr val="FF0000"/>
                </a:solidFill>
              </a:rPr>
              <a:t>LIGHTCOLOR</a:t>
            </a:r>
            <a:r>
              <a:rPr lang="en-US" sz="2800" dirty="0" smtClean="0">
                <a:solidFill>
                  <a:srgbClr val="FFFF00"/>
                </a:solidFill>
              </a:rPr>
              <a:t> * </a:t>
            </a:r>
            <a:r>
              <a:rPr lang="en-US" sz="2800" dirty="0" smtClean="0">
                <a:solidFill>
                  <a:schemeClr val="bg1"/>
                </a:solidFill>
              </a:rPr>
              <a:t>SURFACECOLOR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mbientLighting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667000"/>
            <a:ext cx="4243436" cy="295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urface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667000"/>
            <a:ext cx="4156900" cy="2895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86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Surface Color from Texture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791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Ambient Light Color of 0.5r 0g 0b 1.0a * Surface Color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Lighting: Surface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2514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lighting models except Ambient must know what direction a surface is facing in order to calculate how much light reaches that surface.</a:t>
            </a:r>
          </a:p>
          <a:p>
            <a:r>
              <a:rPr lang="en-US" dirty="0" smtClean="0"/>
              <a:t>This data is typically stored per vertex and is known as vertex </a:t>
            </a:r>
            <a:r>
              <a:rPr lang="en-US" dirty="0" err="1" smtClean="0"/>
              <a:t>normals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data is calculated off-line and stored in the vertex stream so it can be used by the various lighting equations in real-time.(vertex &amp; pixel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</p:txBody>
      </p:sp>
      <p:pic>
        <p:nvPicPr>
          <p:cNvPr id="5" name="Picture 4" descr="trian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633" y="4107766"/>
            <a:ext cx="3271776" cy="1988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8600" y="6172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 = NORMALIZE( CROSS( A-B, A-C ) )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" name="Picture 8" descr="facenorm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4114800"/>
            <a:ext cx="2626864" cy="2423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 Formula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88392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LIGHTRATIO = CLAMP( DOT( -</a:t>
            </a:r>
            <a:r>
              <a:rPr lang="en-US" sz="2000" dirty="0" smtClean="0">
                <a:solidFill>
                  <a:srgbClr val="FF0000"/>
                </a:solidFill>
              </a:rPr>
              <a:t>LIGHTDIR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SURFACENORMAL</a:t>
            </a:r>
            <a:r>
              <a:rPr lang="en-US" sz="2000" dirty="0" smtClean="0">
                <a:solidFill>
                  <a:srgbClr val="FFFF00"/>
                </a:solidFill>
              </a:rPr>
              <a:t> ) )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RESULT = LIGHTRATIO * </a:t>
            </a:r>
            <a:r>
              <a:rPr lang="en-US" sz="2000" dirty="0" smtClean="0">
                <a:solidFill>
                  <a:schemeClr val="bg1"/>
                </a:solidFill>
              </a:rPr>
              <a:t>LIGHTCOLOR</a:t>
            </a:r>
            <a:r>
              <a:rPr lang="en-US" sz="2000" dirty="0" smtClean="0">
                <a:solidFill>
                  <a:srgbClr val="FFFF00"/>
                </a:solidFill>
              </a:rPr>
              <a:t> * </a:t>
            </a:r>
            <a:r>
              <a:rPr lang="en-US" sz="2000" dirty="0" smtClean="0">
                <a:solidFill>
                  <a:schemeClr val="bg1"/>
                </a:solidFill>
              </a:rPr>
              <a:t>SURFACECOLOR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DirectionalLighting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8357" y="2743200"/>
            <a:ext cx="5507286" cy="3847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>
          <a:xfrm rot="2030629">
            <a:off x="2590268" y="333141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647114" y="4039686"/>
            <a:ext cx="499629" cy="192657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806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Real-Time Lighting Calculations &amp; Materials</vt:lpstr>
      <vt:lpstr>HLSL: D3D shader models</vt:lpstr>
      <vt:lpstr>HLSL: Static Branching</vt:lpstr>
      <vt:lpstr>HLSL: Dynamic Branching</vt:lpstr>
      <vt:lpstr>Lighting and Materials</vt:lpstr>
      <vt:lpstr>Lighting: Kinds of Lighting</vt:lpstr>
      <vt:lpstr>Ambient Formula</vt:lpstr>
      <vt:lpstr>Lighting: Surface Normals</vt:lpstr>
      <vt:lpstr>Directional Light Formula</vt:lpstr>
      <vt:lpstr>Point Light Formula</vt:lpstr>
      <vt:lpstr>Spotlight Formula</vt:lpstr>
      <vt:lpstr>Linear Light Attenuation</vt:lpstr>
      <vt:lpstr>Specular Formula</vt:lpstr>
      <vt:lpstr>HLSL: Lighting in the pixel shader</vt:lpstr>
      <vt:lpstr>Materials</vt:lpstr>
      <vt:lpstr>Materials: Old vs New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Shading &amp; Lighting</dc:title>
  <dc:creator>lnorri</dc:creator>
  <cp:lastModifiedBy>lnorri</cp:lastModifiedBy>
  <cp:revision>41</cp:revision>
  <dcterms:created xsi:type="dcterms:W3CDTF">2006-08-16T00:00:00Z</dcterms:created>
  <dcterms:modified xsi:type="dcterms:W3CDTF">2013-03-25T23:11:03Z</dcterms:modified>
</cp:coreProperties>
</file>