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0" r:id="rId6"/>
    <p:sldId id="258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ee416324(v=vs.85).aspx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480(v=vs.85).aspx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windows/desktop/ff476521(v=vs.85).asp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://msdn.microsoft.com/en-us/library/bb976072(v=xnagamestudio.31).asp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Viewports and Render Targets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Mapping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new texture containing depth information from the light’s point of view is known as the “Shadow Map”.</a:t>
            </a:r>
          </a:p>
          <a:p>
            <a:r>
              <a:rPr lang="en-US" dirty="0" smtClean="0"/>
              <a:t>Now we render our scene normally from the camera’s point of view to the back-buffer.</a:t>
            </a:r>
          </a:p>
          <a:p>
            <a:r>
              <a:rPr lang="en-US" dirty="0" smtClean="0"/>
              <a:t>To determine if a </a:t>
            </a:r>
            <a:r>
              <a:rPr lang="en-US" dirty="0" err="1" smtClean="0"/>
              <a:t>rasterized</a:t>
            </a:r>
            <a:r>
              <a:rPr lang="en-US" dirty="0" smtClean="0"/>
              <a:t> pixel is in shadow, we transform it into the lights space and check it’s distance to the light against the value stored in the shadow map at the same location.</a:t>
            </a:r>
          </a:p>
          <a:p>
            <a:r>
              <a:rPr lang="en-US" dirty="0" smtClean="0"/>
              <a:t>If our pixel is further from the light than the stored value then we know this pixel is in shadow.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Viewports</a:t>
            </a:r>
            <a:endParaRPr lang="en-US" dirty="0"/>
          </a:p>
        </p:txBody>
      </p:sp>
      <p:pic>
        <p:nvPicPr>
          <p:cNvPr id="4" name="Picture 3" descr="Lost-Planet-2-Screen-Shot-Split-Sc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382000" cy="4714876"/>
          </a:xfrm>
          <a:prstGeom prst="rect">
            <a:avLst/>
          </a:prstGeom>
        </p:spPr>
      </p:pic>
      <p:pic>
        <p:nvPicPr>
          <p:cNvPr id="5" name="Picture 4" descr="45526_LostPlanet2-Logo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486400"/>
            <a:ext cx="1314450" cy="70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commonly used for </a:t>
            </a:r>
            <a:r>
              <a:rPr lang="en-US" dirty="0" smtClean="0">
                <a:solidFill>
                  <a:srgbClr val="7030A0"/>
                </a:solidFill>
              </a:rPr>
              <a:t>split-screen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Viewports can overlap so they are also useful for </a:t>
            </a:r>
            <a:r>
              <a:rPr lang="en-US" dirty="0" smtClean="0">
                <a:solidFill>
                  <a:srgbClr val="7030A0"/>
                </a:solidFill>
              </a:rPr>
              <a:t>mini-maps or rear-view mirrors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 3D environment your </a:t>
            </a:r>
            <a:r>
              <a:rPr lang="en-US" dirty="0" smtClean="0">
                <a:solidFill>
                  <a:srgbClr val="7030A0"/>
                </a:solidFill>
              </a:rPr>
              <a:t>viewports should each have their own View &amp; Projection</a:t>
            </a:r>
            <a:r>
              <a:rPr lang="en-US" dirty="0" smtClean="0"/>
              <a:t> Matrices.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Viewports are always rectangles</a:t>
            </a:r>
            <a:r>
              <a:rPr lang="en-US" dirty="0" smtClean="0"/>
              <a:t>, so if you need something more complex look into Render To Texture or Stencil Buffers.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Viewports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Call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RSSetViewports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from the ID3D11DeviceContext.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7030A0"/>
                </a:solidFill>
              </a:rPr>
              <a:t>rasterizer</a:t>
            </a:r>
            <a:r>
              <a:rPr lang="en-US" dirty="0" smtClean="0">
                <a:solidFill>
                  <a:srgbClr val="7030A0"/>
                </a:solidFill>
              </a:rPr>
              <a:t> will use viewport[0]</a:t>
            </a:r>
            <a:r>
              <a:rPr lang="en-US" dirty="0" smtClean="0"/>
              <a:t> by default.</a:t>
            </a:r>
          </a:p>
          <a:p>
            <a:r>
              <a:rPr lang="en-US" dirty="0" smtClean="0"/>
              <a:t>You may </a:t>
            </a:r>
            <a:r>
              <a:rPr lang="en-US" dirty="0" smtClean="0">
                <a:solidFill>
                  <a:srgbClr val="7030A0"/>
                </a:solidFill>
              </a:rPr>
              <a:t>target multiple viewports</a:t>
            </a:r>
            <a:r>
              <a:rPr lang="en-US" dirty="0" smtClean="0"/>
              <a:t> concurrently </a:t>
            </a:r>
            <a:r>
              <a:rPr lang="en-US" dirty="0" smtClean="0">
                <a:solidFill>
                  <a:srgbClr val="7030A0"/>
                </a:solidFill>
              </a:rPr>
              <a:t>with the geometry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stage.</a:t>
            </a:r>
          </a:p>
          <a:p>
            <a:r>
              <a:rPr lang="en-US" dirty="0" smtClean="0"/>
              <a:t>To do so </a:t>
            </a:r>
            <a:r>
              <a:rPr lang="en-US" dirty="0" smtClean="0">
                <a:solidFill>
                  <a:srgbClr val="7030A0"/>
                </a:solidFill>
              </a:rPr>
              <a:t>tag outgoing primitives</a:t>
            </a:r>
            <a:r>
              <a:rPr lang="en-US" dirty="0" smtClean="0"/>
              <a:t> with the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SV_ViewportArrayIndex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system semantic.</a:t>
            </a:r>
          </a:p>
          <a:p>
            <a:r>
              <a:rPr lang="en-US" dirty="0" smtClean="0"/>
              <a:t>This is a very powerful feature. It has the potential to </a:t>
            </a:r>
            <a:r>
              <a:rPr lang="en-US" dirty="0" smtClean="0">
                <a:solidFill>
                  <a:srgbClr val="7030A0"/>
                </a:solidFill>
              </a:rPr>
              <a:t>significantly boost rendering speeds</a:t>
            </a:r>
            <a:r>
              <a:rPr lang="en-US" dirty="0" smtClean="0"/>
              <a:t> when having to draw the </a:t>
            </a:r>
            <a:r>
              <a:rPr lang="en-US" dirty="0" smtClean="0">
                <a:solidFill>
                  <a:srgbClr val="7030A0"/>
                </a:solidFill>
              </a:rPr>
              <a:t>same data </a:t>
            </a:r>
            <a:r>
              <a:rPr lang="en-US" dirty="0" smtClean="0"/>
              <a:t>transformed differently to </a:t>
            </a:r>
            <a:r>
              <a:rPr lang="en-US" dirty="0" smtClean="0">
                <a:solidFill>
                  <a:srgbClr val="7030A0"/>
                </a:solidFill>
              </a:rPr>
              <a:t>multiple locations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example: Render a shared HUD element to all 4 screens in multiplayer game in one draw command.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To Texture</a:t>
            </a:r>
            <a:endParaRPr lang="en-US" dirty="0"/>
          </a:p>
        </p:txBody>
      </p:sp>
      <p:pic>
        <p:nvPicPr>
          <p:cNvPr id="6" name="Picture 5" descr="deus-ex-human-revolution-hacking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534400" cy="4800602"/>
          </a:xfrm>
          <a:prstGeom prst="rect">
            <a:avLst/>
          </a:prstGeom>
        </p:spPr>
      </p:pic>
      <p:pic>
        <p:nvPicPr>
          <p:cNvPr id="7" name="Picture 6" descr="images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019800"/>
            <a:ext cx="1981200" cy="4491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Whereas viewports allow you to break apart an existing surface, </a:t>
            </a:r>
            <a:r>
              <a:rPr lang="en-US" dirty="0" smtClean="0">
                <a:solidFill>
                  <a:srgbClr val="7030A0"/>
                </a:solidFill>
              </a:rPr>
              <a:t>Render To Texture allows you to draw to a different surface</a:t>
            </a:r>
            <a:r>
              <a:rPr lang="en-US" dirty="0" smtClean="0"/>
              <a:t> altogether. </a:t>
            </a:r>
          </a:p>
          <a:p>
            <a:r>
              <a:rPr lang="en-US" dirty="0" smtClean="0"/>
              <a:t>The most obvious use of Render to Texture is to </a:t>
            </a:r>
            <a:r>
              <a:rPr lang="en-US" dirty="0" smtClean="0">
                <a:solidFill>
                  <a:srgbClr val="7030A0"/>
                </a:solidFill>
              </a:rPr>
              <a:t>build dynamic textures</a:t>
            </a:r>
            <a:r>
              <a:rPr lang="en-US" dirty="0" smtClean="0"/>
              <a:t> that can be </a:t>
            </a:r>
            <a:r>
              <a:rPr lang="en-US" dirty="0" smtClean="0">
                <a:solidFill>
                  <a:srgbClr val="7030A0"/>
                </a:solidFill>
              </a:rPr>
              <a:t>mapped onto geometry</a:t>
            </a:r>
            <a:r>
              <a:rPr lang="en-US" dirty="0" smtClean="0"/>
              <a:t> within the main 3D environment.</a:t>
            </a:r>
          </a:p>
          <a:p>
            <a:pPr lvl="1"/>
            <a:r>
              <a:rPr lang="en-US" dirty="0" smtClean="0"/>
              <a:t>Examples: Televisions, Security Cams and Dynamic Billboards.</a:t>
            </a:r>
          </a:p>
          <a:p>
            <a:r>
              <a:rPr lang="en-US" dirty="0" smtClean="0"/>
              <a:t>Render To Texture or </a:t>
            </a:r>
            <a:r>
              <a:rPr lang="en-US" dirty="0" smtClean="0">
                <a:solidFill>
                  <a:srgbClr val="7030A0"/>
                </a:solidFill>
              </a:rPr>
              <a:t>“Off-screen Rendering”</a:t>
            </a:r>
            <a:r>
              <a:rPr lang="en-US" dirty="0" smtClean="0"/>
              <a:t> also </a:t>
            </a:r>
            <a:r>
              <a:rPr lang="en-US" dirty="0" smtClean="0">
                <a:solidFill>
                  <a:srgbClr val="7030A0"/>
                </a:solidFill>
              </a:rPr>
              <a:t>has many</a:t>
            </a:r>
            <a:r>
              <a:rPr lang="en-US" dirty="0" smtClean="0"/>
              <a:t> other less obvious </a:t>
            </a:r>
            <a:r>
              <a:rPr lang="en-US" dirty="0" smtClean="0">
                <a:solidFill>
                  <a:srgbClr val="7030A0"/>
                </a:solidFill>
              </a:rPr>
              <a:t>uses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Shadow Mapping, Pre-Pass Lighting, Deferred Shading, Post-Processing, etc..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Render To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Create</a:t>
            </a:r>
            <a:r>
              <a:rPr lang="en-US" dirty="0" smtClean="0"/>
              <a:t> an Off-screen </a:t>
            </a:r>
            <a:r>
              <a:rPr lang="en-US" dirty="0" smtClean="0">
                <a:solidFill>
                  <a:srgbClr val="7030A0"/>
                </a:solidFill>
              </a:rPr>
              <a:t>2D texture</a:t>
            </a:r>
            <a:r>
              <a:rPr lang="en-US" dirty="0" smtClean="0"/>
              <a:t> to hold the results of our rendering.(common settings)</a:t>
            </a:r>
          </a:p>
          <a:p>
            <a:pPr lvl="1"/>
            <a:r>
              <a:rPr lang="en-US" dirty="0" err="1" smtClean="0"/>
              <a:t>BindFlags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D3D11_BIND_RENDER_TARGET</a:t>
            </a:r>
            <a:r>
              <a:rPr lang="en-US" dirty="0" smtClean="0"/>
              <a:t> | D3D11_BIND_SHADER_RESOURCE</a:t>
            </a:r>
          </a:p>
          <a:p>
            <a:pPr lvl="1"/>
            <a:r>
              <a:rPr lang="en-US" dirty="0" smtClean="0"/>
              <a:t>Format: DXGI_FORMAT_R8G8B8A8_UNORM_SRGB </a:t>
            </a:r>
          </a:p>
          <a:p>
            <a:pPr lvl="1"/>
            <a:r>
              <a:rPr lang="en-US" dirty="0" err="1" smtClean="0"/>
              <a:t>MiscFlags</a:t>
            </a:r>
            <a:r>
              <a:rPr lang="en-US" dirty="0" smtClean="0"/>
              <a:t>: D3D11_RESOURCE_MISC_GENERATE_MIPS</a:t>
            </a:r>
          </a:p>
          <a:p>
            <a:r>
              <a:rPr lang="en-US" dirty="0" smtClean="0"/>
              <a:t>Before Rendering</a:t>
            </a:r>
          </a:p>
          <a:p>
            <a:pPr lvl="1"/>
            <a:r>
              <a:rPr lang="en-US" dirty="0" smtClean="0"/>
              <a:t>Set proper render target, viewport &amp; matrices.</a:t>
            </a:r>
          </a:p>
          <a:p>
            <a:pPr lvl="1"/>
            <a:r>
              <a:rPr lang="en-US" dirty="0" smtClean="0"/>
              <a:t>Clear previous color and Z buffer data.</a:t>
            </a:r>
          </a:p>
          <a:p>
            <a:r>
              <a:rPr lang="en-US" dirty="0" smtClean="0"/>
              <a:t>After Rendering</a:t>
            </a:r>
          </a:p>
          <a:p>
            <a:pPr lvl="1"/>
            <a:r>
              <a:rPr lang="en-US" dirty="0" smtClean="0"/>
              <a:t>If output is used for 3D call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GenerateMips</a:t>
            </a:r>
            <a:r>
              <a:rPr lang="en-US" dirty="0" smtClean="0">
                <a:solidFill>
                  <a:srgbClr val="7030A0"/>
                </a:solidFill>
              </a:rPr>
              <a:t>()”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Remember: Viewports and RTT don’t change HOW we draw, they modify WHERE we draw!</a:t>
            </a:r>
          </a:p>
          <a:p>
            <a:r>
              <a:rPr lang="en-US" dirty="0" smtClean="0"/>
              <a:t>Viewports don’t have to be used only on the back-buffer. Use them on off-screen Render Targets as well.</a:t>
            </a:r>
          </a:p>
          <a:p>
            <a:r>
              <a:rPr lang="en-US" dirty="0" smtClean="0"/>
              <a:t>Render To Texture is a great candidate for multi-threaded rendering using deferred contexts.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Shadow mapping is one of two common techniques used to determine if a pixel is visible to a light source.</a:t>
            </a:r>
          </a:p>
          <a:p>
            <a:r>
              <a:rPr lang="en-US" dirty="0" smtClean="0"/>
              <a:t>Using render to texture we draw the visible geometry using the direction and position of the light source to </a:t>
            </a:r>
            <a:r>
              <a:rPr lang="en-US" dirty="0" err="1" smtClean="0"/>
              <a:t>rasterize</a:t>
            </a:r>
            <a:r>
              <a:rPr lang="en-US" dirty="0" smtClean="0"/>
              <a:t> the data from the light’s point of view.</a:t>
            </a:r>
          </a:p>
          <a:p>
            <a:r>
              <a:rPr lang="en-US" dirty="0" smtClean="0"/>
              <a:t>Instead of outputting color we store the depth of each pixel. This represents the distance of each </a:t>
            </a:r>
            <a:r>
              <a:rPr lang="en-US" dirty="0" err="1" smtClean="0"/>
              <a:t>rasterized</a:t>
            </a:r>
            <a:r>
              <a:rPr lang="en-US" dirty="0" smtClean="0"/>
              <a:t> pixel to the light source.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546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Viewports and Render Targets</vt:lpstr>
      <vt:lpstr>Viewports</vt:lpstr>
      <vt:lpstr>Viewport Applications</vt:lpstr>
      <vt:lpstr>Using Viewports</vt:lpstr>
      <vt:lpstr>Render To Texture</vt:lpstr>
      <vt:lpstr>RTT: Applications</vt:lpstr>
      <vt:lpstr>Using Render To Texture</vt:lpstr>
      <vt:lpstr>Tips For Homework:</vt:lpstr>
      <vt:lpstr>Shadow Mapping</vt:lpstr>
      <vt:lpstr>Shadow Mapping Continued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D3D11</dc:title>
  <dc:creator>lnorri</dc:creator>
  <cp:lastModifiedBy>lnorri</cp:lastModifiedBy>
  <cp:revision>64</cp:revision>
  <dcterms:created xsi:type="dcterms:W3CDTF">2006-08-16T00:00:00Z</dcterms:created>
  <dcterms:modified xsi:type="dcterms:W3CDTF">2013-01-23T21:25:17Z</dcterms:modified>
</cp:coreProperties>
</file>