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1(v=vs.85).asp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509706(v=vs.85).aspx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1(v=vs.85).aspx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ff476330(v=vs.85).asp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5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523(v=vs.85).aspx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5(v=vs.85).asp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335(v=vs.85).asp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1442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405(v=vs.85).asp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Compute </a:t>
            </a:r>
            <a:r>
              <a:rPr lang="en-US" sz="3600" dirty="0" err="1" smtClean="0"/>
              <a:t>Shader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Compute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1447800"/>
            <a:ext cx="72390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input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t0 );  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output buffer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RWBuffer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results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u0 );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type of shared data per thread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GSData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float3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xyz;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scale;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each thread shares this data with each other in the group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groupshared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GSData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data[5*5*1];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does not have to match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numthreads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number of threads in one dispatched thread group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numthreads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(5,5,1)]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zero on any dimension would == no threads!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SV_GroupIndex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many options here for thread ID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grab some input data and perform computation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data[index].xyz = height[index, index &gt;&gt; 1].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rgb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data[index].scale = length(data[index].xyz);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magnitude = square root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wait for other threads in group to reach this point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GroupMemoryBarrierWithGroupSync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use shared data pool to eliminate redundant calculations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results[index]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data[index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].scale +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data[min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index+1,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24)].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scale +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data[max(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(index)-1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0)].scale;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at this point two extra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squareroot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calculations per thread eliminated.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have </a:t>
            </a:r>
            <a:r>
              <a:rPr lang="en-US" dirty="0" smtClean="0">
                <a:solidFill>
                  <a:srgbClr val="7030A0"/>
                </a:solidFill>
              </a:rPr>
              <a:t>three options </a:t>
            </a:r>
            <a:r>
              <a:rPr lang="en-US" dirty="0" smtClean="0"/>
              <a:t>when in comes to data access in a Compute </a:t>
            </a:r>
            <a:r>
              <a:rPr lang="en-US" dirty="0" err="1" smtClean="0"/>
              <a:t>Shader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Buffer Resources:</a:t>
            </a:r>
          </a:p>
          <a:p>
            <a:pPr lvl="2"/>
            <a:r>
              <a:rPr lang="en-US" dirty="0" smtClean="0"/>
              <a:t>This is the </a:t>
            </a:r>
            <a:r>
              <a:rPr lang="en-US" dirty="0" smtClean="0">
                <a:solidFill>
                  <a:srgbClr val="7030A0"/>
                </a:solidFill>
              </a:rPr>
              <a:t>slowest data in and out</a:t>
            </a:r>
            <a:r>
              <a:rPr lang="en-US" dirty="0" smtClean="0"/>
              <a:t> of a Compute </a:t>
            </a:r>
            <a:r>
              <a:rPr lang="en-US" dirty="0" err="1" smtClean="0"/>
              <a:t>Shader</a:t>
            </a:r>
            <a:r>
              <a:rPr lang="en-US" dirty="0" smtClean="0"/>
              <a:t> but the only data that can actually be </a:t>
            </a:r>
            <a:r>
              <a:rPr lang="en-US" dirty="0" smtClean="0">
                <a:solidFill>
                  <a:srgbClr val="7030A0"/>
                </a:solidFill>
              </a:rPr>
              <a:t>persisted</a:t>
            </a:r>
            <a:r>
              <a:rPr lang="en-US" dirty="0" smtClean="0"/>
              <a:t>. It also eclipses the other two options in </a:t>
            </a:r>
            <a:r>
              <a:rPr lang="en-US" dirty="0" smtClean="0">
                <a:solidFill>
                  <a:srgbClr val="7030A0"/>
                </a:solidFill>
              </a:rPr>
              <a:t>storage capacity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Thread Stack: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The fastest memory</a:t>
            </a:r>
            <a:r>
              <a:rPr lang="en-US" dirty="0" smtClean="0"/>
              <a:t> available to a thread. Used for local calculations it </a:t>
            </a:r>
            <a:r>
              <a:rPr lang="en-US" dirty="0" smtClean="0">
                <a:solidFill>
                  <a:srgbClr val="7030A0"/>
                </a:solidFill>
              </a:rPr>
              <a:t>cannot be shared with other threads </a:t>
            </a:r>
            <a:r>
              <a:rPr lang="en-US" dirty="0" smtClean="0"/>
              <a:t>and has </a:t>
            </a:r>
            <a:r>
              <a:rPr lang="en-US" dirty="0" smtClean="0">
                <a:solidFill>
                  <a:srgbClr val="7030A0"/>
                </a:solidFill>
              </a:rPr>
              <a:t>very limited size</a:t>
            </a:r>
            <a:r>
              <a:rPr lang="en-US" dirty="0" smtClean="0"/>
              <a:t> restrictions.</a:t>
            </a:r>
          </a:p>
          <a:p>
            <a:pPr lvl="1"/>
            <a:r>
              <a:rPr lang="en-US" dirty="0" smtClean="0"/>
              <a:t>Group Shared Memory:</a:t>
            </a:r>
          </a:p>
          <a:p>
            <a:pPr lvl="2"/>
            <a:r>
              <a:rPr lang="en-US" dirty="0" smtClean="0"/>
              <a:t>Slots in between the thread stack and buffer resources as far as speed and storage. This data is shared across a single thread group and </a:t>
            </a:r>
            <a:r>
              <a:rPr lang="en-US" dirty="0" smtClean="0">
                <a:solidFill>
                  <a:srgbClr val="7030A0"/>
                </a:solidFill>
              </a:rPr>
              <a:t>enables threads to share data quickly </a:t>
            </a:r>
            <a:r>
              <a:rPr lang="en-US" dirty="0" smtClean="0"/>
              <a:t>without reading and writing to buffer resources.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Limited to 32Kb per group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not retained between Compute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dispatches</a:t>
            </a:r>
            <a:r>
              <a:rPr lang="en-US" dirty="0" smtClean="0"/>
              <a:t>. For this reason it is best used to store temporary calculations that need to be shared across threads.   </a:t>
            </a:r>
          </a:p>
          <a:p>
            <a:pPr lvl="2"/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Before trying to get your particles moving, </a:t>
            </a:r>
            <a:r>
              <a:rPr lang="en-US" dirty="0" smtClean="0">
                <a:solidFill>
                  <a:srgbClr val="7030A0"/>
                </a:solidFill>
              </a:rPr>
              <a:t>first just get them drawing.</a:t>
            </a:r>
          </a:p>
          <a:p>
            <a:r>
              <a:rPr lang="en-US" dirty="0" smtClean="0"/>
              <a:t>Making a quad </a:t>
            </a:r>
            <a:r>
              <a:rPr lang="en-US" dirty="0" smtClean="0">
                <a:solidFill>
                  <a:srgbClr val="7030A0"/>
                </a:solidFill>
              </a:rPr>
              <a:t>always face the camera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7030A0"/>
                </a:solidFill>
              </a:rPr>
              <a:t>easy</a:t>
            </a:r>
            <a:r>
              <a:rPr lang="en-US" dirty="0" smtClean="0"/>
              <a:t> if you have the </a:t>
            </a:r>
            <a:r>
              <a:rPr lang="en-US" dirty="0" smtClean="0">
                <a:solidFill>
                  <a:srgbClr val="7030A0"/>
                </a:solidFill>
              </a:rPr>
              <a:t>geometry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build them directly in </a:t>
            </a:r>
            <a:r>
              <a:rPr lang="en-US" dirty="0" smtClean="0">
                <a:solidFill>
                  <a:srgbClr val="7030A0"/>
                </a:solidFill>
              </a:rPr>
              <a:t>projection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expanding a particle in projection space you may need to </a:t>
            </a:r>
            <a:r>
              <a:rPr lang="en-US" dirty="0" smtClean="0">
                <a:solidFill>
                  <a:srgbClr val="7030A0"/>
                </a:solidFill>
              </a:rPr>
              <a:t>adjust for aspect ratio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easy performance </a:t>
            </a:r>
            <a:r>
              <a:rPr lang="en-US" dirty="0" smtClean="0">
                <a:solidFill>
                  <a:srgbClr val="7030A0"/>
                </a:solidFill>
              </a:rPr>
              <a:t>optimization</a:t>
            </a:r>
            <a:r>
              <a:rPr lang="en-US" dirty="0" smtClean="0"/>
              <a:t> is to have the geometry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determine if a particle is visible </a:t>
            </a:r>
            <a:r>
              <a:rPr lang="en-US" dirty="0" smtClean="0"/>
              <a:t>(hint: clip space) </a:t>
            </a:r>
            <a:r>
              <a:rPr lang="en-US" dirty="0" smtClean="0">
                <a:solidFill>
                  <a:srgbClr val="7030A0"/>
                </a:solidFill>
              </a:rPr>
              <a:t>before</a:t>
            </a:r>
            <a:r>
              <a:rPr lang="en-US" dirty="0" smtClean="0"/>
              <a:t> it expands it to a </a:t>
            </a:r>
            <a:r>
              <a:rPr lang="en-US" dirty="0" smtClean="0">
                <a:solidFill>
                  <a:srgbClr val="7030A0"/>
                </a:solidFill>
              </a:rPr>
              <a:t>quad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Keep in mind UAVs allow for a great deal of flexibility. </a:t>
            </a:r>
            <a:r>
              <a:rPr lang="en-US" dirty="0" smtClean="0">
                <a:solidFill>
                  <a:srgbClr val="7030A0"/>
                </a:solidFill>
              </a:rPr>
              <a:t>It is possible to use a single buffer for reading, writing, and even drawing your particles!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Outside the Pipeline: CS Stage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572000"/>
            <a:ext cx="86106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VRAM: Buffers, Structured Buffers, Raw Buffers, Append and Consume Buffers. Read &amp; Write.</a:t>
            </a:r>
            <a:endParaRPr lang="en-US" sz="2000" dirty="0"/>
          </a:p>
        </p:txBody>
      </p:sp>
      <p:pic>
        <p:nvPicPr>
          <p:cNvPr id="42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2819400" y="3810000"/>
            <a:ext cx="32766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Group Shared Memory</a:t>
            </a:r>
            <a:endParaRPr lang="en-US" sz="2000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2133600"/>
            <a:ext cx="4724400" cy="838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 SHADER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Bent-Up Arrow 49"/>
          <p:cNvSpPr/>
          <p:nvPr/>
        </p:nvSpPr>
        <p:spPr>
          <a:xfrm rot="5400000" flipH="1">
            <a:off x="228600" y="2743200"/>
            <a:ext cx="2362200" cy="1295400"/>
          </a:xfrm>
          <a:prstGeom prst="bentUpArrow">
            <a:avLst>
              <a:gd name="adj1" fmla="val 27241"/>
              <a:gd name="adj2" fmla="val 25000"/>
              <a:gd name="adj3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 rot="10800000" flipH="1">
            <a:off x="6781800" y="2209800"/>
            <a:ext cx="1905000" cy="2362200"/>
          </a:xfrm>
          <a:prstGeom prst="bentUpArrow">
            <a:avLst>
              <a:gd name="adj1" fmla="val 14455"/>
              <a:gd name="adj2" fmla="val 13940"/>
              <a:gd name="adj3" fmla="val 243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Up Arrow 51"/>
          <p:cNvSpPr/>
          <p:nvPr/>
        </p:nvSpPr>
        <p:spPr>
          <a:xfrm flipV="1">
            <a:off x="6705600" y="2514600"/>
            <a:ext cx="1371600" cy="2133600"/>
          </a:xfrm>
          <a:prstGeom prst="leftUpArrow">
            <a:avLst>
              <a:gd name="adj1" fmla="val 20767"/>
              <a:gd name="adj2" fmla="val 16534"/>
              <a:gd name="adj3" fmla="val 25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Quad Arrow 59"/>
          <p:cNvSpPr/>
          <p:nvPr/>
        </p:nvSpPr>
        <p:spPr>
          <a:xfrm rot="2669796">
            <a:off x="3788243" y="2721443"/>
            <a:ext cx="1366831" cy="1366831"/>
          </a:xfrm>
          <a:prstGeom prst="quadArrow">
            <a:avLst>
              <a:gd name="adj1" fmla="val 6904"/>
              <a:gd name="adj2" fmla="val 7310"/>
              <a:gd name="adj3" fmla="val 15709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Shader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Exists apart from the rendering pipeline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Designed for </a:t>
            </a:r>
            <a:r>
              <a:rPr lang="en-US" dirty="0" smtClean="0">
                <a:solidFill>
                  <a:srgbClr val="7030A0"/>
                </a:solidFill>
              </a:rPr>
              <a:t>general purpose mass parallel</a:t>
            </a:r>
            <a:r>
              <a:rPr lang="en-US" dirty="0" smtClean="0"/>
              <a:t> algorithms. (GP GPU)</a:t>
            </a:r>
          </a:p>
          <a:p>
            <a:r>
              <a:rPr lang="en-US" dirty="0" smtClean="0"/>
              <a:t>Only stage besides the Pixel </a:t>
            </a:r>
            <a:r>
              <a:rPr lang="en-US" dirty="0" err="1" smtClean="0"/>
              <a:t>Shader</a:t>
            </a:r>
            <a:r>
              <a:rPr lang="en-US" dirty="0" smtClean="0"/>
              <a:t> that can use </a:t>
            </a:r>
            <a:r>
              <a:rPr lang="en-US" dirty="0" smtClean="0">
                <a:solidFill>
                  <a:srgbClr val="7030A0"/>
                </a:solidFill>
              </a:rPr>
              <a:t>Unordered Access Views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execution is made up of a </a:t>
            </a:r>
            <a:r>
              <a:rPr lang="en-US" dirty="0" smtClean="0">
                <a:solidFill>
                  <a:srgbClr val="7030A0"/>
                </a:solidFill>
              </a:rPr>
              <a:t>3D array of Thread Groups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7030A0"/>
                </a:solidFill>
              </a:rPr>
              <a:t>each</a:t>
            </a:r>
            <a:r>
              <a:rPr lang="en-US" dirty="0" smtClean="0"/>
              <a:t> contain a </a:t>
            </a:r>
            <a:r>
              <a:rPr lang="en-US" dirty="0" smtClean="0">
                <a:solidFill>
                  <a:srgbClr val="7030A0"/>
                </a:solidFill>
              </a:rPr>
              <a:t>3D array of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stage is </a:t>
            </a:r>
            <a:r>
              <a:rPr lang="en-US" dirty="0" smtClean="0">
                <a:solidFill>
                  <a:srgbClr val="7030A0"/>
                </a:solidFill>
              </a:rPr>
              <a:t>completely optional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Buffers that contain </a:t>
            </a:r>
            <a:r>
              <a:rPr lang="en-US" dirty="0" smtClean="0">
                <a:solidFill>
                  <a:srgbClr val="7030A0"/>
                </a:solidFill>
              </a:rPr>
              <a:t>data not pre-defined</a:t>
            </a:r>
            <a:r>
              <a:rPr lang="en-US" dirty="0" smtClean="0"/>
              <a:t> by a DXGI format.</a:t>
            </a:r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rgbClr val="7030A0"/>
                </a:solidFill>
              </a:rPr>
              <a:t>convenient way to work with custom data</a:t>
            </a:r>
            <a:r>
              <a:rPr lang="en-US" dirty="0" smtClean="0"/>
              <a:t> rather than adapting existing formats.</a:t>
            </a:r>
          </a:p>
          <a:p>
            <a:r>
              <a:rPr lang="en-US" dirty="0" smtClean="0"/>
              <a:t>During creation of the buffer use </a:t>
            </a:r>
            <a:r>
              <a:rPr lang="en-US" dirty="0" smtClean="0">
                <a:solidFill>
                  <a:srgbClr val="7030A0"/>
                </a:solidFill>
              </a:rPr>
              <a:t>D3D11_RESOURCE_MISC_BUFFER_STRUCTURED</a:t>
            </a:r>
            <a:r>
              <a:rPr lang="en-US" dirty="0" smtClean="0"/>
              <a:t> to identify the buffer along with the “</a:t>
            </a:r>
            <a:r>
              <a:rPr lang="en-US" dirty="0" err="1" smtClean="0">
                <a:solidFill>
                  <a:srgbClr val="7030A0"/>
                </a:solidFill>
              </a:rPr>
              <a:t>StructuredByteStride</a:t>
            </a:r>
            <a:r>
              <a:rPr lang="en-US" dirty="0" smtClean="0"/>
              <a:t>” setting.</a:t>
            </a:r>
          </a:p>
          <a:p>
            <a:r>
              <a:rPr lang="en-US" dirty="0" smtClean="0"/>
              <a:t>Also use </a:t>
            </a:r>
            <a:r>
              <a:rPr lang="en-US" dirty="0" smtClean="0">
                <a:solidFill>
                  <a:srgbClr val="7030A0"/>
                </a:solidFill>
              </a:rPr>
              <a:t>DXGI_FORMAT_UNKNOWN</a:t>
            </a:r>
            <a:r>
              <a:rPr lang="en-US" dirty="0" smtClean="0"/>
              <a:t> when creating a resource view for a structured buffer. 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Access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special kind of </a:t>
            </a:r>
            <a:r>
              <a:rPr lang="en-US" dirty="0" smtClean="0">
                <a:solidFill>
                  <a:srgbClr val="7030A0"/>
                </a:solidFill>
              </a:rPr>
              <a:t>view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7030A0"/>
                </a:solidFill>
              </a:rPr>
              <a:t>enables read AND write access to a buffer</a:t>
            </a:r>
            <a:r>
              <a:rPr lang="en-US" dirty="0" smtClean="0"/>
              <a:t> from a </a:t>
            </a:r>
            <a:r>
              <a:rPr lang="en-US" dirty="0" smtClean="0">
                <a:solidFill>
                  <a:srgbClr val="7030A0"/>
                </a:solidFill>
              </a:rPr>
              <a:t>pixel or compute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When creating a Buffer</a:t>
            </a:r>
            <a:r>
              <a:rPr lang="en-US" dirty="0" smtClean="0"/>
              <a:t> Resource you must </a:t>
            </a:r>
            <a:r>
              <a:rPr lang="en-US" dirty="0" smtClean="0">
                <a:solidFill>
                  <a:srgbClr val="7030A0"/>
                </a:solidFill>
              </a:rPr>
              <a:t>specify if it can be accessed with a UAV.</a:t>
            </a:r>
          </a:p>
          <a:p>
            <a:r>
              <a:rPr lang="en-US" dirty="0" smtClean="0"/>
              <a:t>Behaviors that used to require two separate buffers (one for reading one for writing) can now be done in a single buffer.</a:t>
            </a:r>
          </a:p>
          <a:p>
            <a:r>
              <a:rPr lang="en-US" dirty="0" smtClean="0"/>
              <a:t>We are also granted </a:t>
            </a:r>
            <a:r>
              <a:rPr lang="en-US" dirty="0" smtClean="0">
                <a:solidFill>
                  <a:srgbClr val="7030A0"/>
                </a:solidFill>
              </a:rPr>
              <a:t>random access when writing data to a resource</a:t>
            </a:r>
            <a:r>
              <a:rPr lang="en-US" dirty="0" smtClean="0"/>
              <a:t>. This means we have a variety of ways to implement algorithms.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Address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A.K.A </a:t>
            </a:r>
            <a:r>
              <a:rPr lang="en-US" dirty="0" smtClean="0">
                <a:solidFill>
                  <a:srgbClr val="7030A0"/>
                </a:solidFill>
              </a:rPr>
              <a:t>Raw 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Designed to simply hold a block of bytes. </a:t>
            </a:r>
          </a:p>
          <a:p>
            <a:pPr lvl="1"/>
            <a:r>
              <a:rPr lang="en-US" dirty="0" smtClean="0"/>
              <a:t>Create Buffer: </a:t>
            </a:r>
            <a:r>
              <a:rPr lang="en-US" sz="2900" dirty="0" smtClean="0">
                <a:solidFill>
                  <a:srgbClr val="7030A0"/>
                </a:solidFill>
              </a:rPr>
              <a:t>D3D11_RESOURCE_MISC_BUFFER_ALLOW_RAW_VIEWS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View: </a:t>
            </a:r>
            <a:r>
              <a:rPr lang="en-US" dirty="0" smtClean="0">
                <a:solidFill>
                  <a:srgbClr val="7030A0"/>
                </a:solidFill>
              </a:rPr>
              <a:t>D3D11_BUFFER_UAV_FLAG_RAW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7030A0"/>
                </a:solidFill>
              </a:rPr>
              <a:t>D3D11_BUFFER_SRV_FLAG_RAW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Accessed with a byte offset</a:t>
            </a:r>
            <a:r>
              <a:rPr lang="en-US" dirty="0" smtClean="0"/>
              <a:t> similar to how you would access an unsigned char array in C++.</a:t>
            </a:r>
          </a:p>
          <a:p>
            <a:pPr lvl="1"/>
            <a:r>
              <a:rPr lang="en-US" dirty="0" smtClean="0"/>
              <a:t>NOTE!: This </a:t>
            </a:r>
            <a:r>
              <a:rPr lang="en-US" dirty="0" smtClean="0">
                <a:solidFill>
                  <a:srgbClr val="7030A0"/>
                </a:solidFill>
              </a:rPr>
              <a:t>offset must be a multiple of 4</a:t>
            </a:r>
            <a:r>
              <a:rPr lang="en-US" dirty="0" smtClean="0"/>
              <a:t>. The smallest retrievable value is 1 element of 1 GPU register. (4bytes)</a:t>
            </a:r>
          </a:p>
          <a:p>
            <a:r>
              <a:rPr lang="en-US" dirty="0" smtClean="0"/>
              <a:t>Sometimes data you need to retrieve or manipulate may need to be stored in a non-linear fashion. </a:t>
            </a:r>
            <a:r>
              <a:rPr lang="en-US" dirty="0" smtClean="0">
                <a:solidFill>
                  <a:srgbClr val="7030A0"/>
                </a:solidFill>
              </a:rPr>
              <a:t>The Raw buffer was designed to allow more generic access to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buffer types can optionally be accessed through a Raw Buffer view if required.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 and Consume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additional feature that </a:t>
            </a:r>
            <a:r>
              <a:rPr lang="en-US" dirty="0" smtClean="0">
                <a:solidFill>
                  <a:srgbClr val="7030A0"/>
                </a:solidFill>
              </a:rPr>
              <a:t>only works on Structured 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UAV with the flag: </a:t>
            </a:r>
            <a:r>
              <a:rPr lang="en-US" dirty="0" smtClean="0">
                <a:solidFill>
                  <a:srgbClr val="7030A0"/>
                </a:solidFill>
              </a:rPr>
              <a:t>D3D11_BUFFER_UAV_FLAG_APPEND.</a:t>
            </a:r>
          </a:p>
          <a:p>
            <a:r>
              <a:rPr lang="en-US" dirty="0" smtClean="0"/>
              <a:t>Allows you to </a:t>
            </a:r>
            <a:r>
              <a:rPr lang="en-US" dirty="0" smtClean="0">
                <a:solidFill>
                  <a:srgbClr val="7030A0"/>
                </a:solidFill>
              </a:rPr>
              <a:t>synchronously remove and add items</a:t>
            </a:r>
            <a:r>
              <a:rPr lang="en-US" dirty="0" smtClean="0"/>
              <a:t> to the end of a structured buffer. (</a:t>
            </a:r>
            <a:r>
              <a:rPr lang="en-US" dirty="0" smtClean="0">
                <a:solidFill>
                  <a:srgbClr val="7030A0"/>
                </a:solidFill>
              </a:rPr>
              <a:t>works like a stack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used to potentially </a:t>
            </a:r>
            <a:r>
              <a:rPr lang="en-US" dirty="0" smtClean="0">
                <a:solidFill>
                  <a:srgbClr val="7030A0"/>
                </a:solidFill>
              </a:rPr>
              <a:t>optimize access to data that can be operated on in isolation</a:t>
            </a:r>
            <a:r>
              <a:rPr lang="en-US" dirty="0" smtClean="0"/>
              <a:t>. (EX: a particle)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Groups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4" descr="IC5204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600200"/>
            <a:ext cx="5125336" cy="4732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thread group is </a:t>
            </a:r>
            <a:r>
              <a:rPr lang="en-US" dirty="0" smtClean="0">
                <a:solidFill>
                  <a:srgbClr val="7030A0"/>
                </a:solidFill>
              </a:rPr>
              <a:t>an array of individual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thread group can have </a:t>
            </a:r>
            <a:r>
              <a:rPr lang="en-US" dirty="0" smtClean="0">
                <a:solidFill>
                  <a:srgbClr val="7030A0"/>
                </a:solidFill>
              </a:rPr>
              <a:t>up to three dimensions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size</a:t>
            </a:r>
            <a:r>
              <a:rPr lang="en-US" dirty="0" smtClean="0"/>
              <a:t> of a thread group is </a:t>
            </a:r>
            <a:r>
              <a:rPr lang="en-US" dirty="0" smtClean="0">
                <a:solidFill>
                  <a:srgbClr val="7030A0"/>
                </a:solidFill>
              </a:rPr>
              <a:t>defined in the compute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itself.</a:t>
            </a:r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7030A0"/>
                </a:solidFill>
              </a:rPr>
              <a:t>having three dimensions</a:t>
            </a:r>
            <a:r>
              <a:rPr lang="en-US" dirty="0" smtClean="0"/>
              <a:t> we can </a:t>
            </a:r>
            <a:r>
              <a:rPr lang="en-US" dirty="0" smtClean="0">
                <a:solidFill>
                  <a:srgbClr val="7030A0"/>
                </a:solidFill>
              </a:rPr>
              <a:t>tailor the layout of our GPU threads</a:t>
            </a:r>
            <a:r>
              <a:rPr lang="en-US" dirty="0" smtClean="0"/>
              <a:t> to match a </a:t>
            </a:r>
            <a:r>
              <a:rPr lang="en-US" dirty="0" smtClean="0">
                <a:solidFill>
                  <a:srgbClr val="7030A0"/>
                </a:solidFill>
              </a:rPr>
              <a:t>specific problem </a:t>
            </a:r>
            <a:r>
              <a:rPr lang="en-US" dirty="0" smtClean="0"/>
              <a:t>type.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Shader</a:t>
            </a:r>
            <a:r>
              <a:rPr lang="en-US" dirty="0" smtClean="0"/>
              <a:t>: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Compute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>
                <a:solidFill>
                  <a:srgbClr val="7030A0"/>
                </a:solidFill>
              </a:rPr>
              <a:t> are not drawn, they are Dispatched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To execute</a:t>
            </a:r>
            <a:r>
              <a:rPr lang="en-US" dirty="0" smtClean="0"/>
              <a:t> a Compute </a:t>
            </a:r>
            <a:r>
              <a:rPr lang="en-US" dirty="0" err="1" smtClean="0"/>
              <a:t>Shader</a:t>
            </a:r>
            <a:r>
              <a:rPr lang="en-US" dirty="0" smtClean="0"/>
              <a:t> you must </a:t>
            </a:r>
            <a:r>
              <a:rPr lang="en-US" dirty="0" smtClean="0">
                <a:solidFill>
                  <a:srgbClr val="7030A0"/>
                </a:solidFill>
              </a:rPr>
              <a:t>bind all the relevant resources</a:t>
            </a:r>
            <a:r>
              <a:rPr lang="en-US" dirty="0" smtClean="0"/>
              <a:t> as usual and </a:t>
            </a:r>
            <a:r>
              <a:rPr lang="en-US" dirty="0" smtClean="0">
                <a:solidFill>
                  <a:srgbClr val="7030A0"/>
                </a:solidFill>
              </a:rPr>
              <a:t>then decide how many Thread Groups</a:t>
            </a:r>
            <a:r>
              <a:rPr lang="en-US" dirty="0" smtClean="0"/>
              <a:t> you want to launch.</a:t>
            </a:r>
          </a:p>
          <a:p>
            <a:r>
              <a:rPr lang="en-US" dirty="0" smtClean="0"/>
              <a:t>Just like thread groups, the </a:t>
            </a:r>
            <a:r>
              <a:rPr lang="en-US" dirty="0" smtClean="0">
                <a:solidFill>
                  <a:srgbClr val="7030A0"/>
                </a:solidFill>
              </a:rPr>
              <a:t>Dispatch itself is capable of 3 dimensions</a:t>
            </a:r>
            <a:r>
              <a:rPr lang="en-US" dirty="0" smtClean="0"/>
              <a:t>. This enables </a:t>
            </a:r>
            <a:r>
              <a:rPr lang="en-US" dirty="0" smtClean="0">
                <a:solidFill>
                  <a:srgbClr val="7030A0"/>
                </a:solidFill>
              </a:rPr>
              <a:t>matching your threads</a:t>
            </a:r>
            <a:r>
              <a:rPr lang="en-US" dirty="0" smtClean="0"/>
              <a:t> to almost </a:t>
            </a:r>
            <a:r>
              <a:rPr lang="en-US" dirty="0" smtClean="0">
                <a:solidFill>
                  <a:srgbClr val="7030A0"/>
                </a:solidFill>
              </a:rPr>
              <a:t>whatever kind of data layout</a:t>
            </a:r>
            <a:r>
              <a:rPr lang="en-US" dirty="0" smtClean="0"/>
              <a:t> you are using.</a:t>
            </a:r>
          </a:p>
          <a:p>
            <a:pPr lvl="1"/>
            <a:r>
              <a:rPr lang="en-US" dirty="0" smtClean="0"/>
              <a:t>Total Threads = (</a:t>
            </a:r>
            <a:r>
              <a:rPr lang="en-US" dirty="0" err="1" smtClean="0"/>
              <a:t>Dx</a:t>
            </a:r>
            <a:r>
              <a:rPr lang="en-US" dirty="0" smtClean="0"/>
              <a:t>*</a:t>
            </a:r>
            <a:r>
              <a:rPr lang="en-US" dirty="0" err="1" smtClean="0"/>
              <a:t>Dy</a:t>
            </a:r>
            <a:r>
              <a:rPr lang="en-US" dirty="0" smtClean="0"/>
              <a:t>*</a:t>
            </a:r>
            <a:r>
              <a:rPr lang="en-US" dirty="0" err="1" smtClean="0"/>
              <a:t>Dz</a:t>
            </a:r>
            <a:r>
              <a:rPr lang="en-US" dirty="0" smtClean="0"/>
              <a:t>) * (</a:t>
            </a:r>
            <a:r>
              <a:rPr lang="en-US" dirty="0" err="1" smtClean="0"/>
              <a:t>TGx</a:t>
            </a:r>
            <a:r>
              <a:rPr lang="en-US" dirty="0" smtClean="0"/>
              <a:t>*</a:t>
            </a:r>
            <a:r>
              <a:rPr lang="en-US" dirty="0" err="1" smtClean="0"/>
              <a:t>TGy</a:t>
            </a:r>
            <a:r>
              <a:rPr lang="en-US" dirty="0" smtClean="0"/>
              <a:t>*</a:t>
            </a:r>
            <a:r>
              <a:rPr lang="en-US" dirty="0" err="1" smtClean="0"/>
              <a:t>TGz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Properly determining the </a:t>
            </a:r>
            <a:r>
              <a:rPr lang="en-US" dirty="0" smtClean="0">
                <a:solidFill>
                  <a:srgbClr val="7030A0"/>
                </a:solidFill>
              </a:rPr>
              <a:t>breakdown of thread groups dispatched</a:t>
            </a:r>
            <a:r>
              <a:rPr lang="en-US" dirty="0" smtClean="0"/>
              <a:t> can have a </a:t>
            </a:r>
            <a:r>
              <a:rPr lang="en-US" dirty="0" smtClean="0">
                <a:solidFill>
                  <a:srgbClr val="7030A0"/>
                </a:solidFill>
              </a:rPr>
              <a:t>large impact on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7030A0"/>
                </a:solidFill>
              </a:rPr>
              <a:t>performance</a:t>
            </a:r>
            <a:r>
              <a:rPr lang="en-US" dirty="0" smtClean="0"/>
              <a:t> of an algorithm.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1038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The Compute Shader</vt:lpstr>
      <vt:lpstr>Outside the Pipeline: CS Stage</vt:lpstr>
      <vt:lpstr>Compute Shader Stage</vt:lpstr>
      <vt:lpstr>Structured Buffers</vt:lpstr>
      <vt:lpstr>Unordered Access Views</vt:lpstr>
      <vt:lpstr>Byte Address Buffers</vt:lpstr>
      <vt:lpstr>Append and Consume Buffers</vt:lpstr>
      <vt:lpstr>Thread Groups</vt:lpstr>
      <vt:lpstr>Compute Shader: Dispatch</vt:lpstr>
      <vt:lpstr>Example Compute Shader</vt:lpstr>
      <vt:lpstr>Group Shared Memory</vt:lpstr>
      <vt:lpstr>Tips For Homework: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 Shader</dc:title>
  <dc:creator>lnorri</dc:creator>
  <cp:lastModifiedBy>lnorri</cp:lastModifiedBy>
  <cp:revision>49</cp:revision>
  <dcterms:created xsi:type="dcterms:W3CDTF">2006-08-16T00:00:00Z</dcterms:created>
  <dcterms:modified xsi:type="dcterms:W3CDTF">2013-01-26T01:29:28Z</dcterms:modified>
</cp:coreProperties>
</file>