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2.png" ContentType="image/png"/>
  <Override PartName="/ppt/media/image3.jpeg" ContentType="image/jpeg"/>
  <Override PartName="/ppt/media/image4.jpeg" ContentType="image/jpeg"/>
  <Override PartName="/ppt/media/image5.jpeg" ContentType="image/jpeg"/>
  <Override PartName="/ppt/media/image6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EAFDFC-34DA-4D26-8F3F-C2AAFD01BCB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C9AA51-1737-4C2D-BB12-716521AAF90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FBBB6C-47AD-4710-A4CC-B0485FF2BF5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42AA01-9A2C-42E1-BF09-11771E989A9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B247D43-E22B-45D7-ADDF-153E97E0C19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3390F65-C840-43A4-BEC6-EC1E16008C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4403EC6-B770-4E5F-9795-11577A8244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6B35413-1CC6-4F4F-AAA7-601B5DA905F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BFF7E19-10F5-4419-8588-A109D154D7E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634C316-CFFF-400B-A167-2523A306D05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4403C4B-21CB-469C-B106-5574C5140D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76E7D2-20F7-4CE4-8FB8-B5237A4B66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490D2A0-E3EB-47FE-8C0B-4893FBCF07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CAC7785-5A5F-4F82-A755-157298B434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DAD1481-852A-401F-9BA3-B0F67D27792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7BF8251-DC1A-4AB0-A270-EC8C865EC79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A8839D7-532E-49F0-8585-11DB71C776C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E38F368-F598-4604-B03F-409B37152FC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CFC0865-BAED-4D15-9362-75BDE1E770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892CE42-8615-43F0-8E05-48252821854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396BA68-E64A-4071-997E-B36DBD7823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515AE40-4D8C-445F-8CFD-D3B499BF0EB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CDC690-7769-4801-81F6-E7C32A6908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C32DD3F-8F28-4357-87D8-8C055E0EA16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228AAA0-F5B0-48F7-9968-5A8EA0ED38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E4A1510-B38E-4B33-ABCA-ADDFA16E30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0EDB39F-237A-4BAE-A1D5-931341C8F1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D49EAAF-2B4F-4295-93B9-12F820B479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F91E4E5-5DBD-4982-8499-54079B34D3F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DFC6B2E-DC9B-47DD-850B-026FA04A8CF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8CA691-3FBE-4A0C-8FF6-8660640708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A0332D-D138-4A34-AB2E-90EDE42AE16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43CC70-4C43-464F-80BC-E793A4438DF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A24F13-7050-4620-B361-60D4329898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923825-24A5-4597-8106-F9CB85CF63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4EEE02-FDFC-4316-836F-DB52F450CC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4BF30C-78BC-414F-AD47-2B41FDB40605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0F94E1-8894-4434-AE86-FE1C7E132EDE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E27045-6529-41B9-9A0C-570F72995F0A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4" name="Picture 4" descr="Robota z twarzą"/>
          <p:cNvPicPr/>
          <p:nvPr/>
        </p:nvPicPr>
        <p:blipFill>
          <a:blip r:embed="rId1"/>
          <a:srcRect l="11519" t="0" r="2" b="0"/>
          <a:stretch/>
        </p:blipFill>
        <p:spPr>
          <a:xfrm>
            <a:off x="3523320" y="0"/>
            <a:ext cx="8668080" cy="6857640"/>
          </a:xfrm>
          <a:prstGeom prst="rect">
            <a:avLst/>
          </a:prstGeom>
          <a:ln w="0">
            <a:noFill/>
          </a:ln>
        </p:spPr>
      </p:pic>
      <p:sp>
        <p:nvSpPr>
          <p:cNvPr id="125" name="Rectangle 10"/>
          <p:cNvSpPr/>
          <p:nvPr/>
        </p:nvSpPr>
        <p:spPr>
          <a:xfrm>
            <a:off x="0" y="0"/>
            <a:ext cx="9338760" cy="6857640"/>
          </a:xfrm>
          <a:prstGeom prst="rect">
            <a:avLst/>
          </a:prstGeom>
          <a:gradFill rotWithShape="0">
            <a:gsLst>
              <a:gs pos="42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78080" y="1122480"/>
            <a:ext cx="4023000" cy="3203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IN" sz="4800" spc="-1" strike="noStrike">
                <a:solidFill>
                  <a:srgbClr val="ffffff"/>
                </a:solidFill>
                <a:latin typeface="Calibri Light"/>
              </a:rPr>
              <a:t>NIM BOT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78080" y="4872960"/>
            <a:ext cx="4023000" cy="1207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000" spc="-1" strike="noStrike">
                <a:solidFill>
                  <a:srgbClr val="ffffff"/>
                </a:solidFill>
                <a:latin typeface="Calibri"/>
              </a:rPr>
              <a:t>Chinmay Naik 112003093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000" spc="-1" strike="noStrike">
                <a:solidFill>
                  <a:srgbClr val="ffffff"/>
                </a:solidFill>
                <a:latin typeface="Calibri"/>
              </a:rPr>
              <a:t>Kishor Murade 112003091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8" name="Rectangle 12"/>
          <p:cNvSpPr/>
          <p:nvPr/>
        </p:nvSpPr>
        <p:spPr>
          <a:xfrm rot="5400000">
            <a:off x="760320" y="346320"/>
            <a:ext cx="145800" cy="70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Rectangle 14"/>
          <p:cNvSpPr/>
          <p:nvPr/>
        </p:nvSpPr>
        <p:spPr>
          <a:xfrm>
            <a:off x="480960" y="4546800"/>
            <a:ext cx="3977280" cy="18000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4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4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0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4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11480" y="987480"/>
            <a:ext cx="4485600" cy="1087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IN" sz="3400" spc="-1" strike="noStrike">
                <a:solidFill>
                  <a:srgbClr val="000000"/>
                </a:solidFill>
                <a:latin typeface="Calibri Light"/>
              </a:rPr>
              <a:t>Introduction to Project</a:t>
            </a:r>
            <a:endParaRPr b="0" lang="en-US" sz="3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Rectangle 10"/>
          <p:cNvSpPr/>
          <p:nvPr/>
        </p:nvSpPr>
        <p:spPr>
          <a:xfrm rot="5400000">
            <a:off x="649440" y="387720"/>
            <a:ext cx="72720" cy="548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Rectangle 12"/>
          <p:cNvSpPr/>
          <p:nvPr/>
        </p:nvSpPr>
        <p:spPr>
          <a:xfrm>
            <a:off x="411480" y="2286000"/>
            <a:ext cx="4388760" cy="18000"/>
          </a:xfrm>
          <a:prstGeom prst="rect">
            <a:avLst/>
          </a:prstGeom>
          <a:solidFill>
            <a:srgbClr val="d5d5d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11480" y="2688480"/>
            <a:ext cx="4498560" cy="3584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5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NIM GAME - </a:t>
            </a:r>
            <a:r>
              <a:rPr b="0" lang="en-US" sz="1700" spc="-1" strike="noStrike">
                <a:solidFill>
                  <a:srgbClr val="000000"/>
                </a:solidFill>
                <a:latin typeface="Cantarell"/>
              </a:rPr>
              <a:t>Given a number of piles in </a:t>
            </a:r>
            <a:r>
              <a:rPr b="0" lang="en-US" sz="1700" spc="-1" strike="noStrike">
                <a:solidFill>
                  <a:srgbClr val="000000"/>
                </a:solidFill>
                <a:latin typeface="Cantarell"/>
              </a:rPr>
              <a:t>which each pile contains some number of </a:t>
            </a:r>
            <a:r>
              <a:rPr b="0" lang="en-US" sz="1700" spc="-1" strike="noStrike">
                <a:solidFill>
                  <a:srgbClr val="000000"/>
                </a:solidFill>
                <a:latin typeface="Cantarell"/>
              </a:rPr>
              <a:t>objects. In each turn, a player can choose </a:t>
            </a:r>
            <a:r>
              <a:rPr b="0" lang="en-US" sz="1700" spc="-1" strike="noStrike">
                <a:solidFill>
                  <a:srgbClr val="000000"/>
                </a:solidFill>
                <a:latin typeface="Cantarell"/>
              </a:rPr>
              <a:t>only one pile and remove any number of </a:t>
            </a:r>
            <a:r>
              <a:rPr b="0" lang="en-US" sz="1700" spc="-1" strike="noStrike">
                <a:solidFill>
                  <a:srgbClr val="000000"/>
                </a:solidFill>
                <a:latin typeface="Cantarell"/>
              </a:rPr>
              <a:t>objects (atleast one) from that pile. The </a:t>
            </a:r>
            <a:r>
              <a:rPr b="0" lang="en-US" sz="1700" spc="-1" strike="noStrike">
                <a:solidFill>
                  <a:srgbClr val="000000"/>
                </a:solidFill>
                <a:latin typeface="Cantarell"/>
              </a:rPr>
              <a:t>player who takes the last stone is the </a:t>
            </a:r>
            <a:r>
              <a:rPr b="0" lang="en-US" sz="1700" spc="-1" strike="noStrike">
                <a:solidFill>
                  <a:srgbClr val="000000"/>
                </a:solidFill>
                <a:latin typeface="Cantarell"/>
              </a:rPr>
              <a:t>winner.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700" spc="-1" strike="noStrike">
                <a:solidFill>
                  <a:srgbClr val="000000"/>
                </a:solidFill>
                <a:latin typeface="Calibri"/>
              </a:rPr>
              <a:t>Here we use the concept of NIM SUM - </a:t>
            </a:r>
            <a:r>
              <a:rPr b="0" lang="en-US" sz="1700" spc="-1" strike="noStrike">
                <a:solidFill>
                  <a:srgbClr val="000000"/>
                </a:solidFill>
                <a:latin typeface="Cantarell"/>
              </a:rPr>
              <a:t>The </a:t>
            </a:r>
            <a:r>
              <a:rPr b="0" lang="en-US" sz="1700" spc="-1" strike="noStrike">
                <a:solidFill>
                  <a:srgbClr val="000000"/>
                </a:solidFill>
                <a:latin typeface="Cantarell"/>
              </a:rPr>
              <a:t>cumulative XOR value of the number of </a:t>
            </a:r>
            <a:r>
              <a:rPr b="0" lang="en-US" sz="1700" spc="-1" strike="noStrike">
                <a:solidFill>
                  <a:srgbClr val="000000"/>
                </a:solidFill>
                <a:latin typeface="Cantarell"/>
              </a:rPr>
              <a:t>objects in each pile at any point of the </a:t>
            </a:r>
            <a:r>
              <a:rPr b="0" lang="en-US" sz="1700" spc="-1" strike="noStrike">
                <a:solidFill>
                  <a:srgbClr val="000000"/>
                </a:solidFill>
                <a:latin typeface="Cantarell"/>
              </a:rPr>
              <a:t>game is called Nim-Sum at that point. The </a:t>
            </a:r>
            <a:r>
              <a:rPr b="0" lang="en-US" sz="1700" spc="-1" strike="noStrike">
                <a:solidFill>
                  <a:srgbClr val="000000"/>
                </a:solidFill>
                <a:latin typeface="Cantarell"/>
              </a:rPr>
              <a:t>optimal strategy for each player is to </a:t>
            </a:r>
            <a:r>
              <a:rPr b="0" lang="en-US" sz="1700" spc="-1" strike="noStrike">
                <a:solidFill>
                  <a:srgbClr val="000000"/>
                </a:solidFill>
                <a:latin typeface="Cantarell"/>
              </a:rPr>
              <a:t>make the Nim-Sum zero for his opponent </a:t>
            </a:r>
            <a:r>
              <a:rPr b="0" lang="en-US" sz="1700" spc="-1" strike="noStrike">
                <a:solidFill>
                  <a:srgbClr val="000000"/>
                </a:solidFill>
                <a:latin typeface="Cantarell"/>
              </a:rPr>
              <a:t>in each of their turn.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icture 4"/>
          <p:cNvSpPr/>
          <p:nvPr/>
        </p:nvSpPr>
        <p:spPr>
          <a:xfrm>
            <a:off x="5308200" y="0"/>
            <a:ext cx="6883560" cy="6857640"/>
          </a:xfrm>
          <a:custGeom>
            <a:avLst/>
            <a:gdLst/>
            <a:ah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  <a:effectLst>
            <a:outerShdw algn="r" blurRad="50760" dir="10800000" dist="38160" rotWithShape="0">
              <a:schemeClr val="bg1">
                <a:lumMod val="85000"/>
                <a:alpha val="30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4" descr="A colourful board game as a corporate strategy idea"/>
          <p:cNvPicPr/>
          <p:nvPr/>
        </p:nvPicPr>
        <p:blipFill>
          <a:blip r:embed="rId1"/>
          <a:srcRect l="18444" t="0" r="2966" b="0"/>
          <a:stretch/>
        </p:blipFill>
        <p:spPr>
          <a:xfrm>
            <a:off x="4117680" y="0"/>
            <a:ext cx="8074080" cy="6857640"/>
          </a:xfrm>
          <a:prstGeom prst="rect">
            <a:avLst/>
          </a:prstGeom>
          <a:ln w="0">
            <a:noFill/>
          </a:ln>
        </p:spPr>
      </p:pic>
      <p:sp>
        <p:nvSpPr>
          <p:cNvPr id="137" name="Freeform: Shape 8"/>
          <p:cNvSpPr/>
          <p:nvPr/>
        </p:nvSpPr>
        <p:spPr>
          <a:xfrm flipV="1">
            <a:off x="0" y="-360"/>
            <a:ext cx="7859520" cy="6858000"/>
          </a:xfrm>
          <a:custGeom>
            <a:avLst/>
            <a:gdLst/>
            <a:ahLst/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Freeform: Shape 10"/>
          <p:cNvSpPr/>
          <p:nvPr/>
        </p:nvSpPr>
        <p:spPr>
          <a:xfrm flipV="1">
            <a:off x="0" y="-360"/>
            <a:ext cx="7430760" cy="6858000"/>
          </a:xfrm>
          <a:custGeom>
            <a:avLst/>
            <a:gdLst/>
            <a:ahLst/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04600" y="365040"/>
            <a:ext cx="52657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ffffff"/>
                </a:solidFill>
                <a:latin typeface="Calibri Light"/>
              </a:rPr>
              <a:t>Problem Statement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804600" y="2022480"/>
            <a:ext cx="3941280" cy="4154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2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Design an AI program for the game of nim based on varying difficulty levels(which depends on whether the board at a particular instance is balanced or not). The project is based on adversarial game technique.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The user will get every alternate chance to maximize his/her score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The goal of the bot is to maximize the chances of winning based on the difficulty level chosen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4" descr=""/>
          <p:cNvPicPr/>
          <p:nvPr/>
        </p:nvPicPr>
        <p:blipFill>
          <a:blip r:embed="rId1"/>
          <a:srcRect l="29319" t="0" r="4449" b="0"/>
          <a:stretch/>
        </p:blipFill>
        <p:spPr>
          <a:xfrm>
            <a:off x="4117680" y="0"/>
            <a:ext cx="8074080" cy="6857640"/>
          </a:xfrm>
          <a:prstGeom prst="rect">
            <a:avLst/>
          </a:prstGeom>
          <a:ln w="0">
            <a:noFill/>
          </a:ln>
        </p:spPr>
      </p:pic>
      <p:sp>
        <p:nvSpPr>
          <p:cNvPr id="142" name="Freeform: Shape 8"/>
          <p:cNvSpPr/>
          <p:nvPr/>
        </p:nvSpPr>
        <p:spPr>
          <a:xfrm flipV="1">
            <a:off x="0" y="-360"/>
            <a:ext cx="7859520" cy="6858000"/>
          </a:xfrm>
          <a:custGeom>
            <a:avLst/>
            <a:gdLst/>
            <a:ahLst/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Freeform: Shape 10"/>
          <p:cNvSpPr/>
          <p:nvPr/>
        </p:nvSpPr>
        <p:spPr>
          <a:xfrm flipV="1">
            <a:off x="0" y="-360"/>
            <a:ext cx="7430760" cy="6858000"/>
          </a:xfrm>
          <a:custGeom>
            <a:avLst/>
            <a:gdLst/>
            <a:ahLst/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804600" y="365040"/>
            <a:ext cx="52657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ffffff"/>
                </a:solidFill>
                <a:latin typeface="Calibri Light"/>
              </a:rPr>
              <a:t>Project description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804600" y="2022480"/>
            <a:ext cx="3941280" cy="4154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5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1. Performance Measure: Win or Lose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2.Environment Type: Fully Observable, multi-agent, deterministic, sequential, static, discrete environment consisting of n number of piles of coins each having a variable number of coins individually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3. Actuators: Remove any number of coins from any  piles of coins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4.Sensors: Program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3"/>
          <p:cNvSpPr/>
          <p:nvPr/>
        </p:nvSpPr>
        <p:spPr>
          <a:xfrm>
            <a:off x="0" y="-3240"/>
            <a:ext cx="12191760" cy="686088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Freeform 13"/>
          <p:cNvSpPr/>
          <p:nvPr/>
        </p:nvSpPr>
        <p:spPr>
          <a:xfrm>
            <a:off x="0" y="0"/>
            <a:ext cx="11786400" cy="6857640"/>
          </a:xfrm>
          <a:custGeom>
            <a:avLst/>
            <a:gdLst/>
            <a:ahLst/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Freeform 11"/>
          <p:cNvSpPr/>
          <p:nvPr/>
        </p:nvSpPr>
        <p:spPr>
          <a:xfrm>
            <a:off x="0" y="0"/>
            <a:ext cx="3580920" cy="6857640"/>
          </a:xfrm>
          <a:custGeom>
            <a:avLst/>
            <a:gdLst/>
            <a:ahLst/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Methodology and Proposed Solution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838080" y="2010960"/>
            <a:ext cx="5096520" cy="4165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b="0" lang="en-US" sz="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800" spc="-1" strike="noStrike">
                <a:solidFill>
                  <a:srgbClr val="ffffff"/>
                </a:solidFill>
                <a:latin typeface="Calibri"/>
              </a:rPr>
              <a:t>1. Initialise the game with default:</a:t>
            </a:r>
            <a:endParaRPr b="0" lang="en-US" sz="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800" spc="-1" strike="noStrike">
                <a:solidFill>
                  <a:srgbClr val="ffffff"/>
                </a:solidFill>
                <a:latin typeface="Calibri"/>
              </a:rPr>
              <a:t>mode = player vs player</a:t>
            </a:r>
            <a:endParaRPr b="0" lang="en-US" sz="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800" spc="-1" strike="noStrike">
                <a:solidFill>
                  <a:srgbClr val="ffffff"/>
                </a:solidFill>
                <a:latin typeface="Calibri"/>
              </a:rPr>
              <a:t>player 1 = 1, player 2 = 2</a:t>
            </a:r>
            <a:endParaRPr b="0" lang="en-US" sz="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800" spc="-1" strike="noStrike">
                <a:solidFill>
                  <a:srgbClr val="ffffff"/>
                </a:solidFill>
                <a:latin typeface="Calibri"/>
              </a:rPr>
              <a:t>winner = none</a:t>
            </a:r>
            <a:endParaRPr b="0" lang="en-US" sz="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800" spc="-1" strike="noStrike">
                <a:solidFill>
                  <a:srgbClr val="ffffff"/>
                </a:solidFill>
                <a:latin typeface="Calibri"/>
              </a:rPr>
              <a:t>GUI for the game</a:t>
            </a:r>
            <a:endParaRPr b="0" lang="en-US" sz="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800" spc="-1" strike="noStrike">
                <a:solidFill>
                  <a:srgbClr val="ffffff"/>
                </a:solidFill>
                <a:latin typeface="Calibri"/>
              </a:rPr>
              <a:t>2. Load menu for selecting mode</a:t>
            </a:r>
            <a:endParaRPr b="0" lang="en-US" sz="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800" spc="-1" strike="noStrike">
                <a:solidFill>
                  <a:srgbClr val="ffffff"/>
                </a:solidFill>
                <a:latin typeface="Calibri"/>
              </a:rPr>
              <a:t>3. Select mode to load another menu accordingly</a:t>
            </a:r>
            <a:endParaRPr b="0" lang="en-US" sz="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800" spc="-1" strike="noStrike">
                <a:solidFill>
                  <a:srgbClr val="ffffff"/>
                </a:solidFill>
                <a:latin typeface="Calibri"/>
              </a:rPr>
              <a:t>4. For player vs AI mode</a:t>
            </a:r>
            <a:endParaRPr b="0" lang="en-US" sz="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800" spc="-1" strike="noStrike">
                <a:solidFill>
                  <a:srgbClr val="ffffff"/>
                </a:solidFill>
                <a:latin typeface="Calibri"/>
              </a:rPr>
              <a:t>     </a:t>
            </a:r>
            <a:r>
              <a:rPr b="1" lang="en-US" sz="800" spc="-1" strike="noStrike">
                <a:solidFill>
                  <a:srgbClr val="ffffff"/>
                </a:solidFill>
                <a:latin typeface="Calibri"/>
              </a:rPr>
              <a:t>while winner not declared</a:t>
            </a:r>
            <a:endParaRPr b="0" lang="en-US" sz="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1" lang="en-US" sz="800" spc="-1" strike="noStrike">
                <a:solidFill>
                  <a:srgbClr val="ffffff"/>
                </a:solidFill>
                <a:latin typeface="Calibri"/>
              </a:rPr>
              <a:t>    </a:t>
            </a:r>
            <a:r>
              <a:rPr b="1" lang="en-US" sz="800" spc="-1" strike="noStrike">
                <a:solidFill>
                  <a:srgbClr val="ffffff"/>
                </a:solidFill>
                <a:latin typeface="Calibri"/>
              </a:rPr>
              <a:t>a. if current player is player 1</a:t>
            </a:r>
            <a:endParaRPr b="0" lang="en-US" sz="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800" spc="-1" strike="noStrike">
                <a:solidFill>
                  <a:srgbClr val="ffffff"/>
                </a:solidFill>
                <a:latin typeface="Calibri"/>
              </a:rPr>
              <a:t>remove valid amount  of an object from a valid  row</a:t>
            </a:r>
            <a:endParaRPr b="0" lang="en-US" sz="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800" spc="-1" strike="noStrike">
                <a:solidFill>
                  <a:srgbClr val="ffffff"/>
                </a:solidFill>
                <a:latin typeface="Calibri"/>
              </a:rPr>
              <a:t>print move</a:t>
            </a:r>
            <a:endParaRPr b="0" lang="en-US" sz="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800" spc="-1" strike="noStrike">
                <a:solidFill>
                  <a:srgbClr val="ffffff"/>
                </a:solidFill>
                <a:latin typeface="Calibri"/>
              </a:rPr>
              <a:t>b. else</a:t>
            </a:r>
            <a:endParaRPr b="0" lang="en-US" sz="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800" spc="-1" strike="noStrike">
                <a:solidFill>
                  <a:srgbClr val="ffffff"/>
                </a:solidFill>
                <a:latin typeface="Calibri"/>
              </a:rPr>
              <a:t>initialize board balanced to False</a:t>
            </a:r>
            <a:endParaRPr b="0" lang="en-US" sz="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800" spc="-1" strike="noStrike">
                <a:solidFill>
                  <a:srgbClr val="ffffff"/>
                </a:solidFill>
                <a:latin typeface="Calibri"/>
              </a:rPr>
              <a:t>copy game board</a:t>
            </a:r>
            <a:endParaRPr b="0" lang="en-US" sz="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800" spc="-1" strike="noStrike">
                <a:solidFill>
                  <a:srgbClr val="ffffff"/>
                </a:solidFill>
                <a:latin typeface="Calibri"/>
              </a:rPr>
              <a:t>check if the copied game board is balanced</a:t>
            </a:r>
            <a:endParaRPr b="0" lang="en-US" sz="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800" spc="-1" strike="noStrike">
                <a:solidFill>
                  <a:srgbClr val="ffffff"/>
                </a:solidFill>
                <a:latin typeface="Calibri"/>
              </a:rPr>
              <a:t>if already balanced, remove 1 object from the first non-empty pile</a:t>
            </a:r>
            <a:endParaRPr b="0" lang="en-US" sz="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TextBox 8"/>
          <p:cNvSpPr/>
          <p:nvPr/>
        </p:nvSpPr>
        <p:spPr>
          <a:xfrm>
            <a:off x="6256800" y="2010960"/>
            <a:ext cx="5096520" cy="41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99000"/>
          </a:bodyPr>
          <a:p>
            <a:pPr lvl="4" marL="1080000" indent="-2160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000" spc="-1" strike="noStrike">
                <a:solidFill>
                  <a:srgbClr val="ffffff"/>
                </a:solidFill>
                <a:latin typeface="Calibri"/>
              </a:rPr>
              <a:t>else</a:t>
            </a:r>
            <a:endParaRPr b="0" lang="en-IN" sz="1000" spc="-1" strike="noStrike">
              <a:latin typeface="Arial"/>
            </a:endParaRPr>
          </a:p>
          <a:p>
            <a:pPr lvl="5" marL="1296000" indent="-2160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000" spc="-1" strike="noStrike">
                <a:solidFill>
                  <a:srgbClr val="ffffff"/>
                </a:solidFill>
                <a:latin typeface="Calibri"/>
              </a:rPr>
              <a:t>for row in rows</a:t>
            </a:r>
            <a:endParaRPr b="0" lang="en-IN" sz="1000" spc="-1" strike="noStrike">
              <a:latin typeface="Arial"/>
            </a:endParaRPr>
          </a:p>
          <a:p>
            <a:pPr lvl="6" marL="1512000" indent="-2160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000" spc="-1" strike="noStrike">
                <a:solidFill>
                  <a:srgbClr val="ffffff"/>
                </a:solidFill>
                <a:latin typeface="Calibri"/>
              </a:rPr>
              <a:t>remove objects one by one from that row</a:t>
            </a:r>
            <a:endParaRPr b="0" lang="en-IN" sz="1000" spc="-1" strike="noStrike">
              <a:latin typeface="Arial"/>
            </a:endParaRPr>
          </a:p>
          <a:p>
            <a:pPr lvl="6" marL="1512000" indent="-2160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000" spc="-1" strike="noStrike">
                <a:solidFill>
                  <a:srgbClr val="ffffff"/>
                </a:solidFill>
                <a:latin typeface="Calibri"/>
              </a:rPr>
              <a:t>if board is balanced, change board balanced to True and break</a:t>
            </a:r>
            <a:endParaRPr b="0" lang="en-IN" sz="1000" spc="-1" strike="noStrike">
              <a:latin typeface="Arial"/>
            </a:endParaRPr>
          </a:p>
          <a:p>
            <a:pPr lvl="6" marL="1512000" indent="-2160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000" spc="-1" strike="noStrike">
                <a:solidFill>
                  <a:srgbClr val="ffffff"/>
                </a:solidFill>
                <a:latin typeface="Calibri"/>
              </a:rPr>
              <a:t>if row becomes 0, recopy the original board</a:t>
            </a:r>
            <a:endParaRPr b="0" lang="en-IN" sz="1000" spc="-1" strike="noStrike">
              <a:latin typeface="Arial"/>
            </a:endParaRPr>
          </a:p>
          <a:p>
            <a:pPr lvl="6" marL="1512000" indent="-2160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000" spc="-1" strike="noStrike">
                <a:solidFill>
                  <a:srgbClr val="ffffff"/>
                </a:solidFill>
                <a:latin typeface="Calibri"/>
              </a:rPr>
              <a:t>print move</a:t>
            </a:r>
            <a:endParaRPr b="0" lang="en-IN" sz="1000" spc="-1" strike="noStrike">
              <a:latin typeface="Arial"/>
            </a:endParaRPr>
          </a:p>
          <a:p>
            <a:pPr indent="-2286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1" lang="en-US" sz="10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1" lang="en-US" sz="1000" spc="-1" strike="noStrike">
                <a:solidFill>
                  <a:srgbClr val="ffffff"/>
                </a:solidFill>
                <a:latin typeface="Calibri"/>
              </a:rPr>
              <a:t>c. if winner declared, end game</a:t>
            </a:r>
            <a:endParaRPr b="0" lang="en-IN" sz="1000" spc="-1" strike="noStrike">
              <a:latin typeface="Arial"/>
            </a:endParaRPr>
          </a:p>
          <a:p>
            <a:pPr indent="-2286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1" lang="en-US" sz="10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1" lang="en-US" sz="1000" spc="-1" strike="noStrike">
                <a:solidFill>
                  <a:srgbClr val="ffffff"/>
                </a:solidFill>
                <a:latin typeface="Calibri"/>
              </a:rPr>
              <a:t>d. else change player and continue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endParaRPr b="0" lang="en-IN" sz="1000" spc="-1" strike="noStrike">
              <a:latin typeface="Arial"/>
            </a:endParaRPr>
          </a:p>
          <a:p>
            <a:pPr indent="-2286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1" lang="en-US" sz="1000" spc="-1" strike="noStrike">
                <a:solidFill>
                  <a:srgbClr val="ffffff"/>
                </a:solidFill>
                <a:latin typeface="Calibri"/>
              </a:rPr>
              <a:t>5. For player vs player mode</a:t>
            </a:r>
            <a:endParaRPr b="0" lang="en-IN" sz="1000" spc="-1" strike="noStrike">
              <a:latin typeface="Arial"/>
            </a:endParaRPr>
          </a:p>
          <a:p>
            <a:pPr indent="-2286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1" lang="en-US" sz="1000" spc="-1" strike="noStrike">
                <a:solidFill>
                  <a:srgbClr val="ffffff"/>
                </a:solidFill>
                <a:latin typeface="Calibri"/>
              </a:rPr>
              <a:t>     </a:t>
            </a:r>
            <a:r>
              <a:rPr b="1" lang="en-US" sz="1000" spc="-1" strike="noStrike">
                <a:solidFill>
                  <a:srgbClr val="ffffff"/>
                </a:solidFill>
                <a:latin typeface="Calibri"/>
              </a:rPr>
              <a:t>while winner not declared</a:t>
            </a:r>
            <a:endParaRPr b="0" lang="en-IN" sz="1000" spc="-1" strike="noStrike">
              <a:latin typeface="Arial"/>
            </a:endParaRPr>
          </a:p>
          <a:p>
            <a:pPr indent="-2286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1" lang="en-US" sz="10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1" lang="en-US" sz="1000" spc="-1" strike="noStrike">
                <a:solidFill>
                  <a:srgbClr val="ffffff"/>
                </a:solidFill>
                <a:latin typeface="Calibri"/>
              </a:rPr>
              <a:t>a. if current player is player 1</a:t>
            </a:r>
            <a:endParaRPr b="0" lang="en-IN" sz="1000" spc="-1" strike="noStrike">
              <a:latin typeface="Arial"/>
            </a:endParaRPr>
          </a:p>
          <a:p>
            <a:pPr lvl="3" indent="-2286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SzPct val="45000"/>
              <a:buFont typeface="Arial"/>
              <a:buChar char="•"/>
            </a:pPr>
            <a:r>
              <a:rPr b="1" lang="en-US" sz="1000" spc="-1" strike="noStrike">
                <a:solidFill>
                  <a:srgbClr val="ffffff"/>
                </a:solidFill>
                <a:latin typeface="Calibri"/>
              </a:rPr>
              <a:t>remove valid amount  of an object from a valid  row</a:t>
            </a:r>
            <a:endParaRPr b="0" lang="en-IN" sz="1000" spc="-1" strike="noStrike">
              <a:latin typeface="Arial"/>
            </a:endParaRPr>
          </a:p>
          <a:p>
            <a:pPr lvl="3" indent="-2286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SzPct val="45000"/>
              <a:buFont typeface="Arial"/>
              <a:buChar char="•"/>
            </a:pPr>
            <a:r>
              <a:rPr b="1" lang="en-US" sz="1000" spc="-1" strike="noStrike">
                <a:solidFill>
                  <a:srgbClr val="ffffff"/>
                </a:solidFill>
                <a:latin typeface="Calibri"/>
              </a:rPr>
              <a:t>print move</a:t>
            </a:r>
            <a:endParaRPr b="0" lang="en-IN" sz="1000" spc="-1" strike="noStrike">
              <a:latin typeface="Arial"/>
            </a:endParaRPr>
          </a:p>
          <a:p>
            <a:pPr indent="-2286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1" lang="en-US" sz="10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1" lang="en-US" sz="1000" spc="-1" strike="noStrike">
                <a:solidFill>
                  <a:srgbClr val="ffffff"/>
                </a:solidFill>
                <a:latin typeface="Calibri"/>
              </a:rPr>
              <a:t>b. else</a:t>
            </a:r>
            <a:endParaRPr b="0" lang="en-IN" sz="1000" spc="-1" strike="noStrike">
              <a:latin typeface="Arial"/>
            </a:endParaRPr>
          </a:p>
          <a:p>
            <a:pPr lvl="3" indent="-2286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SzPct val="45000"/>
              <a:buFont typeface="Arial"/>
              <a:buChar char="•"/>
            </a:pPr>
            <a:r>
              <a:rPr b="1" lang="en-US" sz="1000" spc="-1" strike="noStrike">
                <a:solidFill>
                  <a:srgbClr val="ffffff"/>
                </a:solidFill>
                <a:latin typeface="Calibri"/>
              </a:rPr>
              <a:t>remove valid amount  of an object from a valid  row</a:t>
            </a:r>
            <a:endParaRPr b="0" lang="en-IN" sz="1000" spc="-1" strike="noStrike">
              <a:latin typeface="Arial"/>
            </a:endParaRPr>
          </a:p>
          <a:p>
            <a:pPr lvl="3" indent="-2286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SzPct val="45000"/>
              <a:buFont typeface="Arial"/>
              <a:buChar char="•"/>
            </a:pPr>
            <a:r>
              <a:rPr b="1" lang="en-US" sz="1000" spc="-1" strike="noStrike">
                <a:solidFill>
                  <a:srgbClr val="ffffff"/>
                </a:solidFill>
                <a:latin typeface="Calibri"/>
              </a:rPr>
              <a:t>print move</a:t>
            </a:r>
            <a:endParaRPr b="0" lang="en-IN" sz="1000" spc="-1" strike="noStrike">
              <a:latin typeface="Arial"/>
            </a:endParaRPr>
          </a:p>
          <a:p>
            <a:pPr indent="-2286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1" lang="en-US" sz="10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1" lang="en-US" sz="1000" spc="-1" strike="noStrike">
                <a:solidFill>
                  <a:srgbClr val="ffffff"/>
                </a:solidFill>
                <a:latin typeface="Calibri"/>
              </a:rPr>
              <a:t>c. if winner declared, end game</a:t>
            </a:r>
            <a:endParaRPr b="0" lang="en-IN" sz="1000" spc="-1" strike="noStrike">
              <a:latin typeface="Arial"/>
            </a:endParaRPr>
          </a:p>
          <a:p>
            <a:pPr indent="-2286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1" lang="en-US" sz="10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1" lang="en-US" sz="1000" spc="-1" strike="noStrike">
                <a:solidFill>
                  <a:srgbClr val="ffffff"/>
                </a:solidFill>
                <a:latin typeface="Calibri"/>
              </a:rPr>
              <a:t>d. else change player and continue</a:t>
            </a: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!!Rectangle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3" name="Picture 4" descr="Person playing boardgame"/>
          <p:cNvPicPr/>
          <p:nvPr/>
        </p:nvPicPr>
        <p:blipFill>
          <a:blip r:embed="rId1">
            <a:alphaModFix amt="40000"/>
          </a:blip>
          <a:srcRect l="0" t="4802" r="0" b="1061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841320" y="941760"/>
            <a:ext cx="10506240" cy="2057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IN" sz="5000" spc="-1" strike="noStrike">
                <a:solidFill>
                  <a:srgbClr val="ffffff"/>
                </a:solidFill>
                <a:latin typeface="Calibri Light"/>
              </a:rPr>
              <a:t>Conclusion</a:t>
            </a:r>
            <a:endParaRPr b="0" lang="en-US" sz="5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Rectangle 10"/>
          <p:cNvSpPr/>
          <p:nvPr/>
        </p:nvSpPr>
        <p:spPr>
          <a:xfrm rot="5400000">
            <a:off x="1120680" y="346320"/>
            <a:ext cx="145800" cy="70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Rectangle 12"/>
          <p:cNvSpPr/>
          <p:nvPr/>
        </p:nvSpPr>
        <p:spPr>
          <a:xfrm>
            <a:off x="841320" y="3241080"/>
            <a:ext cx="10506240" cy="18000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841320" y="3502080"/>
            <a:ext cx="10506240" cy="2669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414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ntarell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Cantarell"/>
              </a:rPr>
              <a:t>We learnt about </a:t>
            </a:r>
            <a:r>
              <a:rPr b="1" lang="en-US" sz="2000" spc="-1" strike="noStrike">
                <a:solidFill>
                  <a:srgbClr val="ffffff"/>
                </a:solidFill>
                <a:latin typeface="Cantarell"/>
              </a:rPr>
              <a:t>Combinatorial Game Theory </a:t>
            </a:r>
            <a:r>
              <a:rPr b="0" lang="en-US" sz="2000" spc="-1" strike="noStrike">
                <a:solidFill>
                  <a:srgbClr val="ffffff"/>
                </a:solidFill>
                <a:latin typeface="Cantarell"/>
              </a:rPr>
              <a:t>and how to implement </a:t>
            </a:r>
            <a:r>
              <a:rPr b="1" lang="en-US" sz="2000" spc="-1" strike="noStrike">
                <a:solidFill>
                  <a:srgbClr val="ffffff"/>
                </a:solidFill>
                <a:latin typeface="Cantarell"/>
              </a:rPr>
              <a:t>Nim Game</a:t>
            </a:r>
            <a:r>
              <a:rPr b="0" lang="en-US" sz="2000" spc="-1" strike="noStrike">
                <a:solidFill>
                  <a:srgbClr val="ffffff"/>
                </a:solidFill>
                <a:latin typeface="Cantarell"/>
              </a:rPr>
              <a:t> in which both the players try to make the Nim-Sum zero in order to win the game.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4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ntarell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Cantarell"/>
              </a:rPr>
              <a:t>We also learnt a lot about the pygame library, which we have used to make the GUI of the game.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Rectangle 19"/>
          <p:cNvSpPr/>
          <p:nvPr/>
        </p:nvSpPr>
        <p:spPr>
          <a:xfrm flipH="1"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Rectangle 21"/>
          <p:cNvSpPr/>
          <p:nvPr/>
        </p:nvSpPr>
        <p:spPr>
          <a:xfrm flipH="1">
            <a:off x="480960" y="0"/>
            <a:ext cx="7661520" cy="6857640"/>
          </a:xfrm>
          <a:prstGeom prst="rect">
            <a:avLst/>
          </a:prstGeom>
          <a:gradFill rotWithShape="0">
            <a:gsLst>
              <a:gs pos="0">
                <a:srgbClr val="2f5597">
                  <a:alpha val="45098"/>
                </a:srgbClr>
              </a:gs>
              <a:gs pos="100000">
                <a:srgbClr val="000000">
                  <a:alpha val="29019"/>
                </a:srgbClr>
              </a:gs>
            </a:gsLst>
            <a:lin ang="20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Rectangle 23"/>
          <p:cNvSpPr/>
          <p:nvPr/>
        </p:nvSpPr>
        <p:spPr>
          <a:xfrm flipH="1" rot="10800000">
            <a:off x="481320" y="360"/>
            <a:ext cx="11710800" cy="6409800"/>
          </a:xfrm>
          <a:prstGeom prst="rect">
            <a:avLst/>
          </a:prstGeom>
          <a:gradFill rotWithShape="0">
            <a:gsLst>
              <a:gs pos="0">
                <a:srgbClr val="4472c4">
                  <a:alpha val="0"/>
                </a:srgbClr>
              </a:gs>
              <a:gs pos="100000">
                <a:srgbClr val="000000">
                  <a:alpha val="41176"/>
                </a:srgbClr>
              </a:gs>
            </a:gsLst>
            <a:lin ang="3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127160" y="857160"/>
            <a:ext cx="4746960" cy="3097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ffffff"/>
                </a:solidFill>
                <a:latin typeface="Calibri Light"/>
              </a:rPr>
              <a:t>Thank You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Rectangle 25"/>
          <p:cNvSpPr/>
          <p:nvPr/>
        </p:nvSpPr>
        <p:spPr>
          <a:xfrm rot="16200000">
            <a:off x="4844880" y="-488520"/>
            <a:ext cx="2502000" cy="12191760"/>
          </a:xfrm>
          <a:prstGeom prst="rect">
            <a:avLst/>
          </a:prstGeom>
          <a:gradFill rotWithShape="0">
            <a:gsLst>
              <a:gs pos="22000">
                <a:srgbClr val="203864">
                  <a:alpha val="0"/>
                </a:srgbClr>
              </a:gs>
              <a:gs pos="100000">
                <a:srgbClr val="4472c4">
                  <a:alpha val="24313"/>
                </a:srgbClr>
              </a:gs>
            </a:gsLst>
            <a:lin ang="4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Oval 27"/>
          <p:cNvSpPr/>
          <p:nvPr/>
        </p:nvSpPr>
        <p:spPr>
          <a:xfrm>
            <a:off x="6390720" y="1062720"/>
            <a:ext cx="4755960" cy="47559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5" name="Graphic 5" descr="Accept"/>
          <p:cNvPicPr/>
          <p:nvPr/>
        </p:nvPicPr>
        <p:blipFill>
          <a:blip r:embed="rId1"/>
          <a:stretch/>
        </p:blipFill>
        <p:spPr>
          <a:xfrm>
            <a:off x="7461720" y="2108880"/>
            <a:ext cx="2654280" cy="265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LibreOffice/7.3.6.2$Linux_X86_64 LibreOffice_project/30$Build-2</Application>
  <AppVersion>15.0000</AppVersion>
  <Words>563</Words>
  <Paragraphs>58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2022-11-18T18:05:25Z</dcterms:created>
  <dc:creator>NAIK CHINMAY SANDEEP</dc:creator>
  <dc:description/>
  <dc:language>en-IN</dc:language>
  <cp:lastModifiedBy/>
  <dcterms:modified xsi:type="dcterms:W3CDTF">2022-12-08T09:16:56Z</dcterms:modified>
  <cp:revision>4</cp:revision>
  <dc:subject/>
  <dc:title>NIM BOT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7</vt:i4>
  </property>
</Properties>
</file>