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9" r:id="rId3"/>
    <p:sldId id="263" r:id="rId4"/>
    <p:sldId id="271" r:id="rId5"/>
    <p:sldId id="270" r:id="rId6"/>
    <p:sldId id="265" r:id="rId7"/>
    <p:sldId id="272" r:id="rId8"/>
    <p:sldId id="264" r:id="rId9"/>
    <p:sldId id="273" r:id="rId10"/>
    <p:sldId id="266" r:id="rId11"/>
    <p:sldId id="276" r:id="rId12"/>
    <p:sldId id="288" r:id="rId13"/>
    <p:sldId id="289" r:id="rId14"/>
    <p:sldId id="25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D5DA"/>
    <a:srgbClr val="FDECA0"/>
    <a:srgbClr val="9C7263"/>
    <a:srgbClr val="74D4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6192" autoAdjust="0"/>
  </p:normalViewPr>
  <p:slideViewPr>
    <p:cSldViewPr snapToGrid="0" snapToObjects="1">
      <p:cViewPr varScale="1">
        <p:scale>
          <a:sx n="72" d="100"/>
          <a:sy n="72" d="100"/>
        </p:scale>
        <p:origin x="67" y="28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116C9-EDC1-7242-9A46-EBD981998152}" type="datetimeFigureOut">
              <a:rPr kumimoji="1" lang="zh-CN" altLang="en-US" smtClean="0"/>
              <a:t>2021/5/24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2177-7676-9A4C-A88A-B48C5D440B9A}" type="slidenum">
              <a:rPr kumimoji="1" lang="zh-CN" altLang="en-US" smtClean="0"/>
              <a:t>‹#›</a:t>
            </a:fld>
            <a:endParaRPr kumimoji="1" lang="zh-CN" altLang="en-US"/>
          </a:p>
        </p:txBody>
      </p:sp>
    </p:spTree>
    <p:extLst>
      <p:ext uri="{BB962C8B-B14F-4D97-AF65-F5344CB8AC3E}">
        <p14:creationId xmlns:p14="http://schemas.microsoft.com/office/powerpoint/2010/main" val="828859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4A612177-7676-9A4C-A88A-B48C5D440B9A}" type="slidenum">
              <a:rPr kumimoji="1" lang="zh-CN" altLang="en-US" smtClean="0"/>
              <a:t>5</a:t>
            </a:fld>
            <a:endParaRPr kumimoji="1" lang="zh-CN" altLang="en-US"/>
          </a:p>
        </p:txBody>
      </p:sp>
    </p:spTree>
    <p:extLst>
      <p:ext uri="{BB962C8B-B14F-4D97-AF65-F5344CB8AC3E}">
        <p14:creationId xmlns:p14="http://schemas.microsoft.com/office/powerpoint/2010/main" val="176807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0_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73007" y="1230591"/>
            <a:ext cx="10058400" cy="5627409"/>
          </a:xfrm>
          <a:prstGeom prst="rect">
            <a:avLst/>
          </a:prstGeom>
        </p:spPr>
      </p:pic>
      <p:sp>
        <p:nvSpPr>
          <p:cNvPr id="13" name="Picture Placeholder 12"/>
          <p:cNvSpPr>
            <a:spLocks noGrp="1"/>
          </p:cNvSpPr>
          <p:nvPr>
            <p:ph type="pic" sz="quarter" idx="12"/>
          </p:nvPr>
        </p:nvSpPr>
        <p:spPr>
          <a:xfrm>
            <a:off x="6190692" y="1512936"/>
            <a:ext cx="6314346" cy="3949301"/>
          </a:xfrm>
          <a:prstGeom prst="rect">
            <a:avLst/>
          </a:prstGeom>
          <a:pattFill prst="lgCheck">
            <a:fgClr>
              <a:schemeClr val="tx1">
                <a:lumMod val="25000"/>
                <a:lumOff val="75000"/>
              </a:schemeClr>
            </a:fgClr>
            <a:bgClr>
              <a:schemeClr val="bg1"/>
            </a:bgClr>
          </a:pattFill>
        </p:spPr>
        <p:txBody>
          <a:bodyPr wrap="square" anchor="ctr">
            <a:noAutofit/>
          </a:bodyPr>
          <a:lstStyle>
            <a:lvl1pPr algn="ctr">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
        <p:nvSpPr>
          <p:cNvPr id="12" name="矩形 11"/>
          <p:cNvSpPr/>
          <p:nvPr userDrawn="1"/>
        </p:nvSpPr>
        <p:spPr>
          <a:xfrm>
            <a:off x="8799110" y="6412425"/>
            <a:ext cx="2356570"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74D4D9"/>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38C6295-E970-A74B-8A92-4ACEFE8F7737}" type="datetimeFigureOut">
              <a:rPr kumimoji="1" lang="zh-CN" altLang="en-US" smtClean="0"/>
              <a:t>2021/5/24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4E23B1E-72C5-7E45-98BC-4BD177A4D738}"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C6295-E970-A74B-8A92-4ACEFE8F7737}" type="datetimeFigureOut">
              <a:rPr kumimoji="1" lang="zh-CN" altLang="en-US" smtClean="0"/>
              <a:t>2021/5/24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23B1E-72C5-7E45-98BC-4BD177A4D73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grpSp>
        <p:nvGrpSpPr>
          <p:cNvPr id="9" name="组 8"/>
          <p:cNvGrpSpPr/>
          <p:nvPr/>
        </p:nvGrpSpPr>
        <p:grpSpPr>
          <a:xfrm>
            <a:off x="2674436" y="2385650"/>
            <a:ext cx="1851864" cy="533714"/>
            <a:chOff x="3580107" y="2427200"/>
            <a:chExt cx="1851864" cy="533714"/>
          </a:xfrm>
        </p:grpSpPr>
        <p:cxnSp>
          <p:nvCxnSpPr>
            <p:cNvPr id="10" name="直线连接符 9"/>
            <p:cNvCxnSpPr/>
            <p:nvPr/>
          </p:nvCxnSpPr>
          <p:spPr>
            <a:xfrm>
              <a:off x="3580108" y="2427200"/>
              <a:ext cx="18518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3580108" y="2427200"/>
              <a:ext cx="0" cy="5337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580107" y="2960600"/>
              <a:ext cx="480264" cy="3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 12"/>
          <p:cNvGrpSpPr/>
          <p:nvPr/>
        </p:nvGrpSpPr>
        <p:grpSpPr>
          <a:xfrm>
            <a:off x="7574630" y="2392094"/>
            <a:ext cx="1851863" cy="533714"/>
            <a:chOff x="6949882" y="2427200"/>
            <a:chExt cx="1851863" cy="533714"/>
          </a:xfrm>
        </p:grpSpPr>
        <p:cxnSp>
          <p:nvCxnSpPr>
            <p:cNvPr id="14" name="直线连接符 13"/>
            <p:cNvCxnSpPr/>
            <p:nvPr/>
          </p:nvCxnSpPr>
          <p:spPr>
            <a:xfrm>
              <a:off x="8801745" y="2427200"/>
              <a:ext cx="0" cy="5337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6949882" y="2427200"/>
              <a:ext cx="18518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8321481" y="2958576"/>
              <a:ext cx="480264" cy="3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5270853" y="2193050"/>
            <a:ext cx="1754316" cy="369332"/>
          </a:xfrm>
          <a:prstGeom prst="rect">
            <a:avLst/>
          </a:prstGeom>
          <a:noFill/>
        </p:spPr>
        <p:txBody>
          <a:bodyPr wrap="square" rtlCol="0">
            <a:spAutoFit/>
          </a:bodyPr>
          <a:lstStyle/>
          <a:p>
            <a:r>
              <a:rPr kumimoji="1" lang="en-US" altLang="zh-CN" dirty="0">
                <a:solidFill>
                  <a:schemeClr val="bg1"/>
                </a:solidFill>
                <a:cs typeface="+mn-ea"/>
                <a:sym typeface="+mn-lt"/>
              </a:rPr>
              <a:t>BOBY</a:t>
            </a:r>
            <a:r>
              <a:rPr kumimoji="1" lang="zh-CN" altLang="en-US" dirty="0">
                <a:solidFill>
                  <a:schemeClr val="bg1"/>
                </a:solidFill>
                <a:cs typeface="+mn-ea"/>
                <a:sym typeface="+mn-lt"/>
              </a:rPr>
              <a:t> </a:t>
            </a:r>
            <a:r>
              <a:rPr kumimoji="1" lang="en-US" altLang="zh-CN" dirty="0">
                <a:solidFill>
                  <a:schemeClr val="bg1"/>
                </a:solidFill>
                <a:cs typeface="+mn-ea"/>
                <a:sym typeface="+mn-lt"/>
              </a:rPr>
              <a:t>DESIGN</a:t>
            </a:r>
            <a:endParaRPr kumimoji="1" lang="zh-CN" altLang="en-US" dirty="0">
              <a:solidFill>
                <a:schemeClr val="bg1"/>
              </a:solidFill>
              <a:cs typeface="+mn-ea"/>
              <a:sym typeface="+mn-lt"/>
            </a:endParaRPr>
          </a:p>
        </p:txBody>
      </p:sp>
      <p:sp>
        <p:nvSpPr>
          <p:cNvPr id="18" name="文本框 17"/>
          <p:cNvSpPr txBox="1"/>
          <p:nvPr/>
        </p:nvSpPr>
        <p:spPr>
          <a:xfrm>
            <a:off x="1721022" y="2598003"/>
            <a:ext cx="8749956" cy="769441"/>
          </a:xfrm>
          <a:prstGeom prst="rect">
            <a:avLst/>
          </a:prstGeom>
          <a:noFill/>
        </p:spPr>
        <p:txBody>
          <a:bodyPr wrap="square" rtlCol="0">
            <a:spAutoFit/>
          </a:bodyPr>
          <a:lstStyle/>
          <a:p>
            <a:pPr algn="ctr"/>
            <a:r>
              <a:rPr kumimoji="1" lang="zh-CN" altLang="en-US" sz="4400" dirty="0">
                <a:solidFill>
                  <a:schemeClr val="bg1"/>
                </a:solidFill>
                <a:cs typeface="+mn-ea"/>
                <a:sym typeface="+mn-lt"/>
              </a:rPr>
              <a:t>智能高考志愿填报系统</a:t>
            </a:r>
          </a:p>
        </p:txBody>
      </p:sp>
      <p:sp>
        <p:nvSpPr>
          <p:cNvPr id="19" name="文本框 18">
            <a:extLst>
              <a:ext uri="{FF2B5EF4-FFF2-40B4-BE49-F238E27FC236}">
                <a16:creationId xmlns:a16="http://schemas.microsoft.com/office/drawing/2014/main" id="{26A42944-ABF9-4EA7-9029-26FDC6F084E5}"/>
              </a:ext>
            </a:extLst>
          </p:cNvPr>
          <p:cNvSpPr txBox="1"/>
          <p:nvPr/>
        </p:nvSpPr>
        <p:spPr>
          <a:xfrm>
            <a:off x="3893031" y="4310803"/>
            <a:ext cx="4149955" cy="646331"/>
          </a:xfrm>
          <a:prstGeom prst="rect">
            <a:avLst/>
          </a:prstGeom>
          <a:noFill/>
        </p:spPr>
        <p:txBody>
          <a:bodyPr wrap="square" rtlCol="0">
            <a:spAutoFit/>
          </a:bodyPr>
          <a:lstStyle/>
          <a:p>
            <a:r>
              <a:rPr kumimoji="1" lang="zh-CN" altLang="en-US" dirty="0">
                <a:solidFill>
                  <a:schemeClr val="bg1"/>
                </a:solidFill>
                <a:cs typeface="+mn-ea"/>
                <a:sym typeface="+mn-lt"/>
              </a:rPr>
              <a:t>高锐</a:t>
            </a:r>
            <a:r>
              <a:rPr kumimoji="1" lang="en-US" altLang="zh-CN" dirty="0">
                <a:solidFill>
                  <a:schemeClr val="bg1"/>
                </a:solidFill>
                <a:cs typeface="+mn-ea"/>
                <a:sym typeface="+mn-lt"/>
              </a:rPr>
              <a:t> 161820129	</a:t>
            </a:r>
            <a:r>
              <a:rPr kumimoji="1" lang="zh-CN" altLang="en-US" dirty="0">
                <a:solidFill>
                  <a:schemeClr val="bg1"/>
                </a:solidFill>
                <a:cs typeface="+mn-ea"/>
                <a:sym typeface="+mn-lt"/>
              </a:rPr>
              <a:t>欧子涵 </a:t>
            </a:r>
            <a:r>
              <a:rPr kumimoji="1" lang="en-US" altLang="zh-CN" dirty="0">
                <a:solidFill>
                  <a:schemeClr val="bg1"/>
                </a:solidFill>
                <a:cs typeface="+mn-ea"/>
                <a:sym typeface="+mn-lt"/>
              </a:rPr>
              <a:t>161820122</a:t>
            </a:r>
          </a:p>
          <a:p>
            <a:r>
              <a:rPr kumimoji="1" lang="zh-CN" altLang="en-US" dirty="0">
                <a:solidFill>
                  <a:schemeClr val="bg1"/>
                </a:solidFill>
                <a:cs typeface="+mn-ea"/>
                <a:sym typeface="+mn-lt"/>
              </a:rPr>
              <a:t>苏银 </a:t>
            </a:r>
            <a:r>
              <a:rPr kumimoji="1" lang="en-US" altLang="zh-CN" dirty="0">
                <a:solidFill>
                  <a:schemeClr val="bg1"/>
                </a:solidFill>
                <a:cs typeface="+mn-ea"/>
                <a:sym typeface="+mn-lt"/>
              </a:rPr>
              <a:t>161820126	</a:t>
            </a:r>
            <a:r>
              <a:rPr kumimoji="1" lang="zh-CN" altLang="en-US" dirty="0">
                <a:solidFill>
                  <a:schemeClr val="bg1"/>
                </a:solidFill>
                <a:cs typeface="+mn-ea"/>
                <a:sym typeface="+mn-lt"/>
              </a:rPr>
              <a:t>朱良鸿</a:t>
            </a:r>
            <a:r>
              <a:rPr kumimoji="1" lang="en-US" altLang="zh-CN" dirty="0">
                <a:solidFill>
                  <a:schemeClr val="bg1"/>
                </a:solidFill>
                <a:cs typeface="+mn-ea"/>
                <a:sym typeface="+mn-lt"/>
              </a:rPr>
              <a:t> 161820128</a:t>
            </a:r>
            <a:endParaRPr kumimoji="1" lang="zh-CN" altLang="en-US"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par>
                                <p:cTn id="9" presetID="1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p:tgtEl>
                                          <p:spTgt spid="17"/>
                                        </p:tgtEl>
                                        <p:attrNameLst>
                                          <p:attrName>ppt_y</p:attrName>
                                        </p:attrNameLst>
                                      </p:cBhvr>
                                      <p:tavLst>
                                        <p:tav tm="0">
                                          <p:val>
                                            <p:strVal val="#ppt_y+#ppt_h*1.125000"/>
                                          </p:val>
                                        </p:tav>
                                        <p:tav tm="100000">
                                          <p:val>
                                            <p:strVal val="#ppt_y"/>
                                          </p:val>
                                        </p:tav>
                                      </p:tavLst>
                                    </p:anim>
                                    <p:animEffect transition="in" filter="wipe(up)">
                                      <p:cBhvr>
                                        <p:cTn id="16" dur="500"/>
                                        <p:tgtEl>
                                          <p:spTgt spid="1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p:tgtEl>
                                          <p:spTgt spid="18"/>
                                        </p:tgtEl>
                                        <p:attrNameLst>
                                          <p:attrName>ppt_y</p:attrName>
                                        </p:attrNameLst>
                                      </p:cBhvr>
                                      <p:tavLst>
                                        <p:tav tm="0">
                                          <p:val>
                                            <p:strVal val="#ppt_y+#ppt_h*1.125000"/>
                                          </p:val>
                                        </p:tav>
                                        <p:tav tm="100000">
                                          <p:val>
                                            <p:strVal val="#ppt_y"/>
                                          </p:val>
                                        </p:tav>
                                      </p:tavLst>
                                    </p:anim>
                                    <p:animEffect transition="in" filter="wipe(up)">
                                      <p:cBhvr>
                                        <p:cTn id="20" dur="500"/>
                                        <p:tgtEl>
                                          <p:spTgt spid="1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467640" y="3013501"/>
            <a:ext cx="4517437" cy="830997"/>
          </a:xfrm>
          <a:prstGeom prst="rect">
            <a:avLst/>
          </a:prstGeom>
          <a:noFill/>
        </p:spPr>
        <p:txBody>
          <a:bodyPr wrap="square" rtlCol="0">
            <a:spAutoFit/>
          </a:bodyPr>
          <a:lstStyle/>
          <a:p>
            <a:pPr marL="457200" indent="-457200" algn="ctr">
              <a:buFont typeface="Arial" panose="020B0604020202020204" pitchFamily="34" charset="0"/>
              <a:buChar char="•"/>
            </a:pPr>
            <a:r>
              <a:rPr kumimoji="1" lang="en-US" altLang="zh-CN" sz="4800" dirty="0">
                <a:solidFill>
                  <a:schemeClr val="bg1"/>
                </a:solidFill>
                <a:cs typeface="+mn-ea"/>
                <a:sym typeface="+mn-lt"/>
              </a:rPr>
              <a:t>PART</a:t>
            </a:r>
            <a:r>
              <a:rPr kumimoji="1" lang="zh-CN" altLang="en-US" sz="4800" dirty="0">
                <a:solidFill>
                  <a:schemeClr val="bg1"/>
                </a:solidFill>
                <a:cs typeface="+mn-ea"/>
                <a:sym typeface="+mn-lt"/>
              </a:rPr>
              <a:t> </a:t>
            </a:r>
            <a:r>
              <a:rPr kumimoji="1" lang="en-US" altLang="zh-CN" sz="4800" dirty="0">
                <a:solidFill>
                  <a:schemeClr val="bg1"/>
                </a:solidFill>
                <a:cs typeface="+mn-ea"/>
                <a:sym typeface="+mn-lt"/>
              </a:rPr>
              <a:t>04</a:t>
            </a:r>
            <a:endParaRPr kumimoji="1" lang="zh-CN" altLang="en-US" sz="4800" dirty="0">
              <a:solidFill>
                <a:schemeClr val="bg1"/>
              </a:solidFill>
              <a:cs typeface="+mn-ea"/>
              <a:sym typeface="+mn-lt"/>
            </a:endParaRPr>
          </a:p>
        </p:txBody>
      </p:sp>
      <p:sp>
        <p:nvSpPr>
          <p:cNvPr id="3" name="文本框 2"/>
          <p:cNvSpPr txBox="1"/>
          <p:nvPr/>
        </p:nvSpPr>
        <p:spPr>
          <a:xfrm>
            <a:off x="721928" y="3871823"/>
            <a:ext cx="4913560" cy="1642886"/>
          </a:xfrm>
          <a:prstGeom prst="rect">
            <a:avLst/>
          </a:prstGeom>
          <a:noFill/>
        </p:spPr>
        <p:txBody>
          <a:bodyPr wrap="square" rtlCol="0">
            <a:spAutoFit/>
          </a:bodyPr>
          <a:lstStyle/>
          <a:p>
            <a:pPr>
              <a:spcBef>
                <a:spcPct val="20000"/>
              </a:spcBef>
            </a:pPr>
            <a:r>
              <a:rPr lang="zh-CN" altLang="en-US" sz="3600" b="1" dirty="0">
                <a:solidFill>
                  <a:schemeClr val="bg1"/>
                </a:solidFill>
                <a:cs typeface="+mn-ea"/>
                <a:sym typeface="+mn-lt"/>
              </a:rPr>
              <a:t>项目进展与阶段性成果</a:t>
            </a:r>
            <a:endParaRPr lang="en-US" altLang="zh-CN" sz="36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PROJECT PROGRESS </a:t>
            </a:r>
          </a:p>
          <a:p>
            <a:pPr>
              <a:lnSpc>
                <a:spcPct val="120000"/>
              </a:lnSpc>
              <a:spcBef>
                <a:spcPct val="20000"/>
              </a:spcBef>
            </a:pPr>
            <a:r>
              <a:rPr lang="en-US" altLang="zh-CN" sz="2400" dirty="0">
                <a:solidFill>
                  <a:schemeClr val="bg1"/>
                </a:solidFill>
                <a:cs typeface="+mn-ea"/>
                <a:sym typeface="+mn-lt"/>
              </a:rPr>
              <a:t>AND PHASED ACHIEVEMENTS</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l="22676" t="804" r="10614" b="804"/>
          <a:stretch>
            <a:fillRect/>
          </a:stretch>
        </p:blipFill>
        <p:spPr>
          <a:xfrm>
            <a:off x="6034023" y="1126132"/>
            <a:ext cx="4674679" cy="4605736"/>
          </a:xfrm>
          <a:custGeom>
            <a:avLst/>
            <a:gdLst>
              <a:gd name="connsiteX0" fmla="*/ 3178770 w 6848674"/>
              <a:gd name="connsiteY0" fmla="*/ 5113603 h 6747670"/>
              <a:gd name="connsiteX1" fmla="*/ 3676590 w 6848674"/>
              <a:gd name="connsiteY1" fmla="*/ 5113603 h 6747670"/>
              <a:gd name="connsiteX2" fmla="*/ 3738238 w 6848674"/>
              <a:gd name="connsiteY2" fmla="*/ 5126052 h 6747670"/>
              <a:gd name="connsiteX3" fmla="*/ 3747232 w 6848674"/>
              <a:gd name="connsiteY3" fmla="*/ 5130935 h 6747670"/>
              <a:gd name="connsiteX4" fmla="*/ 3747544 w 6848674"/>
              <a:gd name="connsiteY4" fmla="*/ 5130965 h 6747670"/>
              <a:gd name="connsiteX5" fmla="*/ 3829285 w 6848674"/>
              <a:gd name="connsiteY5" fmla="*/ 5174462 h 6747670"/>
              <a:gd name="connsiteX6" fmla="*/ 4181296 w 6848674"/>
              <a:gd name="connsiteY6" fmla="*/ 5526547 h 6747670"/>
              <a:gd name="connsiteX7" fmla="*/ 4216087 w 6848674"/>
              <a:gd name="connsiteY7" fmla="*/ 5578950 h 6747670"/>
              <a:gd name="connsiteX8" fmla="*/ 4218682 w 6848674"/>
              <a:gd name="connsiteY8" fmla="*/ 5587708 h 6747670"/>
              <a:gd name="connsiteX9" fmla="*/ 4223796 w 6848674"/>
              <a:gd name="connsiteY9" fmla="*/ 5593908 h 6747670"/>
              <a:gd name="connsiteX10" fmla="*/ 4250844 w 6848674"/>
              <a:gd name="connsiteY10" fmla="*/ 5682477 h 6747670"/>
              <a:gd name="connsiteX11" fmla="*/ 4250844 w 6848674"/>
              <a:gd name="connsiteY11" fmla="*/ 6180400 h 6747670"/>
              <a:gd name="connsiteX12" fmla="*/ 4223796 w 6848674"/>
              <a:gd name="connsiteY12" fmla="*/ 6268969 h 6747670"/>
              <a:gd name="connsiteX13" fmla="*/ 4217200 w 6848674"/>
              <a:gd name="connsiteY13" fmla="*/ 6276965 h 6747670"/>
              <a:gd name="connsiteX14" fmla="*/ 4216086 w 6848674"/>
              <a:gd name="connsiteY14" fmla="*/ 6280724 h 6747670"/>
              <a:gd name="connsiteX15" fmla="*/ 4181296 w 6848674"/>
              <a:gd name="connsiteY15" fmla="*/ 6333127 h 6747670"/>
              <a:gd name="connsiteX16" fmla="*/ 3829284 w 6848674"/>
              <a:gd name="connsiteY16" fmla="*/ 6685212 h 6747670"/>
              <a:gd name="connsiteX17" fmla="*/ 3776891 w 6848674"/>
              <a:gd name="connsiteY17" fmla="*/ 6720009 h 6747670"/>
              <a:gd name="connsiteX18" fmla="*/ 3753470 w 6848674"/>
              <a:gd name="connsiteY18" fmla="*/ 6726952 h 6747670"/>
              <a:gd name="connsiteX19" fmla="*/ 3738238 w 6848674"/>
              <a:gd name="connsiteY19" fmla="*/ 6735221 h 6747670"/>
              <a:gd name="connsiteX20" fmla="*/ 3676590 w 6848674"/>
              <a:gd name="connsiteY20" fmla="*/ 6747670 h 6747670"/>
              <a:gd name="connsiteX21" fmla="*/ 3178770 w 6848674"/>
              <a:gd name="connsiteY21" fmla="*/ 6747670 h 6747670"/>
              <a:gd name="connsiteX22" fmla="*/ 3090219 w 6848674"/>
              <a:gd name="connsiteY22" fmla="*/ 6720616 h 6747670"/>
              <a:gd name="connsiteX23" fmla="*/ 3089600 w 6848674"/>
              <a:gd name="connsiteY23" fmla="*/ 6720104 h 6747670"/>
              <a:gd name="connsiteX24" fmla="*/ 3078469 w 6848674"/>
              <a:gd name="connsiteY24" fmla="*/ 6716805 h 6747670"/>
              <a:gd name="connsiteX25" fmla="*/ 3026077 w 6848674"/>
              <a:gd name="connsiteY25" fmla="*/ 6682006 h 6747670"/>
              <a:gd name="connsiteX26" fmla="*/ 2674064 w 6848674"/>
              <a:gd name="connsiteY26" fmla="*/ 6329921 h 6747670"/>
              <a:gd name="connsiteX27" fmla="*/ 2630576 w 6848674"/>
              <a:gd name="connsiteY27" fmla="*/ 6248164 h 6747670"/>
              <a:gd name="connsiteX28" fmla="*/ 2630083 w 6848674"/>
              <a:gd name="connsiteY28" fmla="*/ 6243019 h 6747670"/>
              <a:gd name="connsiteX29" fmla="*/ 2629563 w 6848674"/>
              <a:gd name="connsiteY29" fmla="*/ 6242060 h 6747670"/>
              <a:gd name="connsiteX30" fmla="*/ 2617117 w 6848674"/>
              <a:gd name="connsiteY30" fmla="*/ 6180400 h 6747670"/>
              <a:gd name="connsiteX31" fmla="*/ 2617117 w 6848674"/>
              <a:gd name="connsiteY31" fmla="*/ 5682477 h 6747670"/>
              <a:gd name="connsiteX32" fmla="*/ 2629563 w 6848674"/>
              <a:gd name="connsiteY32" fmla="*/ 5620816 h 6747670"/>
              <a:gd name="connsiteX33" fmla="*/ 2629710 w 6848674"/>
              <a:gd name="connsiteY33" fmla="*/ 5620546 h 6747670"/>
              <a:gd name="connsiteX34" fmla="*/ 2630575 w 6848674"/>
              <a:gd name="connsiteY34" fmla="*/ 5611510 h 6747670"/>
              <a:gd name="connsiteX35" fmla="*/ 2674064 w 6848674"/>
              <a:gd name="connsiteY35" fmla="*/ 5529752 h 6747670"/>
              <a:gd name="connsiteX36" fmla="*/ 3026077 w 6848674"/>
              <a:gd name="connsiteY36" fmla="*/ 5177667 h 6747670"/>
              <a:gd name="connsiteX37" fmla="*/ 3078469 w 6848674"/>
              <a:gd name="connsiteY37" fmla="*/ 5142869 h 6747670"/>
              <a:gd name="connsiteX38" fmla="*/ 3095381 w 6848674"/>
              <a:gd name="connsiteY38" fmla="*/ 5137855 h 6747670"/>
              <a:gd name="connsiteX39" fmla="*/ 3117122 w 6848674"/>
              <a:gd name="connsiteY39" fmla="*/ 5126052 h 6747670"/>
              <a:gd name="connsiteX40" fmla="*/ 3178770 w 6848674"/>
              <a:gd name="connsiteY40" fmla="*/ 5113603 h 6747670"/>
              <a:gd name="connsiteX41" fmla="*/ 4472864 w 6848674"/>
              <a:gd name="connsiteY41" fmla="*/ 3835202 h 6747670"/>
              <a:gd name="connsiteX42" fmla="*/ 4970684 w 6848674"/>
              <a:gd name="connsiteY42" fmla="*/ 3835202 h 6747670"/>
              <a:gd name="connsiteX43" fmla="*/ 5032332 w 6848674"/>
              <a:gd name="connsiteY43" fmla="*/ 3847651 h 6747670"/>
              <a:gd name="connsiteX44" fmla="*/ 5041326 w 6848674"/>
              <a:gd name="connsiteY44" fmla="*/ 3852534 h 6747670"/>
              <a:gd name="connsiteX45" fmla="*/ 5041638 w 6848674"/>
              <a:gd name="connsiteY45" fmla="*/ 3852564 h 6747670"/>
              <a:gd name="connsiteX46" fmla="*/ 5123378 w 6848674"/>
              <a:gd name="connsiteY46" fmla="*/ 3896061 h 6747670"/>
              <a:gd name="connsiteX47" fmla="*/ 5475390 w 6848674"/>
              <a:gd name="connsiteY47" fmla="*/ 4248146 h 6747670"/>
              <a:gd name="connsiteX48" fmla="*/ 5510181 w 6848674"/>
              <a:gd name="connsiteY48" fmla="*/ 4300549 h 6747670"/>
              <a:gd name="connsiteX49" fmla="*/ 5512776 w 6848674"/>
              <a:gd name="connsiteY49" fmla="*/ 4309308 h 6747670"/>
              <a:gd name="connsiteX50" fmla="*/ 5517889 w 6848674"/>
              <a:gd name="connsiteY50" fmla="*/ 4315507 h 6747670"/>
              <a:gd name="connsiteX51" fmla="*/ 5544938 w 6848674"/>
              <a:gd name="connsiteY51" fmla="*/ 4404076 h 6747670"/>
              <a:gd name="connsiteX52" fmla="*/ 5544938 w 6848674"/>
              <a:gd name="connsiteY52" fmla="*/ 4901999 h 6747670"/>
              <a:gd name="connsiteX53" fmla="*/ 5517889 w 6848674"/>
              <a:gd name="connsiteY53" fmla="*/ 4990569 h 6747670"/>
              <a:gd name="connsiteX54" fmla="*/ 5511293 w 6848674"/>
              <a:gd name="connsiteY54" fmla="*/ 4998564 h 6747670"/>
              <a:gd name="connsiteX55" fmla="*/ 5510180 w 6848674"/>
              <a:gd name="connsiteY55" fmla="*/ 5002323 h 6747670"/>
              <a:gd name="connsiteX56" fmla="*/ 5475390 w 6848674"/>
              <a:gd name="connsiteY56" fmla="*/ 5054726 h 6747670"/>
              <a:gd name="connsiteX57" fmla="*/ 5123377 w 6848674"/>
              <a:gd name="connsiteY57" fmla="*/ 5406811 h 6747670"/>
              <a:gd name="connsiteX58" fmla="*/ 5070985 w 6848674"/>
              <a:gd name="connsiteY58" fmla="*/ 5441608 h 6747670"/>
              <a:gd name="connsiteX59" fmla="*/ 5047564 w 6848674"/>
              <a:gd name="connsiteY59" fmla="*/ 5448551 h 6747670"/>
              <a:gd name="connsiteX60" fmla="*/ 5032332 w 6848674"/>
              <a:gd name="connsiteY60" fmla="*/ 5456820 h 6747670"/>
              <a:gd name="connsiteX61" fmla="*/ 4970684 w 6848674"/>
              <a:gd name="connsiteY61" fmla="*/ 5469269 h 6747670"/>
              <a:gd name="connsiteX62" fmla="*/ 4472864 w 6848674"/>
              <a:gd name="connsiteY62" fmla="*/ 5469269 h 6747670"/>
              <a:gd name="connsiteX63" fmla="*/ 4384313 w 6848674"/>
              <a:gd name="connsiteY63" fmla="*/ 5442215 h 6747670"/>
              <a:gd name="connsiteX64" fmla="*/ 4383694 w 6848674"/>
              <a:gd name="connsiteY64" fmla="*/ 5441703 h 6747670"/>
              <a:gd name="connsiteX65" fmla="*/ 4372563 w 6848674"/>
              <a:gd name="connsiteY65" fmla="*/ 5438404 h 6747670"/>
              <a:gd name="connsiteX66" fmla="*/ 4320170 w 6848674"/>
              <a:gd name="connsiteY66" fmla="*/ 5403605 h 6747670"/>
              <a:gd name="connsiteX67" fmla="*/ 3968159 w 6848674"/>
              <a:gd name="connsiteY67" fmla="*/ 5051520 h 6747670"/>
              <a:gd name="connsiteX68" fmla="*/ 3924670 w 6848674"/>
              <a:gd name="connsiteY68" fmla="*/ 4969763 h 6747670"/>
              <a:gd name="connsiteX69" fmla="*/ 3924177 w 6848674"/>
              <a:gd name="connsiteY69" fmla="*/ 4964618 h 6747670"/>
              <a:gd name="connsiteX70" fmla="*/ 3923657 w 6848674"/>
              <a:gd name="connsiteY70" fmla="*/ 4963659 h 6747670"/>
              <a:gd name="connsiteX71" fmla="*/ 3911211 w 6848674"/>
              <a:gd name="connsiteY71" fmla="*/ 4901999 h 6747670"/>
              <a:gd name="connsiteX72" fmla="*/ 3911211 w 6848674"/>
              <a:gd name="connsiteY72" fmla="*/ 4404076 h 6747670"/>
              <a:gd name="connsiteX73" fmla="*/ 3923657 w 6848674"/>
              <a:gd name="connsiteY73" fmla="*/ 4342415 h 6747670"/>
              <a:gd name="connsiteX74" fmla="*/ 3923804 w 6848674"/>
              <a:gd name="connsiteY74" fmla="*/ 4342145 h 6747670"/>
              <a:gd name="connsiteX75" fmla="*/ 3924670 w 6848674"/>
              <a:gd name="connsiteY75" fmla="*/ 4333109 h 6747670"/>
              <a:gd name="connsiteX76" fmla="*/ 3968158 w 6848674"/>
              <a:gd name="connsiteY76" fmla="*/ 4251351 h 6747670"/>
              <a:gd name="connsiteX77" fmla="*/ 4320170 w 6848674"/>
              <a:gd name="connsiteY77" fmla="*/ 3899266 h 6747670"/>
              <a:gd name="connsiteX78" fmla="*/ 4372563 w 6848674"/>
              <a:gd name="connsiteY78" fmla="*/ 3864468 h 6747670"/>
              <a:gd name="connsiteX79" fmla="*/ 4389475 w 6848674"/>
              <a:gd name="connsiteY79" fmla="*/ 3859454 h 6747670"/>
              <a:gd name="connsiteX80" fmla="*/ 4411216 w 6848674"/>
              <a:gd name="connsiteY80" fmla="*/ 3847651 h 6747670"/>
              <a:gd name="connsiteX81" fmla="*/ 4472864 w 6848674"/>
              <a:gd name="connsiteY81" fmla="*/ 3835202 h 6747670"/>
              <a:gd name="connsiteX82" fmla="*/ 1865389 w 6848674"/>
              <a:gd name="connsiteY82" fmla="*/ 3835201 h 6747670"/>
              <a:gd name="connsiteX83" fmla="*/ 2363210 w 6848674"/>
              <a:gd name="connsiteY83" fmla="*/ 3835201 h 6747670"/>
              <a:gd name="connsiteX84" fmla="*/ 2424857 w 6848674"/>
              <a:gd name="connsiteY84" fmla="*/ 3847650 h 6747670"/>
              <a:gd name="connsiteX85" fmla="*/ 2433851 w 6848674"/>
              <a:gd name="connsiteY85" fmla="*/ 3852533 h 6747670"/>
              <a:gd name="connsiteX86" fmla="*/ 2434163 w 6848674"/>
              <a:gd name="connsiteY86" fmla="*/ 3852563 h 6747670"/>
              <a:gd name="connsiteX87" fmla="*/ 2515904 w 6848674"/>
              <a:gd name="connsiteY87" fmla="*/ 3896060 h 6747670"/>
              <a:gd name="connsiteX88" fmla="*/ 2867915 w 6848674"/>
              <a:gd name="connsiteY88" fmla="*/ 4248145 h 6747670"/>
              <a:gd name="connsiteX89" fmla="*/ 2902706 w 6848674"/>
              <a:gd name="connsiteY89" fmla="*/ 4300549 h 6747670"/>
              <a:gd name="connsiteX90" fmla="*/ 2905301 w 6848674"/>
              <a:gd name="connsiteY90" fmla="*/ 4309307 h 6747670"/>
              <a:gd name="connsiteX91" fmla="*/ 2910414 w 6848674"/>
              <a:gd name="connsiteY91" fmla="*/ 4315506 h 6747670"/>
              <a:gd name="connsiteX92" fmla="*/ 2937463 w 6848674"/>
              <a:gd name="connsiteY92" fmla="*/ 4404075 h 6747670"/>
              <a:gd name="connsiteX93" fmla="*/ 2937463 w 6848674"/>
              <a:gd name="connsiteY93" fmla="*/ 4901998 h 6747670"/>
              <a:gd name="connsiteX94" fmla="*/ 2910414 w 6848674"/>
              <a:gd name="connsiteY94" fmla="*/ 4990568 h 6747670"/>
              <a:gd name="connsiteX95" fmla="*/ 2903819 w 6848674"/>
              <a:gd name="connsiteY95" fmla="*/ 4998564 h 6747670"/>
              <a:gd name="connsiteX96" fmla="*/ 2902705 w 6848674"/>
              <a:gd name="connsiteY96" fmla="*/ 5002322 h 6747670"/>
              <a:gd name="connsiteX97" fmla="*/ 2867914 w 6848674"/>
              <a:gd name="connsiteY97" fmla="*/ 5054725 h 6747670"/>
              <a:gd name="connsiteX98" fmla="*/ 2515904 w 6848674"/>
              <a:gd name="connsiteY98" fmla="*/ 5406810 h 6747670"/>
              <a:gd name="connsiteX99" fmla="*/ 2463511 w 6848674"/>
              <a:gd name="connsiteY99" fmla="*/ 5441608 h 6747670"/>
              <a:gd name="connsiteX100" fmla="*/ 2440090 w 6848674"/>
              <a:gd name="connsiteY100" fmla="*/ 5448550 h 6747670"/>
              <a:gd name="connsiteX101" fmla="*/ 2424857 w 6848674"/>
              <a:gd name="connsiteY101" fmla="*/ 5456819 h 6747670"/>
              <a:gd name="connsiteX102" fmla="*/ 2363210 w 6848674"/>
              <a:gd name="connsiteY102" fmla="*/ 5469268 h 6747670"/>
              <a:gd name="connsiteX103" fmla="*/ 1865389 w 6848674"/>
              <a:gd name="connsiteY103" fmla="*/ 5469268 h 6747670"/>
              <a:gd name="connsiteX104" fmla="*/ 1776839 w 6848674"/>
              <a:gd name="connsiteY104" fmla="*/ 5442214 h 6747670"/>
              <a:gd name="connsiteX105" fmla="*/ 1776219 w 6848674"/>
              <a:gd name="connsiteY105" fmla="*/ 5441702 h 6747670"/>
              <a:gd name="connsiteX106" fmla="*/ 1765088 w 6848674"/>
              <a:gd name="connsiteY106" fmla="*/ 5438403 h 6747670"/>
              <a:gd name="connsiteX107" fmla="*/ 1712696 w 6848674"/>
              <a:gd name="connsiteY107" fmla="*/ 5403605 h 6747670"/>
              <a:gd name="connsiteX108" fmla="*/ 1360685 w 6848674"/>
              <a:gd name="connsiteY108" fmla="*/ 5051520 h 6747670"/>
              <a:gd name="connsiteX109" fmla="*/ 1317195 w 6848674"/>
              <a:gd name="connsiteY109" fmla="*/ 4969762 h 6747670"/>
              <a:gd name="connsiteX110" fmla="*/ 1316702 w 6848674"/>
              <a:gd name="connsiteY110" fmla="*/ 4964617 h 6747670"/>
              <a:gd name="connsiteX111" fmla="*/ 1316182 w 6848674"/>
              <a:gd name="connsiteY111" fmla="*/ 4963658 h 6747670"/>
              <a:gd name="connsiteX112" fmla="*/ 1303737 w 6848674"/>
              <a:gd name="connsiteY112" fmla="*/ 4901998 h 6747670"/>
              <a:gd name="connsiteX113" fmla="*/ 1303737 w 6848674"/>
              <a:gd name="connsiteY113" fmla="*/ 4404075 h 6747670"/>
              <a:gd name="connsiteX114" fmla="*/ 1316182 w 6848674"/>
              <a:gd name="connsiteY114" fmla="*/ 4342414 h 6747670"/>
              <a:gd name="connsiteX115" fmla="*/ 1316329 w 6848674"/>
              <a:gd name="connsiteY115" fmla="*/ 4342144 h 6747670"/>
              <a:gd name="connsiteX116" fmla="*/ 1317195 w 6848674"/>
              <a:gd name="connsiteY116" fmla="*/ 4333108 h 6747670"/>
              <a:gd name="connsiteX117" fmla="*/ 1360684 w 6848674"/>
              <a:gd name="connsiteY117" fmla="*/ 4251350 h 6747670"/>
              <a:gd name="connsiteX118" fmla="*/ 1712695 w 6848674"/>
              <a:gd name="connsiteY118" fmla="*/ 3899265 h 6747670"/>
              <a:gd name="connsiteX119" fmla="*/ 1765087 w 6848674"/>
              <a:gd name="connsiteY119" fmla="*/ 3864467 h 6747670"/>
              <a:gd name="connsiteX120" fmla="*/ 1782000 w 6848674"/>
              <a:gd name="connsiteY120" fmla="*/ 3859454 h 6747670"/>
              <a:gd name="connsiteX121" fmla="*/ 1803742 w 6848674"/>
              <a:gd name="connsiteY121" fmla="*/ 3847650 h 6747670"/>
              <a:gd name="connsiteX122" fmla="*/ 1865389 w 6848674"/>
              <a:gd name="connsiteY122" fmla="*/ 3835201 h 6747670"/>
              <a:gd name="connsiteX123" fmla="*/ 5776600 w 6848674"/>
              <a:gd name="connsiteY123" fmla="*/ 2591266 h 6747670"/>
              <a:gd name="connsiteX124" fmla="*/ 6274421 w 6848674"/>
              <a:gd name="connsiteY124" fmla="*/ 2591266 h 6747670"/>
              <a:gd name="connsiteX125" fmla="*/ 6336068 w 6848674"/>
              <a:gd name="connsiteY125" fmla="*/ 2603715 h 6747670"/>
              <a:gd name="connsiteX126" fmla="*/ 6345062 w 6848674"/>
              <a:gd name="connsiteY126" fmla="*/ 2608598 h 6747670"/>
              <a:gd name="connsiteX127" fmla="*/ 6345373 w 6848674"/>
              <a:gd name="connsiteY127" fmla="*/ 2608628 h 6747670"/>
              <a:gd name="connsiteX128" fmla="*/ 6427114 w 6848674"/>
              <a:gd name="connsiteY128" fmla="*/ 2652125 h 6747670"/>
              <a:gd name="connsiteX129" fmla="*/ 6779126 w 6848674"/>
              <a:gd name="connsiteY129" fmla="*/ 3004210 h 6747670"/>
              <a:gd name="connsiteX130" fmla="*/ 6813917 w 6848674"/>
              <a:gd name="connsiteY130" fmla="*/ 3056614 h 6747670"/>
              <a:gd name="connsiteX131" fmla="*/ 6816512 w 6848674"/>
              <a:gd name="connsiteY131" fmla="*/ 3065371 h 6747670"/>
              <a:gd name="connsiteX132" fmla="*/ 6821626 w 6848674"/>
              <a:gd name="connsiteY132" fmla="*/ 3071571 h 6747670"/>
              <a:gd name="connsiteX133" fmla="*/ 6848674 w 6848674"/>
              <a:gd name="connsiteY133" fmla="*/ 3160140 h 6747670"/>
              <a:gd name="connsiteX134" fmla="*/ 6848674 w 6848674"/>
              <a:gd name="connsiteY134" fmla="*/ 3658063 h 6747670"/>
              <a:gd name="connsiteX135" fmla="*/ 6821626 w 6848674"/>
              <a:gd name="connsiteY135" fmla="*/ 3746632 h 6747670"/>
              <a:gd name="connsiteX136" fmla="*/ 6815030 w 6848674"/>
              <a:gd name="connsiteY136" fmla="*/ 3754628 h 6747670"/>
              <a:gd name="connsiteX137" fmla="*/ 6813917 w 6848674"/>
              <a:gd name="connsiteY137" fmla="*/ 3758387 h 6747670"/>
              <a:gd name="connsiteX138" fmla="*/ 6779125 w 6848674"/>
              <a:gd name="connsiteY138" fmla="*/ 3810790 h 6747670"/>
              <a:gd name="connsiteX139" fmla="*/ 6427114 w 6848674"/>
              <a:gd name="connsiteY139" fmla="*/ 4162875 h 6747670"/>
              <a:gd name="connsiteX140" fmla="*/ 6374722 w 6848674"/>
              <a:gd name="connsiteY140" fmla="*/ 4197672 h 6747670"/>
              <a:gd name="connsiteX141" fmla="*/ 6351301 w 6848674"/>
              <a:gd name="connsiteY141" fmla="*/ 4204615 h 6747670"/>
              <a:gd name="connsiteX142" fmla="*/ 6336068 w 6848674"/>
              <a:gd name="connsiteY142" fmla="*/ 4212884 h 6747670"/>
              <a:gd name="connsiteX143" fmla="*/ 6274421 w 6848674"/>
              <a:gd name="connsiteY143" fmla="*/ 4225333 h 6747670"/>
              <a:gd name="connsiteX144" fmla="*/ 5776600 w 6848674"/>
              <a:gd name="connsiteY144" fmla="*/ 4225333 h 6747670"/>
              <a:gd name="connsiteX145" fmla="*/ 5688050 w 6848674"/>
              <a:gd name="connsiteY145" fmla="*/ 4198279 h 6747670"/>
              <a:gd name="connsiteX146" fmla="*/ 5687430 w 6848674"/>
              <a:gd name="connsiteY146" fmla="*/ 4197767 h 6747670"/>
              <a:gd name="connsiteX147" fmla="*/ 5676299 w 6848674"/>
              <a:gd name="connsiteY147" fmla="*/ 4194468 h 6747670"/>
              <a:gd name="connsiteX148" fmla="*/ 5623907 w 6848674"/>
              <a:gd name="connsiteY148" fmla="*/ 4159669 h 6747670"/>
              <a:gd name="connsiteX149" fmla="*/ 5271896 w 6848674"/>
              <a:gd name="connsiteY149" fmla="*/ 3807584 h 6747670"/>
              <a:gd name="connsiteX150" fmla="*/ 5228406 w 6848674"/>
              <a:gd name="connsiteY150" fmla="*/ 3725827 h 6747670"/>
              <a:gd name="connsiteX151" fmla="*/ 5227913 w 6848674"/>
              <a:gd name="connsiteY151" fmla="*/ 3720682 h 6747670"/>
              <a:gd name="connsiteX152" fmla="*/ 5227394 w 6848674"/>
              <a:gd name="connsiteY152" fmla="*/ 3719723 h 6747670"/>
              <a:gd name="connsiteX153" fmla="*/ 5214948 w 6848674"/>
              <a:gd name="connsiteY153" fmla="*/ 3658063 h 6747670"/>
              <a:gd name="connsiteX154" fmla="*/ 5214948 w 6848674"/>
              <a:gd name="connsiteY154" fmla="*/ 3160140 h 6747670"/>
              <a:gd name="connsiteX155" fmla="*/ 5227394 w 6848674"/>
              <a:gd name="connsiteY155" fmla="*/ 3098479 h 6747670"/>
              <a:gd name="connsiteX156" fmla="*/ 5227540 w 6848674"/>
              <a:gd name="connsiteY156" fmla="*/ 3098209 h 6747670"/>
              <a:gd name="connsiteX157" fmla="*/ 5228406 w 6848674"/>
              <a:gd name="connsiteY157" fmla="*/ 3089173 h 6747670"/>
              <a:gd name="connsiteX158" fmla="*/ 5271895 w 6848674"/>
              <a:gd name="connsiteY158" fmla="*/ 3007415 h 6747670"/>
              <a:gd name="connsiteX159" fmla="*/ 5623907 w 6848674"/>
              <a:gd name="connsiteY159" fmla="*/ 2655330 h 6747670"/>
              <a:gd name="connsiteX160" fmla="*/ 5676299 w 6848674"/>
              <a:gd name="connsiteY160" fmla="*/ 2620532 h 6747670"/>
              <a:gd name="connsiteX161" fmla="*/ 5693212 w 6848674"/>
              <a:gd name="connsiteY161" fmla="*/ 2615519 h 6747670"/>
              <a:gd name="connsiteX162" fmla="*/ 5714953 w 6848674"/>
              <a:gd name="connsiteY162" fmla="*/ 2603715 h 6747670"/>
              <a:gd name="connsiteX163" fmla="*/ 5776600 w 6848674"/>
              <a:gd name="connsiteY163" fmla="*/ 2591266 h 6747670"/>
              <a:gd name="connsiteX164" fmla="*/ 3169127 w 6848674"/>
              <a:gd name="connsiteY164" fmla="*/ 2556802 h 6747670"/>
              <a:gd name="connsiteX165" fmla="*/ 3666947 w 6848674"/>
              <a:gd name="connsiteY165" fmla="*/ 2556802 h 6747670"/>
              <a:gd name="connsiteX166" fmla="*/ 3728595 w 6848674"/>
              <a:gd name="connsiteY166" fmla="*/ 2569252 h 6747670"/>
              <a:gd name="connsiteX167" fmla="*/ 3737589 w 6848674"/>
              <a:gd name="connsiteY167" fmla="*/ 2574134 h 6747670"/>
              <a:gd name="connsiteX168" fmla="*/ 3737901 w 6848674"/>
              <a:gd name="connsiteY168" fmla="*/ 2574164 h 6747670"/>
              <a:gd name="connsiteX169" fmla="*/ 3819641 w 6848674"/>
              <a:gd name="connsiteY169" fmla="*/ 2617661 h 6747670"/>
              <a:gd name="connsiteX170" fmla="*/ 4171653 w 6848674"/>
              <a:gd name="connsiteY170" fmla="*/ 2969746 h 6747670"/>
              <a:gd name="connsiteX171" fmla="*/ 4206444 w 6848674"/>
              <a:gd name="connsiteY171" fmla="*/ 3022150 h 6747670"/>
              <a:gd name="connsiteX172" fmla="*/ 4209039 w 6848674"/>
              <a:gd name="connsiteY172" fmla="*/ 3030908 h 6747670"/>
              <a:gd name="connsiteX173" fmla="*/ 4214153 w 6848674"/>
              <a:gd name="connsiteY173" fmla="*/ 3037107 h 6747670"/>
              <a:gd name="connsiteX174" fmla="*/ 4241201 w 6848674"/>
              <a:gd name="connsiteY174" fmla="*/ 3125676 h 6747670"/>
              <a:gd name="connsiteX175" fmla="*/ 4241201 w 6848674"/>
              <a:gd name="connsiteY175" fmla="*/ 3623599 h 6747670"/>
              <a:gd name="connsiteX176" fmla="*/ 4214153 w 6848674"/>
              <a:gd name="connsiteY176" fmla="*/ 3712168 h 6747670"/>
              <a:gd name="connsiteX177" fmla="*/ 4207557 w 6848674"/>
              <a:gd name="connsiteY177" fmla="*/ 3720164 h 6747670"/>
              <a:gd name="connsiteX178" fmla="*/ 4206443 w 6848674"/>
              <a:gd name="connsiteY178" fmla="*/ 3723923 h 6747670"/>
              <a:gd name="connsiteX179" fmla="*/ 4171653 w 6848674"/>
              <a:gd name="connsiteY179" fmla="*/ 3776326 h 6747670"/>
              <a:gd name="connsiteX180" fmla="*/ 3819641 w 6848674"/>
              <a:gd name="connsiteY180" fmla="*/ 4128411 h 6747670"/>
              <a:gd name="connsiteX181" fmla="*/ 3767248 w 6848674"/>
              <a:gd name="connsiteY181" fmla="*/ 4163208 h 6747670"/>
              <a:gd name="connsiteX182" fmla="*/ 3743827 w 6848674"/>
              <a:gd name="connsiteY182" fmla="*/ 4170151 h 6747670"/>
              <a:gd name="connsiteX183" fmla="*/ 3728595 w 6848674"/>
              <a:gd name="connsiteY183" fmla="*/ 4178420 h 6747670"/>
              <a:gd name="connsiteX184" fmla="*/ 3666947 w 6848674"/>
              <a:gd name="connsiteY184" fmla="*/ 4190869 h 6747670"/>
              <a:gd name="connsiteX185" fmla="*/ 3169127 w 6848674"/>
              <a:gd name="connsiteY185" fmla="*/ 4190869 h 6747670"/>
              <a:gd name="connsiteX186" fmla="*/ 3080576 w 6848674"/>
              <a:gd name="connsiteY186" fmla="*/ 4163815 h 6747670"/>
              <a:gd name="connsiteX187" fmla="*/ 3079957 w 6848674"/>
              <a:gd name="connsiteY187" fmla="*/ 4163303 h 6747670"/>
              <a:gd name="connsiteX188" fmla="*/ 3068826 w 6848674"/>
              <a:gd name="connsiteY188" fmla="*/ 4160004 h 6747670"/>
              <a:gd name="connsiteX189" fmla="*/ 3016434 w 6848674"/>
              <a:gd name="connsiteY189" fmla="*/ 4125205 h 6747670"/>
              <a:gd name="connsiteX190" fmla="*/ 2664421 w 6848674"/>
              <a:gd name="connsiteY190" fmla="*/ 3773120 h 6747670"/>
              <a:gd name="connsiteX191" fmla="*/ 2620933 w 6848674"/>
              <a:gd name="connsiteY191" fmla="*/ 3691363 h 6747670"/>
              <a:gd name="connsiteX192" fmla="*/ 2620440 w 6848674"/>
              <a:gd name="connsiteY192" fmla="*/ 3686218 h 6747670"/>
              <a:gd name="connsiteX193" fmla="*/ 2619920 w 6848674"/>
              <a:gd name="connsiteY193" fmla="*/ 3685259 h 6747670"/>
              <a:gd name="connsiteX194" fmla="*/ 2607474 w 6848674"/>
              <a:gd name="connsiteY194" fmla="*/ 3623599 h 6747670"/>
              <a:gd name="connsiteX195" fmla="*/ 2607474 w 6848674"/>
              <a:gd name="connsiteY195" fmla="*/ 3125676 h 6747670"/>
              <a:gd name="connsiteX196" fmla="*/ 2619920 w 6848674"/>
              <a:gd name="connsiteY196" fmla="*/ 3064015 h 6747670"/>
              <a:gd name="connsiteX197" fmla="*/ 2620067 w 6848674"/>
              <a:gd name="connsiteY197" fmla="*/ 3063745 h 6747670"/>
              <a:gd name="connsiteX198" fmla="*/ 2620932 w 6848674"/>
              <a:gd name="connsiteY198" fmla="*/ 3054709 h 6747670"/>
              <a:gd name="connsiteX199" fmla="*/ 2664421 w 6848674"/>
              <a:gd name="connsiteY199" fmla="*/ 2972951 h 6747670"/>
              <a:gd name="connsiteX200" fmla="*/ 3016434 w 6848674"/>
              <a:gd name="connsiteY200" fmla="*/ 2620866 h 6747670"/>
              <a:gd name="connsiteX201" fmla="*/ 3068826 w 6848674"/>
              <a:gd name="connsiteY201" fmla="*/ 2586068 h 6747670"/>
              <a:gd name="connsiteX202" fmla="*/ 3085738 w 6848674"/>
              <a:gd name="connsiteY202" fmla="*/ 2581055 h 6747670"/>
              <a:gd name="connsiteX203" fmla="*/ 3107479 w 6848674"/>
              <a:gd name="connsiteY203" fmla="*/ 2569252 h 6747670"/>
              <a:gd name="connsiteX204" fmla="*/ 3169127 w 6848674"/>
              <a:gd name="connsiteY204" fmla="*/ 2556802 h 6747670"/>
              <a:gd name="connsiteX205" fmla="*/ 561653 w 6848674"/>
              <a:gd name="connsiteY205" fmla="*/ 2556801 h 6747670"/>
              <a:gd name="connsiteX206" fmla="*/ 1059473 w 6848674"/>
              <a:gd name="connsiteY206" fmla="*/ 2556801 h 6747670"/>
              <a:gd name="connsiteX207" fmla="*/ 1121121 w 6848674"/>
              <a:gd name="connsiteY207" fmla="*/ 2569250 h 6747670"/>
              <a:gd name="connsiteX208" fmla="*/ 1130114 w 6848674"/>
              <a:gd name="connsiteY208" fmla="*/ 2574133 h 6747670"/>
              <a:gd name="connsiteX209" fmla="*/ 1130426 w 6848674"/>
              <a:gd name="connsiteY209" fmla="*/ 2574163 h 6747670"/>
              <a:gd name="connsiteX210" fmla="*/ 1212166 w 6848674"/>
              <a:gd name="connsiteY210" fmla="*/ 2617660 h 6747670"/>
              <a:gd name="connsiteX211" fmla="*/ 1564178 w 6848674"/>
              <a:gd name="connsiteY211" fmla="*/ 2969745 h 6747670"/>
              <a:gd name="connsiteX212" fmla="*/ 1598969 w 6848674"/>
              <a:gd name="connsiteY212" fmla="*/ 3022149 h 6747670"/>
              <a:gd name="connsiteX213" fmla="*/ 1601564 w 6848674"/>
              <a:gd name="connsiteY213" fmla="*/ 3030907 h 6747670"/>
              <a:gd name="connsiteX214" fmla="*/ 1606678 w 6848674"/>
              <a:gd name="connsiteY214" fmla="*/ 3037106 h 6747670"/>
              <a:gd name="connsiteX215" fmla="*/ 1633727 w 6848674"/>
              <a:gd name="connsiteY215" fmla="*/ 3125675 h 6747670"/>
              <a:gd name="connsiteX216" fmla="*/ 1633727 w 6848674"/>
              <a:gd name="connsiteY216" fmla="*/ 3623598 h 6747670"/>
              <a:gd name="connsiteX217" fmla="*/ 1606678 w 6848674"/>
              <a:gd name="connsiteY217" fmla="*/ 3712168 h 6747670"/>
              <a:gd name="connsiteX218" fmla="*/ 1600082 w 6848674"/>
              <a:gd name="connsiteY218" fmla="*/ 3720163 h 6747670"/>
              <a:gd name="connsiteX219" fmla="*/ 1598969 w 6848674"/>
              <a:gd name="connsiteY219" fmla="*/ 3723922 h 6747670"/>
              <a:gd name="connsiteX220" fmla="*/ 1564178 w 6848674"/>
              <a:gd name="connsiteY220" fmla="*/ 3776325 h 6747670"/>
              <a:gd name="connsiteX221" fmla="*/ 1212166 w 6848674"/>
              <a:gd name="connsiteY221" fmla="*/ 4128410 h 6747670"/>
              <a:gd name="connsiteX222" fmla="*/ 1159774 w 6848674"/>
              <a:gd name="connsiteY222" fmla="*/ 4163208 h 6747670"/>
              <a:gd name="connsiteX223" fmla="*/ 1136353 w 6848674"/>
              <a:gd name="connsiteY223" fmla="*/ 4170150 h 6747670"/>
              <a:gd name="connsiteX224" fmla="*/ 1121121 w 6848674"/>
              <a:gd name="connsiteY224" fmla="*/ 4178419 h 6747670"/>
              <a:gd name="connsiteX225" fmla="*/ 1059473 w 6848674"/>
              <a:gd name="connsiteY225" fmla="*/ 4190868 h 6747670"/>
              <a:gd name="connsiteX226" fmla="*/ 561653 w 6848674"/>
              <a:gd name="connsiteY226" fmla="*/ 4190868 h 6747670"/>
              <a:gd name="connsiteX227" fmla="*/ 473102 w 6848674"/>
              <a:gd name="connsiteY227" fmla="*/ 4163814 h 6747670"/>
              <a:gd name="connsiteX228" fmla="*/ 472483 w 6848674"/>
              <a:gd name="connsiteY228" fmla="*/ 4163302 h 6747670"/>
              <a:gd name="connsiteX229" fmla="*/ 461351 w 6848674"/>
              <a:gd name="connsiteY229" fmla="*/ 4160003 h 6747670"/>
              <a:gd name="connsiteX230" fmla="*/ 408959 w 6848674"/>
              <a:gd name="connsiteY230" fmla="*/ 4125204 h 6747670"/>
              <a:gd name="connsiteX231" fmla="*/ 56948 w 6848674"/>
              <a:gd name="connsiteY231" fmla="*/ 3773120 h 6747670"/>
              <a:gd name="connsiteX232" fmla="*/ 13458 w 6848674"/>
              <a:gd name="connsiteY232" fmla="*/ 3691362 h 6747670"/>
              <a:gd name="connsiteX233" fmla="*/ 12965 w 6848674"/>
              <a:gd name="connsiteY233" fmla="*/ 3686217 h 6747670"/>
              <a:gd name="connsiteX234" fmla="*/ 12445 w 6848674"/>
              <a:gd name="connsiteY234" fmla="*/ 3685258 h 6747670"/>
              <a:gd name="connsiteX235" fmla="*/ 0 w 6848674"/>
              <a:gd name="connsiteY235" fmla="*/ 3623598 h 6747670"/>
              <a:gd name="connsiteX236" fmla="*/ 0 w 6848674"/>
              <a:gd name="connsiteY236" fmla="*/ 3125675 h 6747670"/>
              <a:gd name="connsiteX237" fmla="*/ 12445 w 6848674"/>
              <a:gd name="connsiteY237" fmla="*/ 3064014 h 6747670"/>
              <a:gd name="connsiteX238" fmla="*/ 12593 w 6848674"/>
              <a:gd name="connsiteY238" fmla="*/ 3063744 h 6747670"/>
              <a:gd name="connsiteX239" fmla="*/ 13458 w 6848674"/>
              <a:gd name="connsiteY239" fmla="*/ 3054708 h 6747670"/>
              <a:gd name="connsiteX240" fmla="*/ 56947 w 6848674"/>
              <a:gd name="connsiteY240" fmla="*/ 2972951 h 6747670"/>
              <a:gd name="connsiteX241" fmla="*/ 408958 w 6848674"/>
              <a:gd name="connsiteY241" fmla="*/ 2620865 h 6747670"/>
              <a:gd name="connsiteX242" fmla="*/ 461351 w 6848674"/>
              <a:gd name="connsiteY242" fmla="*/ 2586067 h 6747670"/>
              <a:gd name="connsiteX243" fmla="*/ 478264 w 6848674"/>
              <a:gd name="connsiteY243" fmla="*/ 2581054 h 6747670"/>
              <a:gd name="connsiteX244" fmla="*/ 500005 w 6848674"/>
              <a:gd name="connsiteY244" fmla="*/ 2569250 h 6747670"/>
              <a:gd name="connsiteX245" fmla="*/ 561653 w 6848674"/>
              <a:gd name="connsiteY245" fmla="*/ 2556801 h 6747670"/>
              <a:gd name="connsiteX246" fmla="*/ 1865390 w 6848674"/>
              <a:gd name="connsiteY246" fmla="*/ 1278401 h 6747670"/>
              <a:gd name="connsiteX247" fmla="*/ 2363211 w 6848674"/>
              <a:gd name="connsiteY247" fmla="*/ 1278401 h 6747670"/>
              <a:gd name="connsiteX248" fmla="*/ 2424858 w 6848674"/>
              <a:gd name="connsiteY248" fmla="*/ 1290850 h 6747670"/>
              <a:gd name="connsiteX249" fmla="*/ 2433852 w 6848674"/>
              <a:gd name="connsiteY249" fmla="*/ 1295733 h 6747670"/>
              <a:gd name="connsiteX250" fmla="*/ 2434164 w 6848674"/>
              <a:gd name="connsiteY250" fmla="*/ 1295763 h 6747670"/>
              <a:gd name="connsiteX251" fmla="*/ 2515905 w 6848674"/>
              <a:gd name="connsiteY251" fmla="*/ 1339260 h 6747670"/>
              <a:gd name="connsiteX252" fmla="*/ 2867916 w 6848674"/>
              <a:gd name="connsiteY252" fmla="*/ 1691346 h 6747670"/>
              <a:gd name="connsiteX253" fmla="*/ 2902707 w 6848674"/>
              <a:gd name="connsiteY253" fmla="*/ 1743748 h 6747670"/>
              <a:gd name="connsiteX254" fmla="*/ 2905301 w 6848674"/>
              <a:gd name="connsiteY254" fmla="*/ 1752506 h 6747670"/>
              <a:gd name="connsiteX255" fmla="*/ 2910415 w 6848674"/>
              <a:gd name="connsiteY255" fmla="*/ 1758705 h 6747670"/>
              <a:gd name="connsiteX256" fmla="*/ 2937464 w 6848674"/>
              <a:gd name="connsiteY256" fmla="*/ 1847275 h 6747670"/>
              <a:gd name="connsiteX257" fmla="*/ 2937464 w 6848674"/>
              <a:gd name="connsiteY257" fmla="*/ 2345197 h 6747670"/>
              <a:gd name="connsiteX258" fmla="*/ 2910415 w 6848674"/>
              <a:gd name="connsiteY258" fmla="*/ 2433767 h 6747670"/>
              <a:gd name="connsiteX259" fmla="*/ 2903820 w 6848674"/>
              <a:gd name="connsiteY259" fmla="*/ 2441763 h 6747670"/>
              <a:gd name="connsiteX260" fmla="*/ 2902706 w 6848674"/>
              <a:gd name="connsiteY260" fmla="*/ 2445521 h 6747670"/>
              <a:gd name="connsiteX261" fmla="*/ 2867915 w 6848674"/>
              <a:gd name="connsiteY261" fmla="*/ 2497924 h 6747670"/>
              <a:gd name="connsiteX262" fmla="*/ 2515904 w 6848674"/>
              <a:gd name="connsiteY262" fmla="*/ 2850009 h 6747670"/>
              <a:gd name="connsiteX263" fmla="*/ 2463512 w 6848674"/>
              <a:gd name="connsiteY263" fmla="*/ 2884807 h 6747670"/>
              <a:gd name="connsiteX264" fmla="*/ 2440091 w 6848674"/>
              <a:gd name="connsiteY264" fmla="*/ 2891749 h 6747670"/>
              <a:gd name="connsiteX265" fmla="*/ 2424858 w 6848674"/>
              <a:gd name="connsiteY265" fmla="*/ 2900018 h 6747670"/>
              <a:gd name="connsiteX266" fmla="*/ 2363211 w 6848674"/>
              <a:gd name="connsiteY266" fmla="*/ 2912467 h 6747670"/>
              <a:gd name="connsiteX267" fmla="*/ 1865390 w 6848674"/>
              <a:gd name="connsiteY267" fmla="*/ 2912467 h 6747670"/>
              <a:gd name="connsiteX268" fmla="*/ 1776840 w 6848674"/>
              <a:gd name="connsiteY268" fmla="*/ 2885414 h 6747670"/>
              <a:gd name="connsiteX269" fmla="*/ 1776220 w 6848674"/>
              <a:gd name="connsiteY269" fmla="*/ 2884901 h 6747670"/>
              <a:gd name="connsiteX270" fmla="*/ 1765089 w 6848674"/>
              <a:gd name="connsiteY270" fmla="*/ 2881602 h 6747670"/>
              <a:gd name="connsiteX271" fmla="*/ 1712697 w 6848674"/>
              <a:gd name="connsiteY271" fmla="*/ 2846804 h 6747670"/>
              <a:gd name="connsiteX272" fmla="*/ 1360686 w 6848674"/>
              <a:gd name="connsiteY272" fmla="*/ 2494719 h 6747670"/>
              <a:gd name="connsiteX273" fmla="*/ 1317196 w 6848674"/>
              <a:gd name="connsiteY273" fmla="*/ 2412962 h 6747670"/>
              <a:gd name="connsiteX274" fmla="*/ 1316703 w 6848674"/>
              <a:gd name="connsiteY274" fmla="*/ 2407816 h 6747670"/>
              <a:gd name="connsiteX275" fmla="*/ 1316184 w 6848674"/>
              <a:gd name="connsiteY275" fmla="*/ 2406858 h 6747670"/>
              <a:gd name="connsiteX276" fmla="*/ 1303737 w 6848674"/>
              <a:gd name="connsiteY276" fmla="*/ 2345197 h 6747670"/>
              <a:gd name="connsiteX277" fmla="*/ 1303737 w 6848674"/>
              <a:gd name="connsiteY277" fmla="*/ 1847275 h 6747670"/>
              <a:gd name="connsiteX278" fmla="*/ 1316184 w 6848674"/>
              <a:gd name="connsiteY278" fmla="*/ 1785614 h 6747670"/>
              <a:gd name="connsiteX279" fmla="*/ 1316330 w 6848674"/>
              <a:gd name="connsiteY279" fmla="*/ 1785344 h 6747670"/>
              <a:gd name="connsiteX280" fmla="*/ 1317196 w 6848674"/>
              <a:gd name="connsiteY280" fmla="*/ 1776307 h 6747670"/>
              <a:gd name="connsiteX281" fmla="*/ 1360685 w 6848674"/>
              <a:gd name="connsiteY281" fmla="*/ 1694550 h 6747670"/>
              <a:gd name="connsiteX282" fmla="*/ 1712697 w 6848674"/>
              <a:gd name="connsiteY282" fmla="*/ 1342465 h 6747670"/>
              <a:gd name="connsiteX283" fmla="*/ 1765089 w 6848674"/>
              <a:gd name="connsiteY283" fmla="*/ 1307666 h 6747670"/>
              <a:gd name="connsiteX284" fmla="*/ 1782001 w 6848674"/>
              <a:gd name="connsiteY284" fmla="*/ 1302653 h 6747670"/>
              <a:gd name="connsiteX285" fmla="*/ 1803742 w 6848674"/>
              <a:gd name="connsiteY285" fmla="*/ 1290850 h 6747670"/>
              <a:gd name="connsiteX286" fmla="*/ 1865390 w 6848674"/>
              <a:gd name="connsiteY286" fmla="*/ 1278401 h 6747670"/>
              <a:gd name="connsiteX287" fmla="*/ 4472864 w 6848674"/>
              <a:gd name="connsiteY287" fmla="*/ 1278401 h 6747670"/>
              <a:gd name="connsiteX288" fmla="*/ 4970684 w 6848674"/>
              <a:gd name="connsiteY288" fmla="*/ 1278401 h 6747670"/>
              <a:gd name="connsiteX289" fmla="*/ 5032332 w 6848674"/>
              <a:gd name="connsiteY289" fmla="*/ 1290849 h 6747670"/>
              <a:gd name="connsiteX290" fmla="*/ 5041326 w 6848674"/>
              <a:gd name="connsiteY290" fmla="*/ 1295731 h 6747670"/>
              <a:gd name="connsiteX291" fmla="*/ 5041638 w 6848674"/>
              <a:gd name="connsiteY291" fmla="*/ 1295761 h 6747670"/>
              <a:gd name="connsiteX292" fmla="*/ 5123378 w 6848674"/>
              <a:gd name="connsiteY292" fmla="*/ 1339259 h 6747670"/>
              <a:gd name="connsiteX293" fmla="*/ 5475390 w 6848674"/>
              <a:gd name="connsiteY293" fmla="*/ 1691344 h 6747670"/>
              <a:gd name="connsiteX294" fmla="*/ 5510181 w 6848674"/>
              <a:gd name="connsiteY294" fmla="*/ 1743747 h 6747670"/>
              <a:gd name="connsiteX295" fmla="*/ 5512776 w 6848674"/>
              <a:gd name="connsiteY295" fmla="*/ 1752505 h 6747670"/>
              <a:gd name="connsiteX296" fmla="*/ 5517889 w 6848674"/>
              <a:gd name="connsiteY296" fmla="*/ 1758704 h 6747670"/>
              <a:gd name="connsiteX297" fmla="*/ 5544938 w 6848674"/>
              <a:gd name="connsiteY297" fmla="*/ 1847274 h 6747670"/>
              <a:gd name="connsiteX298" fmla="*/ 5544938 w 6848674"/>
              <a:gd name="connsiteY298" fmla="*/ 2345196 h 6747670"/>
              <a:gd name="connsiteX299" fmla="*/ 5517889 w 6848674"/>
              <a:gd name="connsiteY299" fmla="*/ 2433766 h 6747670"/>
              <a:gd name="connsiteX300" fmla="*/ 5511293 w 6848674"/>
              <a:gd name="connsiteY300" fmla="*/ 2441762 h 6747670"/>
              <a:gd name="connsiteX301" fmla="*/ 5510180 w 6848674"/>
              <a:gd name="connsiteY301" fmla="*/ 2445520 h 6747670"/>
              <a:gd name="connsiteX302" fmla="*/ 5475390 w 6848674"/>
              <a:gd name="connsiteY302" fmla="*/ 2497923 h 6747670"/>
              <a:gd name="connsiteX303" fmla="*/ 5123377 w 6848674"/>
              <a:gd name="connsiteY303" fmla="*/ 2850008 h 6747670"/>
              <a:gd name="connsiteX304" fmla="*/ 5070985 w 6848674"/>
              <a:gd name="connsiteY304" fmla="*/ 2884806 h 6747670"/>
              <a:gd name="connsiteX305" fmla="*/ 5047564 w 6848674"/>
              <a:gd name="connsiteY305" fmla="*/ 2891749 h 6747670"/>
              <a:gd name="connsiteX306" fmla="*/ 5032332 w 6848674"/>
              <a:gd name="connsiteY306" fmla="*/ 2900017 h 6747670"/>
              <a:gd name="connsiteX307" fmla="*/ 4970684 w 6848674"/>
              <a:gd name="connsiteY307" fmla="*/ 2912466 h 6747670"/>
              <a:gd name="connsiteX308" fmla="*/ 4472864 w 6848674"/>
              <a:gd name="connsiteY308" fmla="*/ 2912466 h 6747670"/>
              <a:gd name="connsiteX309" fmla="*/ 4384313 w 6848674"/>
              <a:gd name="connsiteY309" fmla="*/ 2885413 h 6747670"/>
              <a:gd name="connsiteX310" fmla="*/ 4383694 w 6848674"/>
              <a:gd name="connsiteY310" fmla="*/ 2884901 h 6747670"/>
              <a:gd name="connsiteX311" fmla="*/ 4372563 w 6848674"/>
              <a:gd name="connsiteY311" fmla="*/ 2881601 h 6747670"/>
              <a:gd name="connsiteX312" fmla="*/ 4320170 w 6848674"/>
              <a:gd name="connsiteY312" fmla="*/ 2846803 h 6747670"/>
              <a:gd name="connsiteX313" fmla="*/ 3968159 w 6848674"/>
              <a:gd name="connsiteY313" fmla="*/ 2494718 h 6747670"/>
              <a:gd name="connsiteX314" fmla="*/ 3924670 w 6848674"/>
              <a:gd name="connsiteY314" fmla="*/ 2412961 h 6747670"/>
              <a:gd name="connsiteX315" fmla="*/ 3924177 w 6848674"/>
              <a:gd name="connsiteY315" fmla="*/ 2407815 h 6747670"/>
              <a:gd name="connsiteX316" fmla="*/ 3923657 w 6848674"/>
              <a:gd name="connsiteY316" fmla="*/ 2406857 h 6747670"/>
              <a:gd name="connsiteX317" fmla="*/ 3911211 w 6848674"/>
              <a:gd name="connsiteY317" fmla="*/ 2345196 h 6747670"/>
              <a:gd name="connsiteX318" fmla="*/ 3911211 w 6848674"/>
              <a:gd name="connsiteY318" fmla="*/ 1847274 h 6747670"/>
              <a:gd name="connsiteX319" fmla="*/ 3923657 w 6848674"/>
              <a:gd name="connsiteY319" fmla="*/ 1785613 h 6747670"/>
              <a:gd name="connsiteX320" fmla="*/ 3923804 w 6848674"/>
              <a:gd name="connsiteY320" fmla="*/ 1785343 h 6747670"/>
              <a:gd name="connsiteX321" fmla="*/ 3924670 w 6848674"/>
              <a:gd name="connsiteY321" fmla="*/ 1776306 h 6747670"/>
              <a:gd name="connsiteX322" fmla="*/ 3968158 w 6848674"/>
              <a:gd name="connsiteY322" fmla="*/ 1694549 h 6747670"/>
              <a:gd name="connsiteX323" fmla="*/ 4320170 w 6848674"/>
              <a:gd name="connsiteY323" fmla="*/ 1342463 h 6747670"/>
              <a:gd name="connsiteX324" fmla="*/ 4372563 w 6848674"/>
              <a:gd name="connsiteY324" fmla="*/ 1307665 h 6747670"/>
              <a:gd name="connsiteX325" fmla="*/ 4389475 w 6848674"/>
              <a:gd name="connsiteY325" fmla="*/ 1302652 h 6747670"/>
              <a:gd name="connsiteX326" fmla="*/ 4411216 w 6848674"/>
              <a:gd name="connsiteY326" fmla="*/ 1290849 h 6747670"/>
              <a:gd name="connsiteX327" fmla="*/ 4472864 w 6848674"/>
              <a:gd name="connsiteY327" fmla="*/ 1278401 h 6747670"/>
              <a:gd name="connsiteX328" fmla="*/ 3169127 w 6848674"/>
              <a:gd name="connsiteY328" fmla="*/ 0 h 6747670"/>
              <a:gd name="connsiteX329" fmla="*/ 3666947 w 6848674"/>
              <a:gd name="connsiteY329" fmla="*/ 0 h 6747670"/>
              <a:gd name="connsiteX330" fmla="*/ 3728595 w 6848674"/>
              <a:gd name="connsiteY330" fmla="*/ 12448 h 6747670"/>
              <a:gd name="connsiteX331" fmla="*/ 3737589 w 6848674"/>
              <a:gd name="connsiteY331" fmla="*/ 17331 h 6747670"/>
              <a:gd name="connsiteX332" fmla="*/ 3737901 w 6848674"/>
              <a:gd name="connsiteY332" fmla="*/ 17360 h 6747670"/>
              <a:gd name="connsiteX333" fmla="*/ 3819641 w 6848674"/>
              <a:gd name="connsiteY333" fmla="*/ 60858 h 6747670"/>
              <a:gd name="connsiteX334" fmla="*/ 4171653 w 6848674"/>
              <a:gd name="connsiteY334" fmla="*/ 412944 h 6747670"/>
              <a:gd name="connsiteX335" fmla="*/ 4206444 w 6848674"/>
              <a:gd name="connsiteY335" fmla="*/ 465347 h 6747670"/>
              <a:gd name="connsiteX336" fmla="*/ 4209039 w 6848674"/>
              <a:gd name="connsiteY336" fmla="*/ 474104 h 6747670"/>
              <a:gd name="connsiteX337" fmla="*/ 4214153 w 6848674"/>
              <a:gd name="connsiteY337" fmla="*/ 480304 h 6747670"/>
              <a:gd name="connsiteX338" fmla="*/ 4241201 w 6848674"/>
              <a:gd name="connsiteY338" fmla="*/ 568872 h 6747670"/>
              <a:gd name="connsiteX339" fmla="*/ 4241201 w 6848674"/>
              <a:gd name="connsiteY339" fmla="*/ 1066796 h 6747670"/>
              <a:gd name="connsiteX340" fmla="*/ 4214153 w 6848674"/>
              <a:gd name="connsiteY340" fmla="*/ 1155365 h 6747670"/>
              <a:gd name="connsiteX341" fmla="*/ 4207557 w 6848674"/>
              <a:gd name="connsiteY341" fmla="*/ 1163361 h 6747670"/>
              <a:gd name="connsiteX342" fmla="*/ 4206443 w 6848674"/>
              <a:gd name="connsiteY342" fmla="*/ 1167119 h 6747670"/>
              <a:gd name="connsiteX343" fmla="*/ 4171653 w 6848674"/>
              <a:gd name="connsiteY343" fmla="*/ 1219522 h 6747670"/>
              <a:gd name="connsiteX344" fmla="*/ 3819641 w 6848674"/>
              <a:gd name="connsiteY344" fmla="*/ 1571607 h 6747670"/>
              <a:gd name="connsiteX345" fmla="*/ 3767248 w 6848674"/>
              <a:gd name="connsiteY345" fmla="*/ 1606405 h 6747670"/>
              <a:gd name="connsiteX346" fmla="*/ 3743827 w 6848674"/>
              <a:gd name="connsiteY346" fmla="*/ 1613348 h 6747670"/>
              <a:gd name="connsiteX347" fmla="*/ 3728595 w 6848674"/>
              <a:gd name="connsiteY347" fmla="*/ 1621617 h 6747670"/>
              <a:gd name="connsiteX348" fmla="*/ 3666947 w 6848674"/>
              <a:gd name="connsiteY348" fmla="*/ 1634066 h 6747670"/>
              <a:gd name="connsiteX349" fmla="*/ 3169127 w 6848674"/>
              <a:gd name="connsiteY349" fmla="*/ 1634066 h 6747670"/>
              <a:gd name="connsiteX350" fmla="*/ 3080576 w 6848674"/>
              <a:gd name="connsiteY350" fmla="*/ 1607012 h 6747670"/>
              <a:gd name="connsiteX351" fmla="*/ 3079957 w 6848674"/>
              <a:gd name="connsiteY351" fmla="*/ 1606501 h 6747670"/>
              <a:gd name="connsiteX352" fmla="*/ 3068826 w 6848674"/>
              <a:gd name="connsiteY352" fmla="*/ 1603201 h 6747670"/>
              <a:gd name="connsiteX353" fmla="*/ 3016434 w 6848674"/>
              <a:gd name="connsiteY353" fmla="*/ 1568403 h 6747670"/>
              <a:gd name="connsiteX354" fmla="*/ 2664421 w 6848674"/>
              <a:gd name="connsiteY354" fmla="*/ 1216318 h 6747670"/>
              <a:gd name="connsiteX355" fmla="*/ 2620933 w 6848674"/>
              <a:gd name="connsiteY355" fmla="*/ 1134560 h 6747670"/>
              <a:gd name="connsiteX356" fmla="*/ 2620440 w 6848674"/>
              <a:gd name="connsiteY356" fmla="*/ 1129415 h 6747670"/>
              <a:gd name="connsiteX357" fmla="*/ 2619920 w 6848674"/>
              <a:gd name="connsiteY357" fmla="*/ 1128457 h 6747670"/>
              <a:gd name="connsiteX358" fmla="*/ 2607474 w 6848674"/>
              <a:gd name="connsiteY358" fmla="*/ 1066796 h 6747670"/>
              <a:gd name="connsiteX359" fmla="*/ 2607474 w 6848674"/>
              <a:gd name="connsiteY359" fmla="*/ 568872 h 6747670"/>
              <a:gd name="connsiteX360" fmla="*/ 2619920 w 6848674"/>
              <a:gd name="connsiteY360" fmla="*/ 507212 h 6747670"/>
              <a:gd name="connsiteX361" fmla="*/ 2620067 w 6848674"/>
              <a:gd name="connsiteY361" fmla="*/ 506943 h 6747670"/>
              <a:gd name="connsiteX362" fmla="*/ 2620932 w 6848674"/>
              <a:gd name="connsiteY362" fmla="*/ 497906 h 6747670"/>
              <a:gd name="connsiteX363" fmla="*/ 2664421 w 6848674"/>
              <a:gd name="connsiteY363" fmla="*/ 416148 h 6747670"/>
              <a:gd name="connsiteX364" fmla="*/ 3016434 w 6848674"/>
              <a:gd name="connsiteY364" fmla="*/ 64062 h 6747670"/>
              <a:gd name="connsiteX365" fmla="*/ 3068826 w 6848674"/>
              <a:gd name="connsiteY365" fmla="*/ 29265 h 6747670"/>
              <a:gd name="connsiteX366" fmla="*/ 3085738 w 6848674"/>
              <a:gd name="connsiteY366" fmla="*/ 24251 h 6747670"/>
              <a:gd name="connsiteX367" fmla="*/ 3107479 w 6848674"/>
              <a:gd name="connsiteY367" fmla="*/ 12448 h 6747670"/>
              <a:gd name="connsiteX368" fmla="*/ 3169127 w 6848674"/>
              <a:gd name="connsiteY368" fmla="*/ 0 h 674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6848674" h="6747670">
                <a:moveTo>
                  <a:pt x="3178770" y="5113603"/>
                </a:moveTo>
                <a:lnTo>
                  <a:pt x="3676590" y="5113603"/>
                </a:lnTo>
                <a:cubicBezTo>
                  <a:pt x="3698458" y="5113603"/>
                  <a:pt x="3719290" y="5118036"/>
                  <a:pt x="3738238" y="5126052"/>
                </a:cubicBezTo>
                <a:lnTo>
                  <a:pt x="3747232" y="5130935"/>
                </a:lnTo>
                <a:lnTo>
                  <a:pt x="3747544" y="5130965"/>
                </a:lnTo>
                <a:cubicBezTo>
                  <a:pt x="3777493" y="5136764"/>
                  <a:pt x="3806090" y="5151264"/>
                  <a:pt x="3829285" y="5174462"/>
                </a:cubicBezTo>
                <a:lnTo>
                  <a:pt x="4181296" y="5526547"/>
                </a:lnTo>
                <a:cubicBezTo>
                  <a:pt x="4196758" y="5542013"/>
                  <a:pt x="4208355" y="5559881"/>
                  <a:pt x="4216087" y="5578950"/>
                </a:cubicBezTo>
                <a:lnTo>
                  <a:pt x="4218682" y="5587708"/>
                </a:lnTo>
                <a:lnTo>
                  <a:pt x="4223796" y="5593908"/>
                </a:lnTo>
                <a:cubicBezTo>
                  <a:pt x="4240873" y="5619191"/>
                  <a:pt x="4250844" y="5649669"/>
                  <a:pt x="4250844" y="5682477"/>
                </a:cubicBezTo>
                <a:lnTo>
                  <a:pt x="4250844" y="6180400"/>
                </a:lnTo>
                <a:cubicBezTo>
                  <a:pt x="4250844" y="6213208"/>
                  <a:pt x="4240873" y="6243686"/>
                  <a:pt x="4223796" y="6268969"/>
                </a:cubicBezTo>
                <a:lnTo>
                  <a:pt x="4217200" y="6276965"/>
                </a:lnTo>
                <a:lnTo>
                  <a:pt x="4216086" y="6280724"/>
                </a:lnTo>
                <a:cubicBezTo>
                  <a:pt x="4208355" y="6299792"/>
                  <a:pt x="4196758" y="6317661"/>
                  <a:pt x="4181296" y="6333127"/>
                </a:cubicBezTo>
                <a:lnTo>
                  <a:pt x="3829284" y="6685212"/>
                </a:lnTo>
                <a:cubicBezTo>
                  <a:pt x="3813821" y="6700677"/>
                  <a:pt x="3795957" y="6712276"/>
                  <a:pt x="3776891" y="6720009"/>
                </a:cubicBezTo>
                <a:lnTo>
                  <a:pt x="3753470" y="6726952"/>
                </a:lnTo>
                <a:lnTo>
                  <a:pt x="3738238" y="6735221"/>
                </a:lnTo>
                <a:cubicBezTo>
                  <a:pt x="3719290" y="6743237"/>
                  <a:pt x="3698458" y="6747670"/>
                  <a:pt x="3676590" y="6747670"/>
                </a:cubicBezTo>
                <a:lnTo>
                  <a:pt x="3178770" y="6747670"/>
                </a:lnTo>
                <a:cubicBezTo>
                  <a:pt x="3145969" y="6747670"/>
                  <a:pt x="3115497" y="6737696"/>
                  <a:pt x="3090219" y="6720616"/>
                </a:cubicBezTo>
                <a:lnTo>
                  <a:pt x="3089600" y="6720104"/>
                </a:lnTo>
                <a:lnTo>
                  <a:pt x="3078469" y="6716805"/>
                </a:lnTo>
                <a:cubicBezTo>
                  <a:pt x="3059404" y="6709072"/>
                  <a:pt x="3041539" y="6697472"/>
                  <a:pt x="3026077" y="6682006"/>
                </a:cubicBezTo>
                <a:lnTo>
                  <a:pt x="2674064" y="6329921"/>
                </a:lnTo>
                <a:cubicBezTo>
                  <a:pt x="2650871" y="6306723"/>
                  <a:pt x="2636374" y="6278119"/>
                  <a:pt x="2630576" y="6248164"/>
                </a:cubicBezTo>
                <a:lnTo>
                  <a:pt x="2630083" y="6243019"/>
                </a:lnTo>
                <a:lnTo>
                  <a:pt x="2629563" y="6242060"/>
                </a:lnTo>
                <a:cubicBezTo>
                  <a:pt x="2621549" y="6223109"/>
                  <a:pt x="2617117" y="6202272"/>
                  <a:pt x="2617117" y="6180400"/>
                </a:cubicBezTo>
                <a:lnTo>
                  <a:pt x="2617117" y="5682477"/>
                </a:lnTo>
                <a:cubicBezTo>
                  <a:pt x="2617117" y="5660605"/>
                  <a:pt x="2621549" y="5639768"/>
                  <a:pt x="2629563" y="5620816"/>
                </a:cubicBezTo>
                <a:lnTo>
                  <a:pt x="2629710" y="5620546"/>
                </a:lnTo>
                <a:lnTo>
                  <a:pt x="2630575" y="5611510"/>
                </a:lnTo>
                <a:cubicBezTo>
                  <a:pt x="2636374" y="5581554"/>
                  <a:pt x="2650870" y="5552951"/>
                  <a:pt x="2674064" y="5529752"/>
                </a:cubicBezTo>
                <a:lnTo>
                  <a:pt x="3026077" y="5177667"/>
                </a:lnTo>
                <a:cubicBezTo>
                  <a:pt x="3041539" y="5162201"/>
                  <a:pt x="3059403" y="5150602"/>
                  <a:pt x="3078469" y="5142869"/>
                </a:cubicBezTo>
                <a:lnTo>
                  <a:pt x="3095381" y="5137855"/>
                </a:lnTo>
                <a:lnTo>
                  <a:pt x="3117122" y="5126052"/>
                </a:lnTo>
                <a:cubicBezTo>
                  <a:pt x="3136071" y="5118036"/>
                  <a:pt x="3156903" y="5113603"/>
                  <a:pt x="3178770" y="5113603"/>
                </a:cubicBezTo>
                <a:close/>
                <a:moveTo>
                  <a:pt x="4472864" y="3835202"/>
                </a:moveTo>
                <a:lnTo>
                  <a:pt x="4970684" y="3835202"/>
                </a:lnTo>
                <a:cubicBezTo>
                  <a:pt x="4992552" y="3835202"/>
                  <a:pt x="5013384" y="3839635"/>
                  <a:pt x="5032332" y="3847651"/>
                </a:cubicBezTo>
                <a:lnTo>
                  <a:pt x="5041326" y="3852534"/>
                </a:lnTo>
                <a:lnTo>
                  <a:pt x="5041638" y="3852564"/>
                </a:lnTo>
                <a:cubicBezTo>
                  <a:pt x="5071586" y="3858363"/>
                  <a:pt x="5100184" y="3872863"/>
                  <a:pt x="5123378" y="3896061"/>
                </a:cubicBezTo>
                <a:lnTo>
                  <a:pt x="5475390" y="4248146"/>
                </a:lnTo>
                <a:cubicBezTo>
                  <a:pt x="5490852" y="4263612"/>
                  <a:pt x="5502449" y="4281481"/>
                  <a:pt x="5510181" y="4300549"/>
                </a:cubicBezTo>
                <a:lnTo>
                  <a:pt x="5512776" y="4309308"/>
                </a:lnTo>
                <a:lnTo>
                  <a:pt x="5517889" y="4315507"/>
                </a:lnTo>
                <a:cubicBezTo>
                  <a:pt x="5534966" y="4340790"/>
                  <a:pt x="5544938" y="4371268"/>
                  <a:pt x="5544938" y="4404076"/>
                </a:cubicBezTo>
                <a:lnTo>
                  <a:pt x="5544938" y="4901999"/>
                </a:lnTo>
                <a:cubicBezTo>
                  <a:pt x="5544938" y="4934807"/>
                  <a:pt x="5534966" y="4965286"/>
                  <a:pt x="5517889" y="4990569"/>
                </a:cubicBezTo>
                <a:lnTo>
                  <a:pt x="5511293" y="4998564"/>
                </a:lnTo>
                <a:lnTo>
                  <a:pt x="5510180" y="5002323"/>
                </a:lnTo>
                <a:cubicBezTo>
                  <a:pt x="5502449" y="5021392"/>
                  <a:pt x="5490852" y="5039260"/>
                  <a:pt x="5475390" y="5054726"/>
                </a:cubicBezTo>
                <a:lnTo>
                  <a:pt x="5123377" y="5406811"/>
                </a:lnTo>
                <a:cubicBezTo>
                  <a:pt x="5107915" y="5422276"/>
                  <a:pt x="5090050" y="5433875"/>
                  <a:pt x="5070985" y="5441608"/>
                </a:cubicBezTo>
                <a:lnTo>
                  <a:pt x="5047564" y="5448551"/>
                </a:lnTo>
                <a:lnTo>
                  <a:pt x="5032332" y="5456820"/>
                </a:lnTo>
                <a:cubicBezTo>
                  <a:pt x="5013384" y="5464837"/>
                  <a:pt x="4992552" y="5469269"/>
                  <a:pt x="4970684" y="5469269"/>
                </a:cubicBezTo>
                <a:lnTo>
                  <a:pt x="4472864" y="5469269"/>
                </a:lnTo>
                <a:cubicBezTo>
                  <a:pt x="4440062" y="5469269"/>
                  <a:pt x="4409591" y="5459295"/>
                  <a:pt x="4384313" y="5442215"/>
                </a:cubicBezTo>
                <a:lnTo>
                  <a:pt x="4383694" y="5441703"/>
                </a:lnTo>
                <a:lnTo>
                  <a:pt x="4372563" y="5438404"/>
                </a:lnTo>
                <a:cubicBezTo>
                  <a:pt x="4353497" y="5430671"/>
                  <a:pt x="4335633" y="5419072"/>
                  <a:pt x="4320170" y="5403605"/>
                </a:cubicBezTo>
                <a:lnTo>
                  <a:pt x="3968159" y="5051520"/>
                </a:lnTo>
                <a:cubicBezTo>
                  <a:pt x="3944964" y="5028322"/>
                  <a:pt x="3930469" y="4999718"/>
                  <a:pt x="3924670" y="4969763"/>
                </a:cubicBezTo>
                <a:lnTo>
                  <a:pt x="3924177" y="4964618"/>
                </a:lnTo>
                <a:lnTo>
                  <a:pt x="3923657" y="4963659"/>
                </a:lnTo>
                <a:cubicBezTo>
                  <a:pt x="3915643" y="4944708"/>
                  <a:pt x="3911211" y="4923871"/>
                  <a:pt x="3911211" y="4901999"/>
                </a:cubicBezTo>
                <a:lnTo>
                  <a:pt x="3911211" y="4404076"/>
                </a:lnTo>
                <a:cubicBezTo>
                  <a:pt x="3911211" y="4382204"/>
                  <a:pt x="3915643" y="4361367"/>
                  <a:pt x="3923657" y="4342415"/>
                </a:cubicBezTo>
                <a:lnTo>
                  <a:pt x="3923804" y="4342145"/>
                </a:lnTo>
                <a:lnTo>
                  <a:pt x="3924670" y="4333109"/>
                </a:lnTo>
                <a:cubicBezTo>
                  <a:pt x="3930468" y="4303154"/>
                  <a:pt x="3944964" y="4274550"/>
                  <a:pt x="3968158" y="4251351"/>
                </a:cubicBezTo>
                <a:lnTo>
                  <a:pt x="4320170" y="3899266"/>
                </a:lnTo>
                <a:cubicBezTo>
                  <a:pt x="4335633" y="3883800"/>
                  <a:pt x="4353496" y="3872201"/>
                  <a:pt x="4372563" y="3864468"/>
                </a:cubicBezTo>
                <a:lnTo>
                  <a:pt x="4389475" y="3859454"/>
                </a:lnTo>
                <a:lnTo>
                  <a:pt x="4411216" y="3847651"/>
                </a:lnTo>
                <a:cubicBezTo>
                  <a:pt x="4430165" y="3839635"/>
                  <a:pt x="4450997" y="3835202"/>
                  <a:pt x="4472864" y="3835202"/>
                </a:cubicBezTo>
                <a:close/>
                <a:moveTo>
                  <a:pt x="1865389" y="3835201"/>
                </a:moveTo>
                <a:lnTo>
                  <a:pt x="2363210" y="3835201"/>
                </a:lnTo>
                <a:cubicBezTo>
                  <a:pt x="2385077" y="3835201"/>
                  <a:pt x="2405910" y="3839634"/>
                  <a:pt x="2424857" y="3847650"/>
                </a:cubicBezTo>
                <a:lnTo>
                  <a:pt x="2433851" y="3852533"/>
                </a:lnTo>
                <a:lnTo>
                  <a:pt x="2434163" y="3852563"/>
                </a:lnTo>
                <a:cubicBezTo>
                  <a:pt x="2464111" y="3858362"/>
                  <a:pt x="2492709" y="3872862"/>
                  <a:pt x="2515904" y="3896060"/>
                </a:cubicBezTo>
                <a:lnTo>
                  <a:pt x="2867915" y="4248145"/>
                </a:lnTo>
                <a:cubicBezTo>
                  <a:pt x="2883378" y="4263612"/>
                  <a:pt x="2894974" y="4281480"/>
                  <a:pt x="2902706" y="4300549"/>
                </a:cubicBezTo>
                <a:lnTo>
                  <a:pt x="2905301" y="4309307"/>
                </a:lnTo>
                <a:lnTo>
                  <a:pt x="2910414" y="4315506"/>
                </a:lnTo>
                <a:cubicBezTo>
                  <a:pt x="2927491" y="4340789"/>
                  <a:pt x="2937463" y="4371267"/>
                  <a:pt x="2937463" y="4404075"/>
                </a:cubicBezTo>
                <a:lnTo>
                  <a:pt x="2937463" y="4901998"/>
                </a:lnTo>
                <a:cubicBezTo>
                  <a:pt x="2937463" y="4934806"/>
                  <a:pt x="2927491" y="4965285"/>
                  <a:pt x="2910414" y="4990568"/>
                </a:cubicBezTo>
                <a:lnTo>
                  <a:pt x="2903819" y="4998564"/>
                </a:lnTo>
                <a:lnTo>
                  <a:pt x="2902705" y="5002322"/>
                </a:lnTo>
                <a:cubicBezTo>
                  <a:pt x="2894973" y="5021391"/>
                  <a:pt x="2883377" y="5039259"/>
                  <a:pt x="2867914" y="5054725"/>
                </a:cubicBezTo>
                <a:lnTo>
                  <a:pt x="2515904" y="5406810"/>
                </a:lnTo>
                <a:cubicBezTo>
                  <a:pt x="2500441" y="5422275"/>
                  <a:pt x="2482576" y="5433875"/>
                  <a:pt x="2463511" y="5441608"/>
                </a:cubicBezTo>
                <a:lnTo>
                  <a:pt x="2440090" y="5448550"/>
                </a:lnTo>
                <a:lnTo>
                  <a:pt x="2424857" y="5456819"/>
                </a:lnTo>
                <a:cubicBezTo>
                  <a:pt x="2405910" y="5464836"/>
                  <a:pt x="2385077" y="5469268"/>
                  <a:pt x="2363210" y="5469268"/>
                </a:cubicBezTo>
                <a:lnTo>
                  <a:pt x="1865389" y="5469268"/>
                </a:lnTo>
                <a:cubicBezTo>
                  <a:pt x="1832588" y="5469268"/>
                  <a:pt x="1802116" y="5459294"/>
                  <a:pt x="1776839" y="5442214"/>
                </a:cubicBezTo>
                <a:lnTo>
                  <a:pt x="1776219" y="5441702"/>
                </a:lnTo>
                <a:lnTo>
                  <a:pt x="1765088" y="5438403"/>
                </a:lnTo>
                <a:cubicBezTo>
                  <a:pt x="1746023" y="5430670"/>
                  <a:pt x="1728158" y="5419071"/>
                  <a:pt x="1712696" y="5403605"/>
                </a:cubicBezTo>
                <a:lnTo>
                  <a:pt x="1360685" y="5051520"/>
                </a:lnTo>
                <a:cubicBezTo>
                  <a:pt x="1337490" y="5028321"/>
                  <a:pt x="1322994" y="4999717"/>
                  <a:pt x="1317195" y="4969762"/>
                </a:cubicBezTo>
                <a:lnTo>
                  <a:pt x="1316702" y="4964617"/>
                </a:lnTo>
                <a:lnTo>
                  <a:pt x="1316182" y="4963658"/>
                </a:lnTo>
                <a:cubicBezTo>
                  <a:pt x="1308169" y="4944707"/>
                  <a:pt x="1303737" y="4923870"/>
                  <a:pt x="1303737" y="4901998"/>
                </a:cubicBezTo>
                <a:lnTo>
                  <a:pt x="1303737" y="4404075"/>
                </a:lnTo>
                <a:cubicBezTo>
                  <a:pt x="1303737" y="4382203"/>
                  <a:pt x="1308169" y="4361366"/>
                  <a:pt x="1316182" y="4342414"/>
                </a:cubicBezTo>
                <a:lnTo>
                  <a:pt x="1316329" y="4342144"/>
                </a:lnTo>
                <a:lnTo>
                  <a:pt x="1317195" y="4333108"/>
                </a:lnTo>
                <a:cubicBezTo>
                  <a:pt x="1322994" y="4303153"/>
                  <a:pt x="1337490" y="4274549"/>
                  <a:pt x="1360684" y="4251350"/>
                </a:cubicBezTo>
                <a:lnTo>
                  <a:pt x="1712695" y="3899265"/>
                </a:lnTo>
                <a:cubicBezTo>
                  <a:pt x="1728158" y="3883799"/>
                  <a:pt x="1746022" y="3872200"/>
                  <a:pt x="1765087" y="3864467"/>
                </a:cubicBezTo>
                <a:lnTo>
                  <a:pt x="1782000" y="3859454"/>
                </a:lnTo>
                <a:lnTo>
                  <a:pt x="1803742" y="3847650"/>
                </a:lnTo>
                <a:cubicBezTo>
                  <a:pt x="1822690" y="3839634"/>
                  <a:pt x="1843523" y="3835201"/>
                  <a:pt x="1865389" y="3835201"/>
                </a:cubicBezTo>
                <a:close/>
                <a:moveTo>
                  <a:pt x="5776600" y="2591266"/>
                </a:moveTo>
                <a:lnTo>
                  <a:pt x="6274421" y="2591266"/>
                </a:lnTo>
                <a:cubicBezTo>
                  <a:pt x="6296288" y="2591266"/>
                  <a:pt x="6317121" y="2595699"/>
                  <a:pt x="6336068" y="2603715"/>
                </a:cubicBezTo>
                <a:lnTo>
                  <a:pt x="6345062" y="2608598"/>
                </a:lnTo>
                <a:lnTo>
                  <a:pt x="6345373" y="2608628"/>
                </a:lnTo>
                <a:cubicBezTo>
                  <a:pt x="6375322" y="2614427"/>
                  <a:pt x="6403920" y="2628927"/>
                  <a:pt x="6427114" y="2652125"/>
                </a:cubicBezTo>
                <a:lnTo>
                  <a:pt x="6779126" y="3004210"/>
                </a:lnTo>
                <a:cubicBezTo>
                  <a:pt x="6794589" y="3019676"/>
                  <a:pt x="6806186" y="3037545"/>
                  <a:pt x="6813917" y="3056614"/>
                </a:cubicBezTo>
                <a:lnTo>
                  <a:pt x="6816512" y="3065371"/>
                </a:lnTo>
                <a:lnTo>
                  <a:pt x="6821626" y="3071571"/>
                </a:lnTo>
                <a:cubicBezTo>
                  <a:pt x="6838703" y="3096854"/>
                  <a:pt x="6848674" y="3127332"/>
                  <a:pt x="6848674" y="3160140"/>
                </a:cubicBezTo>
                <a:lnTo>
                  <a:pt x="6848674" y="3658063"/>
                </a:lnTo>
                <a:cubicBezTo>
                  <a:pt x="6848674" y="3690871"/>
                  <a:pt x="6838703" y="3721350"/>
                  <a:pt x="6821626" y="3746632"/>
                </a:cubicBezTo>
                <a:lnTo>
                  <a:pt x="6815030" y="3754628"/>
                </a:lnTo>
                <a:lnTo>
                  <a:pt x="6813917" y="3758387"/>
                </a:lnTo>
                <a:cubicBezTo>
                  <a:pt x="6806185" y="3777455"/>
                  <a:pt x="6794588" y="3795324"/>
                  <a:pt x="6779125" y="3810790"/>
                </a:cubicBezTo>
                <a:lnTo>
                  <a:pt x="6427114" y="4162875"/>
                </a:lnTo>
                <a:cubicBezTo>
                  <a:pt x="6411652" y="4178340"/>
                  <a:pt x="6393787" y="4189939"/>
                  <a:pt x="6374722" y="4197672"/>
                </a:cubicBezTo>
                <a:lnTo>
                  <a:pt x="6351301" y="4204615"/>
                </a:lnTo>
                <a:lnTo>
                  <a:pt x="6336068" y="4212884"/>
                </a:lnTo>
                <a:cubicBezTo>
                  <a:pt x="6317121" y="4220901"/>
                  <a:pt x="6296288" y="4225333"/>
                  <a:pt x="6274421" y="4225333"/>
                </a:cubicBezTo>
                <a:lnTo>
                  <a:pt x="5776600" y="4225333"/>
                </a:lnTo>
                <a:cubicBezTo>
                  <a:pt x="5743799" y="4225333"/>
                  <a:pt x="5713327" y="4215359"/>
                  <a:pt x="5688050" y="4198279"/>
                </a:cubicBezTo>
                <a:lnTo>
                  <a:pt x="5687430" y="4197767"/>
                </a:lnTo>
                <a:lnTo>
                  <a:pt x="5676299" y="4194468"/>
                </a:lnTo>
                <a:cubicBezTo>
                  <a:pt x="5657234" y="4186735"/>
                  <a:pt x="5639370" y="4175135"/>
                  <a:pt x="5623907" y="4159669"/>
                </a:cubicBezTo>
                <a:lnTo>
                  <a:pt x="5271896" y="3807584"/>
                </a:lnTo>
                <a:cubicBezTo>
                  <a:pt x="5248701" y="3784386"/>
                  <a:pt x="5234206" y="3755782"/>
                  <a:pt x="5228406" y="3725827"/>
                </a:cubicBezTo>
                <a:lnTo>
                  <a:pt x="5227913" y="3720682"/>
                </a:lnTo>
                <a:lnTo>
                  <a:pt x="5227394" y="3719723"/>
                </a:lnTo>
                <a:cubicBezTo>
                  <a:pt x="5219380" y="3700772"/>
                  <a:pt x="5214948" y="3679935"/>
                  <a:pt x="5214948" y="3658063"/>
                </a:cubicBezTo>
                <a:lnTo>
                  <a:pt x="5214948" y="3160140"/>
                </a:lnTo>
                <a:cubicBezTo>
                  <a:pt x="5214948" y="3138268"/>
                  <a:pt x="5219380" y="3117431"/>
                  <a:pt x="5227394" y="3098479"/>
                </a:cubicBezTo>
                <a:lnTo>
                  <a:pt x="5227540" y="3098209"/>
                </a:lnTo>
                <a:lnTo>
                  <a:pt x="5228406" y="3089173"/>
                </a:lnTo>
                <a:cubicBezTo>
                  <a:pt x="5234205" y="3059217"/>
                  <a:pt x="5248701" y="3030614"/>
                  <a:pt x="5271895" y="3007415"/>
                </a:cubicBezTo>
                <a:lnTo>
                  <a:pt x="5623907" y="2655330"/>
                </a:lnTo>
                <a:cubicBezTo>
                  <a:pt x="5639370" y="2639865"/>
                  <a:pt x="5657233" y="2628265"/>
                  <a:pt x="5676299" y="2620532"/>
                </a:cubicBezTo>
                <a:lnTo>
                  <a:pt x="5693212" y="2615519"/>
                </a:lnTo>
                <a:lnTo>
                  <a:pt x="5714953" y="2603715"/>
                </a:lnTo>
                <a:cubicBezTo>
                  <a:pt x="5733901" y="2595699"/>
                  <a:pt x="5754734" y="2591266"/>
                  <a:pt x="5776600" y="2591266"/>
                </a:cubicBezTo>
                <a:close/>
                <a:moveTo>
                  <a:pt x="3169127" y="2556802"/>
                </a:moveTo>
                <a:lnTo>
                  <a:pt x="3666947" y="2556802"/>
                </a:lnTo>
                <a:cubicBezTo>
                  <a:pt x="3688815" y="2556802"/>
                  <a:pt x="3709647" y="2561235"/>
                  <a:pt x="3728595" y="2569252"/>
                </a:cubicBezTo>
                <a:lnTo>
                  <a:pt x="3737589" y="2574134"/>
                </a:lnTo>
                <a:lnTo>
                  <a:pt x="3737901" y="2574164"/>
                </a:lnTo>
                <a:cubicBezTo>
                  <a:pt x="3767850" y="2579963"/>
                  <a:pt x="3796447" y="2594463"/>
                  <a:pt x="3819641" y="2617661"/>
                </a:cubicBezTo>
                <a:lnTo>
                  <a:pt x="4171653" y="2969746"/>
                </a:lnTo>
                <a:cubicBezTo>
                  <a:pt x="4187115" y="2985212"/>
                  <a:pt x="4198712" y="3003081"/>
                  <a:pt x="4206444" y="3022150"/>
                </a:cubicBezTo>
                <a:lnTo>
                  <a:pt x="4209039" y="3030908"/>
                </a:lnTo>
                <a:lnTo>
                  <a:pt x="4214153" y="3037107"/>
                </a:lnTo>
                <a:cubicBezTo>
                  <a:pt x="4231230" y="3062390"/>
                  <a:pt x="4241201" y="3092868"/>
                  <a:pt x="4241201" y="3125676"/>
                </a:cubicBezTo>
                <a:lnTo>
                  <a:pt x="4241201" y="3623599"/>
                </a:lnTo>
                <a:cubicBezTo>
                  <a:pt x="4241201" y="3656407"/>
                  <a:pt x="4231230" y="3686886"/>
                  <a:pt x="4214153" y="3712168"/>
                </a:cubicBezTo>
                <a:lnTo>
                  <a:pt x="4207557" y="3720164"/>
                </a:lnTo>
                <a:lnTo>
                  <a:pt x="4206443" y="3723923"/>
                </a:lnTo>
                <a:cubicBezTo>
                  <a:pt x="4198712" y="3742991"/>
                  <a:pt x="4187115" y="3760860"/>
                  <a:pt x="4171653" y="3776326"/>
                </a:cubicBezTo>
                <a:lnTo>
                  <a:pt x="3819641" y="4128411"/>
                </a:lnTo>
                <a:cubicBezTo>
                  <a:pt x="3804178" y="4143876"/>
                  <a:pt x="3786314" y="4155475"/>
                  <a:pt x="3767248" y="4163208"/>
                </a:cubicBezTo>
                <a:lnTo>
                  <a:pt x="3743827" y="4170151"/>
                </a:lnTo>
                <a:lnTo>
                  <a:pt x="3728595" y="4178420"/>
                </a:lnTo>
                <a:cubicBezTo>
                  <a:pt x="3709647" y="4186437"/>
                  <a:pt x="3688815" y="4190869"/>
                  <a:pt x="3666947" y="4190869"/>
                </a:cubicBezTo>
                <a:lnTo>
                  <a:pt x="3169127" y="4190869"/>
                </a:lnTo>
                <a:cubicBezTo>
                  <a:pt x="3136326" y="4190869"/>
                  <a:pt x="3105854" y="4180895"/>
                  <a:pt x="3080576" y="4163815"/>
                </a:cubicBezTo>
                <a:lnTo>
                  <a:pt x="3079957" y="4163303"/>
                </a:lnTo>
                <a:lnTo>
                  <a:pt x="3068826" y="4160004"/>
                </a:lnTo>
                <a:cubicBezTo>
                  <a:pt x="3049761" y="4152271"/>
                  <a:pt x="3031896" y="4140671"/>
                  <a:pt x="3016434" y="4125205"/>
                </a:cubicBezTo>
                <a:lnTo>
                  <a:pt x="2664421" y="3773120"/>
                </a:lnTo>
                <a:cubicBezTo>
                  <a:pt x="2641228" y="3749922"/>
                  <a:pt x="2626731" y="3721318"/>
                  <a:pt x="2620933" y="3691363"/>
                </a:cubicBezTo>
                <a:lnTo>
                  <a:pt x="2620440" y="3686218"/>
                </a:lnTo>
                <a:lnTo>
                  <a:pt x="2619920" y="3685259"/>
                </a:lnTo>
                <a:cubicBezTo>
                  <a:pt x="2611906" y="3666308"/>
                  <a:pt x="2607474" y="3645471"/>
                  <a:pt x="2607474" y="3623599"/>
                </a:cubicBezTo>
                <a:lnTo>
                  <a:pt x="2607474" y="3125676"/>
                </a:lnTo>
                <a:cubicBezTo>
                  <a:pt x="2607474" y="3103804"/>
                  <a:pt x="2611906" y="3082967"/>
                  <a:pt x="2619920" y="3064015"/>
                </a:cubicBezTo>
                <a:lnTo>
                  <a:pt x="2620067" y="3063745"/>
                </a:lnTo>
                <a:lnTo>
                  <a:pt x="2620932" y="3054709"/>
                </a:lnTo>
                <a:cubicBezTo>
                  <a:pt x="2626731" y="3024753"/>
                  <a:pt x="2641227" y="2996150"/>
                  <a:pt x="2664421" y="2972951"/>
                </a:cubicBezTo>
                <a:lnTo>
                  <a:pt x="3016434" y="2620866"/>
                </a:lnTo>
                <a:cubicBezTo>
                  <a:pt x="3031896" y="2605400"/>
                  <a:pt x="3049760" y="2593801"/>
                  <a:pt x="3068826" y="2586068"/>
                </a:cubicBezTo>
                <a:lnTo>
                  <a:pt x="3085738" y="2581055"/>
                </a:lnTo>
                <a:lnTo>
                  <a:pt x="3107479" y="2569252"/>
                </a:lnTo>
                <a:cubicBezTo>
                  <a:pt x="3126428" y="2561235"/>
                  <a:pt x="3147260" y="2556802"/>
                  <a:pt x="3169127" y="2556802"/>
                </a:cubicBezTo>
                <a:close/>
                <a:moveTo>
                  <a:pt x="561653" y="2556801"/>
                </a:moveTo>
                <a:lnTo>
                  <a:pt x="1059473" y="2556801"/>
                </a:lnTo>
                <a:cubicBezTo>
                  <a:pt x="1081340" y="2556801"/>
                  <a:pt x="1102172" y="2561234"/>
                  <a:pt x="1121121" y="2569250"/>
                </a:cubicBezTo>
                <a:lnTo>
                  <a:pt x="1130114" y="2574133"/>
                </a:lnTo>
                <a:lnTo>
                  <a:pt x="1130426" y="2574163"/>
                </a:lnTo>
                <a:cubicBezTo>
                  <a:pt x="1160375" y="2579962"/>
                  <a:pt x="1188973" y="2594463"/>
                  <a:pt x="1212166" y="2617660"/>
                </a:cubicBezTo>
                <a:lnTo>
                  <a:pt x="1564178" y="2969745"/>
                </a:lnTo>
                <a:cubicBezTo>
                  <a:pt x="1579641" y="2985212"/>
                  <a:pt x="1591238" y="3003080"/>
                  <a:pt x="1598969" y="3022149"/>
                </a:cubicBezTo>
                <a:lnTo>
                  <a:pt x="1601564" y="3030907"/>
                </a:lnTo>
                <a:lnTo>
                  <a:pt x="1606678" y="3037106"/>
                </a:lnTo>
                <a:cubicBezTo>
                  <a:pt x="1623755" y="3062389"/>
                  <a:pt x="1633727" y="3092868"/>
                  <a:pt x="1633727" y="3125675"/>
                </a:cubicBezTo>
                <a:lnTo>
                  <a:pt x="1633727" y="3623598"/>
                </a:lnTo>
                <a:cubicBezTo>
                  <a:pt x="1633727" y="3656406"/>
                  <a:pt x="1623755" y="3686885"/>
                  <a:pt x="1606678" y="3712168"/>
                </a:cubicBezTo>
                <a:lnTo>
                  <a:pt x="1600082" y="3720163"/>
                </a:lnTo>
                <a:lnTo>
                  <a:pt x="1598969" y="3723922"/>
                </a:lnTo>
                <a:cubicBezTo>
                  <a:pt x="1591237" y="3742991"/>
                  <a:pt x="1579640" y="3760859"/>
                  <a:pt x="1564178" y="3776325"/>
                </a:cubicBezTo>
                <a:lnTo>
                  <a:pt x="1212166" y="4128410"/>
                </a:lnTo>
                <a:cubicBezTo>
                  <a:pt x="1196704" y="4143875"/>
                  <a:pt x="1178839" y="4155474"/>
                  <a:pt x="1159774" y="4163208"/>
                </a:cubicBezTo>
                <a:lnTo>
                  <a:pt x="1136353" y="4170150"/>
                </a:lnTo>
                <a:lnTo>
                  <a:pt x="1121121" y="4178419"/>
                </a:lnTo>
                <a:cubicBezTo>
                  <a:pt x="1102172" y="4186436"/>
                  <a:pt x="1081340" y="4190868"/>
                  <a:pt x="1059473" y="4190868"/>
                </a:cubicBezTo>
                <a:lnTo>
                  <a:pt x="561653" y="4190868"/>
                </a:lnTo>
                <a:cubicBezTo>
                  <a:pt x="528851" y="4190868"/>
                  <a:pt x="498379" y="4180894"/>
                  <a:pt x="473102" y="4163814"/>
                </a:cubicBezTo>
                <a:lnTo>
                  <a:pt x="472483" y="4163302"/>
                </a:lnTo>
                <a:lnTo>
                  <a:pt x="461351" y="4160003"/>
                </a:lnTo>
                <a:cubicBezTo>
                  <a:pt x="442286" y="4152270"/>
                  <a:pt x="424422" y="4140671"/>
                  <a:pt x="408959" y="4125204"/>
                </a:cubicBezTo>
                <a:lnTo>
                  <a:pt x="56948" y="3773120"/>
                </a:lnTo>
                <a:cubicBezTo>
                  <a:pt x="33753" y="3749921"/>
                  <a:pt x="19258" y="3721317"/>
                  <a:pt x="13458" y="3691362"/>
                </a:cubicBezTo>
                <a:lnTo>
                  <a:pt x="12965" y="3686217"/>
                </a:lnTo>
                <a:lnTo>
                  <a:pt x="12445" y="3685258"/>
                </a:lnTo>
                <a:cubicBezTo>
                  <a:pt x="4432" y="3666307"/>
                  <a:pt x="0" y="3645470"/>
                  <a:pt x="0" y="3623598"/>
                </a:cubicBezTo>
                <a:lnTo>
                  <a:pt x="0" y="3125675"/>
                </a:lnTo>
                <a:cubicBezTo>
                  <a:pt x="0" y="3103803"/>
                  <a:pt x="4432" y="3082966"/>
                  <a:pt x="12445" y="3064014"/>
                </a:cubicBezTo>
                <a:lnTo>
                  <a:pt x="12593" y="3063744"/>
                </a:lnTo>
                <a:lnTo>
                  <a:pt x="13458" y="3054708"/>
                </a:lnTo>
                <a:cubicBezTo>
                  <a:pt x="19257" y="3024753"/>
                  <a:pt x="33753" y="2996149"/>
                  <a:pt x="56947" y="2972951"/>
                </a:cubicBezTo>
                <a:lnTo>
                  <a:pt x="408958" y="2620865"/>
                </a:lnTo>
                <a:cubicBezTo>
                  <a:pt x="424421" y="2605399"/>
                  <a:pt x="442285" y="2593800"/>
                  <a:pt x="461351" y="2586067"/>
                </a:cubicBezTo>
                <a:lnTo>
                  <a:pt x="478264" y="2581054"/>
                </a:lnTo>
                <a:lnTo>
                  <a:pt x="500005" y="2569250"/>
                </a:lnTo>
                <a:cubicBezTo>
                  <a:pt x="518954" y="2561234"/>
                  <a:pt x="539785" y="2556801"/>
                  <a:pt x="561653" y="2556801"/>
                </a:cubicBezTo>
                <a:close/>
                <a:moveTo>
                  <a:pt x="1865390" y="1278401"/>
                </a:moveTo>
                <a:lnTo>
                  <a:pt x="2363211" y="1278401"/>
                </a:lnTo>
                <a:cubicBezTo>
                  <a:pt x="2385078" y="1278401"/>
                  <a:pt x="2405911" y="1282834"/>
                  <a:pt x="2424858" y="1290850"/>
                </a:cubicBezTo>
                <a:lnTo>
                  <a:pt x="2433852" y="1295733"/>
                </a:lnTo>
                <a:lnTo>
                  <a:pt x="2434164" y="1295763"/>
                </a:lnTo>
                <a:cubicBezTo>
                  <a:pt x="2464113" y="1301562"/>
                  <a:pt x="2492710" y="1316061"/>
                  <a:pt x="2515905" y="1339260"/>
                </a:cubicBezTo>
                <a:lnTo>
                  <a:pt x="2867916" y="1691346"/>
                </a:lnTo>
                <a:cubicBezTo>
                  <a:pt x="2883378" y="1706811"/>
                  <a:pt x="2894975" y="1724679"/>
                  <a:pt x="2902707" y="1743748"/>
                </a:cubicBezTo>
                <a:lnTo>
                  <a:pt x="2905301" y="1752506"/>
                </a:lnTo>
                <a:lnTo>
                  <a:pt x="2910415" y="1758705"/>
                </a:lnTo>
                <a:cubicBezTo>
                  <a:pt x="2927492" y="1783988"/>
                  <a:pt x="2937464" y="1814467"/>
                  <a:pt x="2937464" y="1847275"/>
                </a:cubicBezTo>
                <a:lnTo>
                  <a:pt x="2937464" y="2345197"/>
                </a:lnTo>
                <a:cubicBezTo>
                  <a:pt x="2937464" y="2378006"/>
                  <a:pt x="2927492" y="2408484"/>
                  <a:pt x="2910415" y="2433767"/>
                </a:cubicBezTo>
                <a:lnTo>
                  <a:pt x="2903820" y="2441763"/>
                </a:lnTo>
                <a:lnTo>
                  <a:pt x="2902706" y="2445521"/>
                </a:lnTo>
                <a:cubicBezTo>
                  <a:pt x="2894974" y="2464590"/>
                  <a:pt x="2883378" y="2482458"/>
                  <a:pt x="2867915" y="2497924"/>
                </a:cubicBezTo>
                <a:lnTo>
                  <a:pt x="2515904" y="2850009"/>
                </a:lnTo>
                <a:cubicBezTo>
                  <a:pt x="2500441" y="2865474"/>
                  <a:pt x="2482577" y="2877074"/>
                  <a:pt x="2463512" y="2884807"/>
                </a:cubicBezTo>
                <a:lnTo>
                  <a:pt x="2440091" y="2891749"/>
                </a:lnTo>
                <a:lnTo>
                  <a:pt x="2424858" y="2900018"/>
                </a:lnTo>
                <a:cubicBezTo>
                  <a:pt x="2405911" y="2908035"/>
                  <a:pt x="2385078" y="2912467"/>
                  <a:pt x="2363211" y="2912467"/>
                </a:cubicBezTo>
                <a:lnTo>
                  <a:pt x="1865390" y="2912467"/>
                </a:lnTo>
                <a:cubicBezTo>
                  <a:pt x="1832589" y="2912467"/>
                  <a:pt x="1802117" y="2902493"/>
                  <a:pt x="1776840" y="2885414"/>
                </a:cubicBezTo>
                <a:lnTo>
                  <a:pt x="1776220" y="2884901"/>
                </a:lnTo>
                <a:lnTo>
                  <a:pt x="1765089" y="2881602"/>
                </a:lnTo>
                <a:cubicBezTo>
                  <a:pt x="1746024" y="2873869"/>
                  <a:pt x="1728159" y="2862270"/>
                  <a:pt x="1712697" y="2846804"/>
                </a:cubicBezTo>
                <a:lnTo>
                  <a:pt x="1360686" y="2494719"/>
                </a:lnTo>
                <a:cubicBezTo>
                  <a:pt x="1337491" y="2471521"/>
                  <a:pt x="1322995" y="2442916"/>
                  <a:pt x="1317196" y="2412962"/>
                </a:cubicBezTo>
                <a:lnTo>
                  <a:pt x="1316703" y="2407816"/>
                </a:lnTo>
                <a:lnTo>
                  <a:pt x="1316184" y="2406858"/>
                </a:lnTo>
                <a:cubicBezTo>
                  <a:pt x="1308170" y="2387906"/>
                  <a:pt x="1303737" y="2367069"/>
                  <a:pt x="1303737" y="2345197"/>
                </a:cubicBezTo>
                <a:lnTo>
                  <a:pt x="1303737" y="1847275"/>
                </a:lnTo>
                <a:cubicBezTo>
                  <a:pt x="1303737" y="1825402"/>
                  <a:pt x="1308170" y="1804565"/>
                  <a:pt x="1316184" y="1785614"/>
                </a:cubicBezTo>
                <a:lnTo>
                  <a:pt x="1316330" y="1785344"/>
                </a:lnTo>
                <a:lnTo>
                  <a:pt x="1317196" y="1776307"/>
                </a:lnTo>
                <a:cubicBezTo>
                  <a:pt x="1322995" y="1746352"/>
                  <a:pt x="1337491" y="1717748"/>
                  <a:pt x="1360685" y="1694550"/>
                </a:cubicBezTo>
                <a:lnTo>
                  <a:pt x="1712697" y="1342465"/>
                </a:lnTo>
                <a:cubicBezTo>
                  <a:pt x="1728159" y="1326999"/>
                  <a:pt x="1746023" y="1315400"/>
                  <a:pt x="1765089" y="1307666"/>
                </a:cubicBezTo>
                <a:lnTo>
                  <a:pt x="1782001" y="1302653"/>
                </a:lnTo>
                <a:lnTo>
                  <a:pt x="1803742" y="1290850"/>
                </a:lnTo>
                <a:cubicBezTo>
                  <a:pt x="1822691" y="1282834"/>
                  <a:pt x="1843524" y="1278401"/>
                  <a:pt x="1865390" y="1278401"/>
                </a:cubicBezTo>
                <a:close/>
                <a:moveTo>
                  <a:pt x="4472864" y="1278401"/>
                </a:moveTo>
                <a:lnTo>
                  <a:pt x="4970684" y="1278401"/>
                </a:lnTo>
                <a:cubicBezTo>
                  <a:pt x="4992552" y="1278401"/>
                  <a:pt x="5013384" y="1282833"/>
                  <a:pt x="5032332" y="1290849"/>
                </a:cubicBezTo>
                <a:lnTo>
                  <a:pt x="5041326" y="1295731"/>
                </a:lnTo>
                <a:lnTo>
                  <a:pt x="5041638" y="1295761"/>
                </a:lnTo>
                <a:cubicBezTo>
                  <a:pt x="5071586" y="1301561"/>
                  <a:pt x="5100184" y="1316061"/>
                  <a:pt x="5123378" y="1339259"/>
                </a:cubicBezTo>
                <a:lnTo>
                  <a:pt x="5475390" y="1691344"/>
                </a:lnTo>
                <a:cubicBezTo>
                  <a:pt x="5490852" y="1706810"/>
                  <a:pt x="5502449" y="1724678"/>
                  <a:pt x="5510181" y="1743747"/>
                </a:cubicBezTo>
                <a:lnTo>
                  <a:pt x="5512776" y="1752505"/>
                </a:lnTo>
                <a:lnTo>
                  <a:pt x="5517889" y="1758704"/>
                </a:lnTo>
                <a:cubicBezTo>
                  <a:pt x="5534966" y="1783987"/>
                  <a:pt x="5544938" y="1814466"/>
                  <a:pt x="5544938" y="1847274"/>
                </a:cubicBezTo>
                <a:lnTo>
                  <a:pt x="5544938" y="2345196"/>
                </a:lnTo>
                <a:cubicBezTo>
                  <a:pt x="5544938" y="2378005"/>
                  <a:pt x="5534966" y="2408483"/>
                  <a:pt x="5517889" y="2433766"/>
                </a:cubicBezTo>
                <a:lnTo>
                  <a:pt x="5511293" y="2441762"/>
                </a:lnTo>
                <a:lnTo>
                  <a:pt x="5510180" y="2445520"/>
                </a:lnTo>
                <a:cubicBezTo>
                  <a:pt x="5502449" y="2464589"/>
                  <a:pt x="5490852" y="2482457"/>
                  <a:pt x="5475390" y="2497923"/>
                </a:cubicBezTo>
                <a:lnTo>
                  <a:pt x="5123377" y="2850008"/>
                </a:lnTo>
                <a:cubicBezTo>
                  <a:pt x="5107915" y="2865473"/>
                  <a:pt x="5090050" y="2877073"/>
                  <a:pt x="5070985" y="2884806"/>
                </a:cubicBezTo>
                <a:lnTo>
                  <a:pt x="5047564" y="2891749"/>
                </a:lnTo>
                <a:lnTo>
                  <a:pt x="5032332" y="2900017"/>
                </a:lnTo>
                <a:cubicBezTo>
                  <a:pt x="5013384" y="2908034"/>
                  <a:pt x="4992552" y="2912466"/>
                  <a:pt x="4970684" y="2912466"/>
                </a:cubicBezTo>
                <a:lnTo>
                  <a:pt x="4472864" y="2912466"/>
                </a:lnTo>
                <a:cubicBezTo>
                  <a:pt x="4440062" y="2912466"/>
                  <a:pt x="4409591" y="2902492"/>
                  <a:pt x="4384313" y="2885413"/>
                </a:cubicBezTo>
                <a:lnTo>
                  <a:pt x="4383694" y="2884901"/>
                </a:lnTo>
                <a:lnTo>
                  <a:pt x="4372563" y="2881601"/>
                </a:lnTo>
                <a:cubicBezTo>
                  <a:pt x="4353497" y="2873868"/>
                  <a:pt x="4335633" y="2862269"/>
                  <a:pt x="4320170" y="2846803"/>
                </a:cubicBezTo>
                <a:lnTo>
                  <a:pt x="3968159" y="2494718"/>
                </a:lnTo>
                <a:cubicBezTo>
                  <a:pt x="3944964" y="2471520"/>
                  <a:pt x="3930469" y="2442915"/>
                  <a:pt x="3924670" y="2412961"/>
                </a:cubicBezTo>
                <a:lnTo>
                  <a:pt x="3924177" y="2407815"/>
                </a:lnTo>
                <a:lnTo>
                  <a:pt x="3923657" y="2406857"/>
                </a:lnTo>
                <a:cubicBezTo>
                  <a:pt x="3915643" y="2387905"/>
                  <a:pt x="3911211" y="2367068"/>
                  <a:pt x="3911211" y="2345196"/>
                </a:cubicBezTo>
                <a:lnTo>
                  <a:pt x="3911211" y="1847274"/>
                </a:lnTo>
                <a:cubicBezTo>
                  <a:pt x="3911211" y="1825401"/>
                  <a:pt x="3915643" y="1804564"/>
                  <a:pt x="3923657" y="1785613"/>
                </a:cubicBezTo>
                <a:lnTo>
                  <a:pt x="3923804" y="1785343"/>
                </a:lnTo>
                <a:lnTo>
                  <a:pt x="3924670" y="1776306"/>
                </a:lnTo>
                <a:cubicBezTo>
                  <a:pt x="3930468" y="1746351"/>
                  <a:pt x="3944964" y="1717747"/>
                  <a:pt x="3968158" y="1694549"/>
                </a:cubicBezTo>
                <a:lnTo>
                  <a:pt x="4320170" y="1342463"/>
                </a:lnTo>
                <a:cubicBezTo>
                  <a:pt x="4335633" y="1326998"/>
                  <a:pt x="4353496" y="1315398"/>
                  <a:pt x="4372563" y="1307665"/>
                </a:cubicBezTo>
                <a:lnTo>
                  <a:pt x="4389475" y="1302652"/>
                </a:lnTo>
                <a:lnTo>
                  <a:pt x="4411216" y="1290849"/>
                </a:lnTo>
                <a:cubicBezTo>
                  <a:pt x="4430165" y="1282833"/>
                  <a:pt x="4450997" y="1278401"/>
                  <a:pt x="4472864" y="1278401"/>
                </a:cubicBezTo>
                <a:close/>
                <a:moveTo>
                  <a:pt x="3169127" y="0"/>
                </a:moveTo>
                <a:lnTo>
                  <a:pt x="3666947" y="0"/>
                </a:lnTo>
                <a:cubicBezTo>
                  <a:pt x="3688815" y="0"/>
                  <a:pt x="3709647" y="4432"/>
                  <a:pt x="3728595" y="12448"/>
                </a:cubicBezTo>
                <a:lnTo>
                  <a:pt x="3737589" y="17331"/>
                </a:lnTo>
                <a:lnTo>
                  <a:pt x="3737901" y="17360"/>
                </a:lnTo>
                <a:cubicBezTo>
                  <a:pt x="3767850" y="23161"/>
                  <a:pt x="3796447" y="37660"/>
                  <a:pt x="3819641" y="60858"/>
                </a:cubicBezTo>
                <a:lnTo>
                  <a:pt x="4171653" y="412944"/>
                </a:lnTo>
                <a:cubicBezTo>
                  <a:pt x="4187115" y="428409"/>
                  <a:pt x="4198712" y="446277"/>
                  <a:pt x="4206444" y="465347"/>
                </a:cubicBezTo>
                <a:lnTo>
                  <a:pt x="4209039" y="474104"/>
                </a:lnTo>
                <a:lnTo>
                  <a:pt x="4214153" y="480304"/>
                </a:lnTo>
                <a:cubicBezTo>
                  <a:pt x="4231230" y="505587"/>
                  <a:pt x="4241201" y="536065"/>
                  <a:pt x="4241201" y="568872"/>
                </a:cubicBezTo>
                <a:lnTo>
                  <a:pt x="4241201" y="1066796"/>
                </a:lnTo>
                <a:cubicBezTo>
                  <a:pt x="4241201" y="1099604"/>
                  <a:pt x="4231230" y="1130082"/>
                  <a:pt x="4214153" y="1155365"/>
                </a:cubicBezTo>
                <a:lnTo>
                  <a:pt x="4207557" y="1163361"/>
                </a:lnTo>
                <a:lnTo>
                  <a:pt x="4206443" y="1167119"/>
                </a:lnTo>
                <a:cubicBezTo>
                  <a:pt x="4198712" y="1186188"/>
                  <a:pt x="4187115" y="1204056"/>
                  <a:pt x="4171653" y="1219522"/>
                </a:cubicBezTo>
                <a:lnTo>
                  <a:pt x="3819641" y="1571607"/>
                </a:lnTo>
                <a:cubicBezTo>
                  <a:pt x="3804178" y="1587073"/>
                  <a:pt x="3786314" y="1598672"/>
                  <a:pt x="3767248" y="1606405"/>
                </a:cubicBezTo>
                <a:lnTo>
                  <a:pt x="3743827" y="1613348"/>
                </a:lnTo>
                <a:lnTo>
                  <a:pt x="3728595" y="1621617"/>
                </a:lnTo>
                <a:cubicBezTo>
                  <a:pt x="3709647" y="1629633"/>
                  <a:pt x="3688815" y="1634066"/>
                  <a:pt x="3666947" y="1634066"/>
                </a:cubicBezTo>
                <a:lnTo>
                  <a:pt x="3169127" y="1634066"/>
                </a:lnTo>
                <a:cubicBezTo>
                  <a:pt x="3136326" y="1634066"/>
                  <a:pt x="3105854" y="1624092"/>
                  <a:pt x="3080576" y="1607012"/>
                </a:cubicBezTo>
                <a:lnTo>
                  <a:pt x="3079957" y="1606501"/>
                </a:lnTo>
                <a:lnTo>
                  <a:pt x="3068826" y="1603201"/>
                </a:lnTo>
                <a:cubicBezTo>
                  <a:pt x="3049761" y="1595468"/>
                  <a:pt x="3031896" y="1583868"/>
                  <a:pt x="3016434" y="1568403"/>
                </a:cubicBezTo>
                <a:lnTo>
                  <a:pt x="2664421" y="1216318"/>
                </a:lnTo>
                <a:cubicBezTo>
                  <a:pt x="2641228" y="1193119"/>
                  <a:pt x="2626731" y="1164515"/>
                  <a:pt x="2620933" y="1134560"/>
                </a:cubicBezTo>
                <a:lnTo>
                  <a:pt x="2620440" y="1129415"/>
                </a:lnTo>
                <a:lnTo>
                  <a:pt x="2619920" y="1128457"/>
                </a:lnTo>
                <a:cubicBezTo>
                  <a:pt x="2611906" y="1109504"/>
                  <a:pt x="2607474" y="1088668"/>
                  <a:pt x="2607474" y="1066796"/>
                </a:cubicBezTo>
                <a:lnTo>
                  <a:pt x="2607474" y="568872"/>
                </a:lnTo>
                <a:cubicBezTo>
                  <a:pt x="2607474" y="547001"/>
                  <a:pt x="2611906" y="526164"/>
                  <a:pt x="2619920" y="507212"/>
                </a:cubicBezTo>
                <a:lnTo>
                  <a:pt x="2620067" y="506943"/>
                </a:lnTo>
                <a:lnTo>
                  <a:pt x="2620932" y="497906"/>
                </a:lnTo>
                <a:cubicBezTo>
                  <a:pt x="2626731" y="467950"/>
                  <a:pt x="2641227" y="439346"/>
                  <a:pt x="2664421" y="416148"/>
                </a:cubicBezTo>
                <a:lnTo>
                  <a:pt x="3016434" y="64062"/>
                </a:lnTo>
                <a:cubicBezTo>
                  <a:pt x="3031896" y="48597"/>
                  <a:pt x="3049760" y="36998"/>
                  <a:pt x="3068826" y="29265"/>
                </a:cubicBezTo>
                <a:lnTo>
                  <a:pt x="3085738" y="24251"/>
                </a:lnTo>
                <a:lnTo>
                  <a:pt x="3107479" y="12448"/>
                </a:lnTo>
                <a:cubicBezTo>
                  <a:pt x="3126428" y="4432"/>
                  <a:pt x="3147260" y="0"/>
                  <a:pt x="3169127" y="0"/>
                </a:cubicBezTo>
                <a:close/>
              </a:path>
            </a:pathLst>
          </a:custGeom>
        </p:spPr>
      </p:pic>
      <p:sp>
        <p:nvSpPr>
          <p:cNvPr id="3" name="圆角矩形 2"/>
          <p:cNvSpPr/>
          <p:nvPr/>
        </p:nvSpPr>
        <p:spPr>
          <a:xfrm rot="18900000">
            <a:off x="6195397" y="1253037"/>
            <a:ext cx="4351931" cy="4351928"/>
          </a:xfrm>
          <a:prstGeom prst="roundRect">
            <a:avLst>
              <a:gd name="adj" fmla="val 22595"/>
            </a:avLst>
          </a:prstGeom>
          <a:noFill/>
          <a:ln w="82550">
            <a:solidFill>
              <a:schemeClr val="tx1"/>
            </a:solidFill>
          </a:ln>
          <a:effectLst>
            <a:outerShdw blurRad="368300" sx="103000" sy="103000" algn="ctr" rotWithShape="0">
              <a:srgbClr val="1D03E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 name="任意多边形 16"/>
          <p:cNvSpPr>
            <a:spLocks noChangeAspect="1"/>
          </p:cNvSpPr>
          <p:nvPr/>
        </p:nvSpPr>
        <p:spPr>
          <a:xfrm rot="5400000">
            <a:off x="7817347" y="2875099"/>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FDECA0"/>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 name="矩形 4"/>
          <p:cNvSpPr/>
          <p:nvPr/>
        </p:nvSpPr>
        <p:spPr>
          <a:xfrm>
            <a:off x="609809" y="2391612"/>
            <a:ext cx="4475710" cy="3416320"/>
          </a:xfrm>
          <a:prstGeom prst="rect">
            <a:avLst/>
          </a:prstGeom>
        </p:spPr>
        <p:txBody>
          <a:bodyPr wrap="square">
            <a:spAutoFit/>
          </a:bodyPr>
          <a:lstStyle/>
          <a:p>
            <a:r>
              <a:rPr lang="zh-CN" altLang="en-US" sz="2400" dirty="0">
                <a:solidFill>
                  <a:schemeClr val="bg1"/>
                </a:solidFill>
                <a:cs typeface="+mn-ea"/>
                <a:sym typeface="+mn-lt"/>
              </a:rPr>
              <a:t>项目目前完成了中期答辩之前的目标任务</a:t>
            </a:r>
            <a:r>
              <a:rPr lang="en-US" altLang="zh-CN" sz="2400" dirty="0">
                <a:solidFill>
                  <a:schemeClr val="bg1"/>
                </a:solidFill>
                <a:cs typeface="+mn-ea"/>
                <a:sym typeface="+mn-lt"/>
              </a:rPr>
              <a:t>——</a:t>
            </a:r>
            <a:r>
              <a:rPr lang="zh-CN" altLang="en-US" sz="2400" dirty="0">
                <a:solidFill>
                  <a:schemeClr val="bg1"/>
                </a:solidFill>
                <a:cs typeface="+mn-ea"/>
                <a:sym typeface="+mn-lt"/>
              </a:rPr>
              <a:t>初步完成了爬虫程序，可以获取近几年全国近千所高校对于的各省文理科学生的历年录取分数线。</a:t>
            </a:r>
            <a:endParaRPr lang="en-US" altLang="zh-CN" sz="2400" dirty="0">
              <a:solidFill>
                <a:schemeClr val="bg1"/>
              </a:solidFill>
              <a:cs typeface="+mn-ea"/>
              <a:sym typeface="+mn-lt"/>
            </a:endParaRPr>
          </a:p>
          <a:p>
            <a:r>
              <a:rPr lang="zh-CN" altLang="en-US" sz="2400" dirty="0">
                <a:solidFill>
                  <a:schemeClr val="bg1"/>
                </a:solidFill>
                <a:cs typeface="+mn-ea"/>
                <a:sym typeface="+mn-lt"/>
              </a:rPr>
              <a:t>接下来我们会在实现推荐算法的过程中，对该程序进行更加优化的改进，以配合我们的系统更加顺利地进展。</a:t>
            </a:r>
            <a:endParaRPr lang="en-US" altLang="zh-CN" sz="2400" dirty="0">
              <a:solidFill>
                <a:schemeClr val="bg1"/>
              </a:solidFill>
              <a:cs typeface="+mn-ea"/>
              <a:sym typeface="+mn-lt"/>
            </a:endParaRPr>
          </a:p>
        </p:txBody>
      </p:sp>
      <p:sp>
        <p:nvSpPr>
          <p:cNvPr id="18" name="任意多边形 31"/>
          <p:cNvSpPr>
            <a:spLocks noChangeAspect="1"/>
          </p:cNvSpPr>
          <p:nvPr/>
        </p:nvSpPr>
        <p:spPr>
          <a:xfrm rot="5400000">
            <a:off x="7817347" y="1131579"/>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FDECA0"/>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任意多边形 32"/>
          <p:cNvSpPr>
            <a:spLocks noChangeAspect="1"/>
          </p:cNvSpPr>
          <p:nvPr/>
        </p:nvSpPr>
        <p:spPr>
          <a:xfrm rot="5400000">
            <a:off x="7817347" y="4623951"/>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FDECA0"/>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0" name="任意多边形 33"/>
          <p:cNvSpPr>
            <a:spLocks noChangeAspect="1"/>
          </p:cNvSpPr>
          <p:nvPr/>
        </p:nvSpPr>
        <p:spPr>
          <a:xfrm rot="5400000">
            <a:off x="6931764" y="3749525"/>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9C7263"/>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1" name="任意多边形 34"/>
          <p:cNvSpPr>
            <a:spLocks noChangeAspect="1"/>
          </p:cNvSpPr>
          <p:nvPr/>
        </p:nvSpPr>
        <p:spPr>
          <a:xfrm rot="5400000">
            <a:off x="8705868" y="3749525"/>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9C7263"/>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2" name="任意多边形 35"/>
          <p:cNvSpPr>
            <a:spLocks noChangeAspect="1"/>
          </p:cNvSpPr>
          <p:nvPr/>
        </p:nvSpPr>
        <p:spPr>
          <a:xfrm rot="5400000">
            <a:off x="9598403" y="2898911"/>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FDECA0"/>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3" name="任意多边形 36"/>
          <p:cNvSpPr>
            <a:spLocks noChangeAspect="1"/>
          </p:cNvSpPr>
          <p:nvPr/>
        </p:nvSpPr>
        <p:spPr>
          <a:xfrm rot="5400000">
            <a:off x="6927491" y="2005435"/>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9C7263"/>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任意多边形 41"/>
          <p:cNvSpPr>
            <a:spLocks noChangeAspect="1"/>
          </p:cNvSpPr>
          <p:nvPr/>
        </p:nvSpPr>
        <p:spPr>
          <a:xfrm rot="5400000">
            <a:off x="6037087" y="2882392"/>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FDECA0"/>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5" name="任意多边形 45"/>
          <p:cNvSpPr>
            <a:spLocks noChangeAspect="1"/>
          </p:cNvSpPr>
          <p:nvPr/>
        </p:nvSpPr>
        <p:spPr>
          <a:xfrm rot="5400000">
            <a:off x="8710140" y="2000673"/>
            <a:ext cx="1108032" cy="1107803"/>
          </a:xfrm>
          <a:custGeom>
            <a:avLst/>
            <a:gdLst>
              <a:gd name="connsiteX0" fmla="*/ 3238501 w 3238501"/>
              <a:gd name="connsiteY0" fmla="*/ 1138331 h 3238500"/>
              <a:gd name="connsiteX1" fmla="*/ 3238501 w 3238501"/>
              <a:gd name="connsiteY1" fmla="*/ 2125148 h 3238500"/>
              <a:gd name="connsiteX2" fmla="*/ 3184883 w 3238501"/>
              <a:gd name="connsiteY2" fmla="*/ 2300680 h 3238500"/>
              <a:gd name="connsiteX3" fmla="*/ 3183869 w 3238501"/>
              <a:gd name="connsiteY3" fmla="*/ 2301909 h 3238500"/>
              <a:gd name="connsiteX4" fmla="*/ 3177330 w 3238501"/>
              <a:gd name="connsiteY4" fmla="*/ 2323973 h 3238500"/>
              <a:gd name="connsiteX5" fmla="*/ 3108365 w 3238501"/>
              <a:gd name="connsiteY5" fmla="*/ 2427829 h 3238500"/>
              <a:gd name="connsiteX6" fmla="*/ 2410580 w 3238501"/>
              <a:gd name="connsiteY6" fmla="*/ 3125614 h 3238500"/>
              <a:gd name="connsiteX7" fmla="*/ 2248547 w 3238501"/>
              <a:gd name="connsiteY7" fmla="*/ 3211821 h 3238500"/>
              <a:gd name="connsiteX8" fmla="*/ 2238350 w 3238501"/>
              <a:gd name="connsiteY8" fmla="*/ 3212798 h 3238500"/>
              <a:gd name="connsiteX9" fmla="*/ 2236451 w 3238501"/>
              <a:gd name="connsiteY9" fmla="*/ 3213829 h 3238500"/>
              <a:gd name="connsiteX10" fmla="*/ 2114248 w 3238501"/>
              <a:gd name="connsiteY10" fmla="*/ 3238500 h 3238500"/>
              <a:gd name="connsiteX11" fmla="*/ 1127431 w 3238501"/>
              <a:gd name="connsiteY11" fmla="*/ 3238500 h 3238500"/>
              <a:gd name="connsiteX12" fmla="*/ 1005228 w 3238501"/>
              <a:gd name="connsiteY12" fmla="*/ 3213829 h 3238500"/>
              <a:gd name="connsiteX13" fmla="*/ 1004693 w 3238501"/>
              <a:gd name="connsiteY13" fmla="*/ 3213538 h 3238500"/>
              <a:gd name="connsiteX14" fmla="*/ 986784 w 3238501"/>
              <a:gd name="connsiteY14" fmla="*/ 3211822 h 3238500"/>
              <a:gd name="connsiteX15" fmla="*/ 824751 w 3238501"/>
              <a:gd name="connsiteY15" fmla="*/ 3125615 h 3238500"/>
              <a:gd name="connsiteX16" fmla="*/ 126965 w 3238501"/>
              <a:gd name="connsiteY16" fmla="*/ 2427830 h 3238500"/>
              <a:gd name="connsiteX17" fmla="*/ 58000 w 3238501"/>
              <a:gd name="connsiteY17" fmla="*/ 2323974 h 3238500"/>
              <a:gd name="connsiteX18" fmla="*/ 48064 w 3238501"/>
              <a:gd name="connsiteY18" fmla="*/ 2290448 h 3238500"/>
              <a:gd name="connsiteX19" fmla="*/ 24672 w 3238501"/>
              <a:gd name="connsiteY19" fmla="*/ 2247351 h 3238500"/>
              <a:gd name="connsiteX20" fmla="*/ 0 w 3238501"/>
              <a:gd name="connsiteY20" fmla="*/ 2125148 h 3238500"/>
              <a:gd name="connsiteX21" fmla="*/ 0 w 3238501"/>
              <a:gd name="connsiteY21" fmla="*/ 1138331 h 3238500"/>
              <a:gd name="connsiteX22" fmla="*/ 24672 w 3238501"/>
              <a:gd name="connsiteY22" fmla="*/ 1016128 h 3238500"/>
              <a:gd name="connsiteX23" fmla="*/ 34349 w 3238501"/>
              <a:gd name="connsiteY23" fmla="*/ 998300 h 3238500"/>
              <a:gd name="connsiteX24" fmla="*/ 34408 w 3238501"/>
              <a:gd name="connsiteY24" fmla="*/ 997682 h 3238500"/>
              <a:gd name="connsiteX25" fmla="*/ 120614 w 3238501"/>
              <a:gd name="connsiteY25" fmla="*/ 835649 h 3238500"/>
              <a:gd name="connsiteX26" fmla="*/ 818400 w 3238501"/>
              <a:gd name="connsiteY26" fmla="*/ 137864 h 3238500"/>
              <a:gd name="connsiteX27" fmla="*/ 922256 w 3238501"/>
              <a:gd name="connsiteY27" fmla="*/ 68899 h 3238500"/>
              <a:gd name="connsiteX28" fmla="*/ 939613 w 3238501"/>
              <a:gd name="connsiteY28" fmla="*/ 63755 h 3238500"/>
              <a:gd name="connsiteX29" fmla="*/ 951899 w 3238501"/>
              <a:gd name="connsiteY29" fmla="*/ 53618 h 3238500"/>
              <a:gd name="connsiteX30" fmla="*/ 1127431 w 3238501"/>
              <a:gd name="connsiteY30" fmla="*/ 0 h 3238500"/>
              <a:gd name="connsiteX31" fmla="*/ 2114248 w 3238501"/>
              <a:gd name="connsiteY31" fmla="*/ 0 h 3238500"/>
              <a:gd name="connsiteX32" fmla="*/ 2289780 w 3238501"/>
              <a:gd name="connsiteY32" fmla="*/ 53618 h 3238500"/>
              <a:gd name="connsiteX33" fmla="*/ 2305627 w 3238501"/>
              <a:gd name="connsiteY33" fmla="*/ 66693 h 3238500"/>
              <a:gd name="connsiteX34" fmla="*/ 2313075 w 3238501"/>
              <a:gd name="connsiteY34" fmla="*/ 68900 h 3238500"/>
              <a:gd name="connsiteX35" fmla="*/ 2416931 w 3238501"/>
              <a:gd name="connsiteY35" fmla="*/ 137865 h 3238500"/>
              <a:gd name="connsiteX36" fmla="*/ 3114716 w 3238501"/>
              <a:gd name="connsiteY36" fmla="*/ 835650 h 3238500"/>
              <a:gd name="connsiteX37" fmla="*/ 3183681 w 3238501"/>
              <a:gd name="connsiteY37" fmla="*/ 939506 h 3238500"/>
              <a:gd name="connsiteX38" fmla="*/ 3197440 w 3238501"/>
              <a:gd name="connsiteY38" fmla="*/ 985933 h 3238500"/>
              <a:gd name="connsiteX39" fmla="*/ 3213829 w 3238501"/>
              <a:gd name="connsiteY39" fmla="*/ 1016128 h 3238500"/>
              <a:gd name="connsiteX40" fmla="*/ 3238501 w 3238501"/>
              <a:gd name="connsiteY40" fmla="*/ 1138331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38501" h="3238500">
                <a:moveTo>
                  <a:pt x="3238501" y="1138331"/>
                </a:moveTo>
                <a:lnTo>
                  <a:pt x="3238501" y="2125148"/>
                </a:lnTo>
                <a:cubicBezTo>
                  <a:pt x="3238501" y="2190169"/>
                  <a:pt x="3218734" y="2250573"/>
                  <a:pt x="3184883" y="2300680"/>
                </a:cubicBezTo>
                <a:lnTo>
                  <a:pt x="3183869" y="2301909"/>
                </a:lnTo>
                <a:lnTo>
                  <a:pt x="3177330" y="2323973"/>
                </a:lnTo>
                <a:cubicBezTo>
                  <a:pt x="3162004" y="2361766"/>
                  <a:pt x="3139016" y="2397178"/>
                  <a:pt x="3108365" y="2427829"/>
                </a:cubicBezTo>
                <a:lnTo>
                  <a:pt x="2410580" y="3125614"/>
                </a:lnTo>
                <a:cubicBezTo>
                  <a:pt x="2364603" y="3171591"/>
                  <a:pt x="2307914" y="3200326"/>
                  <a:pt x="2248547" y="3211821"/>
                </a:cubicBezTo>
                <a:lnTo>
                  <a:pt x="2238350" y="3212798"/>
                </a:lnTo>
                <a:lnTo>
                  <a:pt x="2236451" y="3213829"/>
                </a:lnTo>
                <a:cubicBezTo>
                  <a:pt x="2198891" y="3229715"/>
                  <a:pt x="2157595" y="3238500"/>
                  <a:pt x="2114248" y="3238500"/>
                </a:cubicBezTo>
                <a:lnTo>
                  <a:pt x="1127431" y="3238500"/>
                </a:lnTo>
                <a:cubicBezTo>
                  <a:pt x="1084084" y="3238500"/>
                  <a:pt x="1042788" y="3229715"/>
                  <a:pt x="1005228" y="3213829"/>
                </a:cubicBezTo>
                <a:lnTo>
                  <a:pt x="1004693" y="3213538"/>
                </a:lnTo>
                <a:lnTo>
                  <a:pt x="986784" y="3211822"/>
                </a:lnTo>
                <a:cubicBezTo>
                  <a:pt x="927416" y="3200327"/>
                  <a:pt x="870727" y="3171592"/>
                  <a:pt x="824751" y="3125615"/>
                </a:cubicBezTo>
                <a:lnTo>
                  <a:pt x="126965" y="2427830"/>
                </a:lnTo>
                <a:cubicBezTo>
                  <a:pt x="96314" y="2397179"/>
                  <a:pt x="73326" y="2361767"/>
                  <a:pt x="58000" y="2323974"/>
                </a:cubicBezTo>
                <a:lnTo>
                  <a:pt x="48064" y="2290448"/>
                </a:lnTo>
                <a:lnTo>
                  <a:pt x="24672" y="2247351"/>
                </a:lnTo>
                <a:cubicBezTo>
                  <a:pt x="8785" y="2209790"/>
                  <a:pt x="0" y="2168495"/>
                  <a:pt x="0" y="2125148"/>
                </a:cubicBezTo>
                <a:lnTo>
                  <a:pt x="0" y="1138331"/>
                </a:lnTo>
                <a:cubicBezTo>
                  <a:pt x="0" y="1094984"/>
                  <a:pt x="8785" y="1053688"/>
                  <a:pt x="24672" y="1016128"/>
                </a:cubicBezTo>
                <a:lnTo>
                  <a:pt x="34349" y="998300"/>
                </a:lnTo>
                <a:lnTo>
                  <a:pt x="34408" y="997682"/>
                </a:lnTo>
                <a:cubicBezTo>
                  <a:pt x="45902" y="938315"/>
                  <a:pt x="74638" y="881626"/>
                  <a:pt x="120614" y="835649"/>
                </a:cubicBezTo>
                <a:lnTo>
                  <a:pt x="818400" y="137864"/>
                </a:lnTo>
                <a:cubicBezTo>
                  <a:pt x="849051" y="107213"/>
                  <a:pt x="884463" y="84225"/>
                  <a:pt x="922256" y="68899"/>
                </a:cubicBezTo>
                <a:lnTo>
                  <a:pt x="939613" y="63755"/>
                </a:lnTo>
                <a:lnTo>
                  <a:pt x="951899" y="53618"/>
                </a:lnTo>
                <a:cubicBezTo>
                  <a:pt x="1002006" y="19767"/>
                  <a:pt x="1062410" y="0"/>
                  <a:pt x="1127431" y="0"/>
                </a:cubicBezTo>
                <a:lnTo>
                  <a:pt x="2114248" y="0"/>
                </a:lnTo>
                <a:cubicBezTo>
                  <a:pt x="2179269" y="0"/>
                  <a:pt x="2239673" y="19767"/>
                  <a:pt x="2289780" y="53618"/>
                </a:cubicBezTo>
                <a:lnTo>
                  <a:pt x="2305627" y="66693"/>
                </a:lnTo>
                <a:lnTo>
                  <a:pt x="2313075" y="68900"/>
                </a:lnTo>
                <a:cubicBezTo>
                  <a:pt x="2350867" y="84226"/>
                  <a:pt x="2386280" y="107214"/>
                  <a:pt x="2416931" y="137865"/>
                </a:cubicBezTo>
                <a:lnTo>
                  <a:pt x="3114716" y="835650"/>
                </a:lnTo>
                <a:cubicBezTo>
                  <a:pt x="3145367" y="866301"/>
                  <a:pt x="3168355" y="901714"/>
                  <a:pt x="3183681" y="939506"/>
                </a:cubicBezTo>
                <a:lnTo>
                  <a:pt x="3197440" y="985933"/>
                </a:lnTo>
                <a:lnTo>
                  <a:pt x="3213829" y="1016128"/>
                </a:lnTo>
                <a:cubicBezTo>
                  <a:pt x="3229716" y="1053688"/>
                  <a:pt x="3238501" y="1094984"/>
                  <a:pt x="3238501" y="1138331"/>
                </a:cubicBezTo>
                <a:close/>
              </a:path>
            </a:pathLst>
          </a:custGeom>
          <a:solidFill>
            <a:srgbClr val="9C7263"/>
          </a:solidFill>
          <a:ln w="53975">
            <a:noFill/>
          </a:ln>
          <a:effectLst>
            <a:outerShdw blurRad="63500" sx="101000" sy="101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8544" y="1432309"/>
            <a:ext cx="506345" cy="506345"/>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7702" y="2239498"/>
            <a:ext cx="532909" cy="532909"/>
          </a:xfrm>
          <a:prstGeom prst="rect">
            <a:avLst/>
          </a:prstGeom>
        </p:spPr>
      </p:pic>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0073" y="2239498"/>
            <a:ext cx="622867" cy="622867"/>
          </a:xfrm>
          <a:prstGeom prst="rect">
            <a:avLst/>
          </a:prstGeom>
        </p:spPr>
      </p:pic>
      <p:pic>
        <p:nvPicPr>
          <p:cNvPr id="29" name="图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59026" y="3126874"/>
            <a:ext cx="651876" cy="651876"/>
          </a:xfrm>
          <a:prstGeom prst="rect">
            <a:avLst/>
          </a:prstGeom>
        </p:spPr>
      </p:pic>
      <p:pic>
        <p:nvPicPr>
          <p:cNvPr id="30" name="图片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8958" y="4090651"/>
            <a:ext cx="579052" cy="476586"/>
          </a:xfrm>
          <a:prstGeom prst="rect">
            <a:avLst/>
          </a:prstGeom>
        </p:spPr>
      </p:pic>
      <p:pic>
        <p:nvPicPr>
          <p:cNvPr id="31" name="图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96075" y="3165136"/>
            <a:ext cx="526392" cy="526392"/>
          </a:xfrm>
          <a:prstGeom prst="rect">
            <a:avLst/>
          </a:prstGeom>
        </p:spPr>
      </p:pic>
      <p:pic>
        <p:nvPicPr>
          <p:cNvPr id="32" name="图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38615" y="4033668"/>
            <a:ext cx="642539" cy="492366"/>
          </a:xfrm>
          <a:prstGeom prst="rect">
            <a:avLst/>
          </a:prstGeom>
        </p:spPr>
      </p:pic>
      <p:pic>
        <p:nvPicPr>
          <p:cNvPr id="33" name="图片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1875" y="4792172"/>
            <a:ext cx="839680" cy="839680"/>
          </a:xfrm>
          <a:prstGeom prst="rect">
            <a:avLst/>
          </a:prstGeom>
        </p:spPr>
      </p:pic>
      <p:sp>
        <p:nvSpPr>
          <p:cNvPr id="34" name="任意多边形 52"/>
          <p:cNvSpPr/>
          <p:nvPr/>
        </p:nvSpPr>
        <p:spPr>
          <a:xfrm>
            <a:off x="8087835" y="3126874"/>
            <a:ext cx="602916" cy="602916"/>
          </a:xfrm>
          <a:custGeom>
            <a:avLst/>
            <a:gdLst/>
            <a:ahLst/>
            <a:cxnLst/>
            <a:rect l="l" t="t" r="r" b="b"/>
            <a:pathLst>
              <a:path w="846268" h="846268">
                <a:moveTo>
                  <a:pt x="225068" y="236014"/>
                </a:moveTo>
                <a:lnTo>
                  <a:pt x="225068" y="250587"/>
                </a:lnTo>
                <a:cubicBezTo>
                  <a:pt x="241156" y="250015"/>
                  <a:pt x="251272" y="251730"/>
                  <a:pt x="255415" y="255732"/>
                </a:cubicBezTo>
                <a:cubicBezTo>
                  <a:pt x="259558" y="259733"/>
                  <a:pt x="261330" y="269450"/>
                  <a:pt x="260730" y="284884"/>
                </a:cubicBezTo>
                <a:lnTo>
                  <a:pt x="260730" y="524043"/>
                </a:lnTo>
                <a:cubicBezTo>
                  <a:pt x="261330" y="539934"/>
                  <a:pt x="259558" y="549994"/>
                  <a:pt x="255415" y="554224"/>
                </a:cubicBezTo>
                <a:cubicBezTo>
                  <a:pt x="251272" y="558454"/>
                  <a:pt x="241156" y="560283"/>
                  <a:pt x="225068" y="559711"/>
                </a:cubicBezTo>
                <a:lnTo>
                  <a:pt x="225068" y="574284"/>
                </a:lnTo>
                <a:lnTo>
                  <a:pt x="314173" y="574284"/>
                </a:lnTo>
                <a:lnTo>
                  <a:pt x="314173" y="559711"/>
                </a:lnTo>
                <a:cubicBezTo>
                  <a:pt x="298977" y="560283"/>
                  <a:pt x="289469" y="558454"/>
                  <a:pt x="285648" y="554224"/>
                </a:cubicBezTo>
                <a:cubicBezTo>
                  <a:pt x="281828" y="549994"/>
                  <a:pt x="280208" y="539934"/>
                  <a:pt x="280789" y="524043"/>
                </a:cubicBezTo>
                <a:lnTo>
                  <a:pt x="280789" y="283969"/>
                </a:lnTo>
                <a:lnTo>
                  <a:pt x="281704" y="283969"/>
                </a:lnTo>
                <a:lnTo>
                  <a:pt x="402432" y="576570"/>
                </a:lnTo>
                <a:lnTo>
                  <a:pt x="416609" y="576570"/>
                </a:lnTo>
                <a:lnTo>
                  <a:pt x="532764" y="284884"/>
                </a:lnTo>
                <a:lnTo>
                  <a:pt x="533678" y="284884"/>
                </a:lnTo>
                <a:lnTo>
                  <a:pt x="533678" y="524043"/>
                </a:lnTo>
                <a:cubicBezTo>
                  <a:pt x="534278" y="539934"/>
                  <a:pt x="532621" y="549994"/>
                  <a:pt x="528705" y="554224"/>
                </a:cubicBezTo>
                <a:cubicBezTo>
                  <a:pt x="524790" y="558454"/>
                  <a:pt x="515015" y="560283"/>
                  <a:pt x="499381" y="559711"/>
                </a:cubicBezTo>
                <a:lnTo>
                  <a:pt x="499381" y="574284"/>
                </a:lnTo>
                <a:lnTo>
                  <a:pt x="608145" y="574284"/>
                </a:lnTo>
                <a:lnTo>
                  <a:pt x="608145" y="559711"/>
                </a:lnTo>
                <a:cubicBezTo>
                  <a:pt x="591819" y="560283"/>
                  <a:pt x="581494" y="558454"/>
                  <a:pt x="577169" y="554224"/>
                </a:cubicBezTo>
                <a:cubicBezTo>
                  <a:pt x="572845" y="549994"/>
                  <a:pt x="570978" y="539934"/>
                  <a:pt x="571569" y="524043"/>
                </a:cubicBezTo>
                <a:lnTo>
                  <a:pt x="571569" y="286256"/>
                </a:lnTo>
                <a:cubicBezTo>
                  <a:pt x="570950" y="270365"/>
                  <a:pt x="572759" y="260305"/>
                  <a:pt x="576998" y="256075"/>
                </a:cubicBezTo>
                <a:cubicBezTo>
                  <a:pt x="581237" y="251844"/>
                  <a:pt x="591619" y="250015"/>
                  <a:pt x="608145" y="250587"/>
                </a:cubicBezTo>
                <a:lnTo>
                  <a:pt x="608145" y="236014"/>
                </a:lnTo>
                <a:lnTo>
                  <a:pt x="531850" y="236014"/>
                </a:lnTo>
                <a:lnTo>
                  <a:pt x="417981" y="520842"/>
                </a:lnTo>
                <a:lnTo>
                  <a:pt x="416609" y="520842"/>
                </a:lnTo>
                <a:lnTo>
                  <a:pt x="297710" y="236014"/>
                </a:lnTo>
                <a:close/>
                <a:moveTo>
                  <a:pt x="423134" y="0"/>
                </a:moveTo>
                <a:cubicBezTo>
                  <a:pt x="656824" y="0"/>
                  <a:pt x="846268" y="189444"/>
                  <a:pt x="846268" y="423134"/>
                </a:cubicBezTo>
                <a:cubicBezTo>
                  <a:pt x="846268" y="656824"/>
                  <a:pt x="656824" y="846268"/>
                  <a:pt x="423134" y="846268"/>
                </a:cubicBezTo>
                <a:cubicBezTo>
                  <a:pt x="189444" y="846268"/>
                  <a:pt x="0" y="656824"/>
                  <a:pt x="0" y="423134"/>
                </a:cubicBezTo>
                <a:cubicBezTo>
                  <a:pt x="0" y="189444"/>
                  <a:pt x="189444" y="0"/>
                  <a:pt x="4231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299455" y="357324"/>
            <a:ext cx="4841775" cy="1581330"/>
          </a:xfrm>
          <a:prstGeom prst="rect">
            <a:avLst/>
          </a:prstGeom>
          <a:noFill/>
        </p:spPr>
        <p:txBody>
          <a:bodyPr wrap="square" rtlCol="0" anchor="ctr">
            <a:spAutoFit/>
          </a:bodyPr>
          <a:lstStyle/>
          <a:p>
            <a:pPr>
              <a:spcBef>
                <a:spcPct val="20000"/>
              </a:spcBef>
            </a:pPr>
            <a:r>
              <a:rPr lang="zh-CN" altLang="en-US" sz="3200" b="1" dirty="0">
                <a:solidFill>
                  <a:schemeClr val="bg1"/>
                </a:solidFill>
                <a:cs typeface="+mn-ea"/>
                <a:sym typeface="+mn-lt"/>
              </a:rPr>
              <a:t>项目进展与阶段性成果</a:t>
            </a:r>
            <a:endParaRPr lang="en-US" altLang="zh-CN" sz="32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PROJECT PROGRESS </a:t>
            </a:r>
          </a:p>
          <a:p>
            <a:pPr>
              <a:lnSpc>
                <a:spcPct val="120000"/>
              </a:lnSpc>
              <a:spcBef>
                <a:spcPct val="20000"/>
              </a:spcBef>
            </a:pPr>
            <a:r>
              <a:rPr lang="en-US" altLang="zh-CN" sz="2400" dirty="0">
                <a:solidFill>
                  <a:schemeClr val="bg1"/>
                </a:solidFill>
                <a:cs typeface="+mn-ea"/>
                <a:sym typeface="+mn-lt"/>
              </a:rPr>
              <a:t>AND PHASED ACHIEVEMENTS</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99455" y="357324"/>
            <a:ext cx="4841775" cy="1581330"/>
          </a:xfrm>
          <a:prstGeom prst="rect">
            <a:avLst/>
          </a:prstGeom>
          <a:noFill/>
        </p:spPr>
        <p:txBody>
          <a:bodyPr wrap="square" rtlCol="0" anchor="ctr">
            <a:spAutoFit/>
          </a:bodyPr>
          <a:lstStyle/>
          <a:p>
            <a:pPr>
              <a:spcBef>
                <a:spcPct val="20000"/>
              </a:spcBef>
            </a:pPr>
            <a:r>
              <a:rPr lang="zh-CN" altLang="en-US" sz="3200" b="1" dirty="0">
                <a:solidFill>
                  <a:schemeClr val="bg1"/>
                </a:solidFill>
                <a:cs typeface="+mn-ea"/>
                <a:sym typeface="+mn-lt"/>
              </a:rPr>
              <a:t>项目进展与阶段性成果</a:t>
            </a:r>
            <a:endParaRPr lang="en-US" altLang="zh-CN" sz="32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PROJECT PROGRESS </a:t>
            </a:r>
          </a:p>
          <a:p>
            <a:pPr>
              <a:lnSpc>
                <a:spcPct val="120000"/>
              </a:lnSpc>
              <a:spcBef>
                <a:spcPct val="20000"/>
              </a:spcBef>
            </a:pPr>
            <a:r>
              <a:rPr lang="en-US" altLang="zh-CN" sz="2400" dirty="0">
                <a:solidFill>
                  <a:schemeClr val="bg1"/>
                </a:solidFill>
                <a:cs typeface="+mn-ea"/>
                <a:sym typeface="+mn-lt"/>
              </a:rPr>
              <a:t>AND PHASED ACHIEVEMENTS</a:t>
            </a:r>
          </a:p>
        </p:txBody>
      </p:sp>
      <p:pic>
        <p:nvPicPr>
          <p:cNvPr id="13" name="图片 12">
            <a:extLst>
              <a:ext uri="{FF2B5EF4-FFF2-40B4-BE49-F238E27FC236}">
                <a16:creationId xmlns:a16="http://schemas.microsoft.com/office/drawing/2014/main" id="{3F8DE910-78BF-4470-ACDF-878B915BD9A2}"/>
              </a:ext>
            </a:extLst>
          </p:cNvPr>
          <p:cNvPicPr>
            <a:picLocks noChangeAspect="1"/>
          </p:cNvPicPr>
          <p:nvPr/>
        </p:nvPicPr>
        <p:blipFill>
          <a:blip r:embed="rId2"/>
          <a:stretch>
            <a:fillRect/>
          </a:stretch>
        </p:blipFill>
        <p:spPr>
          <a:xfrm>
            <a:off x="299455" y="2067824"/>
            <a:ext cx="6896054" cy="4233586"/>
          </a:xfrm>
          <a:prstGeom prst="rect">
            <a:avLst/>
          </a:prstGeom>
        </p:spPr>
      </p:pic>
      <p:pic>
        <p:nvPicPr>
          <p:cNvPr id="15" name="图片 14">
            <a:extLst>
              <a:ext uri="{FF2B5EF4-FFF2-40B4-BE49-F238E27FC236}">
                <a16:creationId xmlns:a16="http://schemas.microsoft.com/office/drawing/2014/main" id="{2E0D7F42-4FA3-4804-8016-ED19FC69D69E}"/>
              </a:ext>
            </a:extLst>
          </p:cNvPr>
          <p:cNvPicPr>
            <a:picLocks noChangeAspect="1"/>
          </p:cNvPicPr>
          <p:nvPr/>
        </p:nvPicPr>
        <p:blipFill>
          <a:blip r:embed="rId3"/>
          <a:stretch>
            <a:fillRect/>
          </a:stretch>
        </p:blipFill>
        <p:spPr>
          <a:xfrm>
            <a:off x="7830687" y="1232612"/>
            <a:ext cx="3908218" cy="5068798"/>
          </a:xfrm>
          <a:prstGeom prst="rect">
            <a:avLst/>
          </a:prstGeom>
        </p:spPr>
      </p:pic>
      <p:sp>
        <p:nvSpPr>
          <p:cNvPr id="16" name="文本框 15">
            <a:extLst>
              <a:ext uri="{FF2B5EF4-FFF2-40B4-BE49-F238E27FC236}">
                <a16:creationId xmlns:a16="http://schemas.microsoft.com/office/drawing/2014/main" id="{562003DC-7E96-4D2D-9264-459F2BF9E92D}"/>
              </a:ext>
            </a:extLst>
          </p:cNvPr>
          <p:cNvSpPr txBox="1"/>
          <p:nvPr/>
        </p:nvSpPr>
        <p:spPr>
          <a:xfrm>
            <a:off x="8661618" y="6385099"/>
            <a:ext cx="1873859" cy="400110"/>
          </a:xfrm>
          <a:prstGeom prst="rect">
            <a:avLst/>
          </a:prstGeom>
          <a:noFill/>
        </p:spPr>
        <p:txBody>
          <a:bodyPr wrap="square" rtlCol="0">
            <a:spAutoFit/>
          </a:bodyPr>
          <a:lstStyle/>
          <a:p>
            <a:pPr algn="ctr"/>
            <a:r>
              <a:rPr lang="zh-CN" altLang="en-US" sz="2000" b="1" dirty="0">
                <a:solidFill>
                  <a:schemeClr val="bg1"/>
                </a:solidFill>
              </a:rPr>
              <a:t>程序运行截图</a:t>
            </a:r>
          </a:p>
        </p:txBody>
      </p:sp>
      <p:sp>
        <p:nvSpPr>
          <p:cNvPr id="36" name="文本框 35">
            <a:extLst>
              <a:ext uri="{FF2B5EF4-FFF2-40B4-BE49-F238E27FC236}">
                <a16:creationId xmlns:a16="http://schemas.microsoft.com/office/drawing/2014/main" id="{B08C2861-9B2B-4CC1-A9F2-2442A5AB0B11}"/>
              </a:ext>
            </a:extLst>
          </p:cNvPr>
          <p:cNvSpPr txBox="1"/>
          <p:nvPr/>
        </p:nvSpPr>
        <p:spPr>
          <a:xfrm>
            <a:off x="2342655" y="6385099"/>
            <a:ext cx="1620078" cy="400110"/>
          </a:xfrm>
          <a:prstGeom prst="rect">
            <a:avLst/>
          </a:prstGeom>
          <a:noFill/>
        </p:spPr>
        <p:txBody>
          <a:bodyPr wrap="square" rtlCol="0">
            <a:spAutoFit/>
          </a:bodyPr>
          <a:lstStyle/>
          <a:p>
            <a:pPr algn="ctr"/>
            <a:r>
              <a:rPr lang="zh-CN" altLang="en-US" sz="2000" b="1" dirty="0">
                <a:solidFill>
                  <a:schemeClr val="bg1"/>
                </a:solidFill>
              </a:rPr>
              <a:t>部分源代码</a:t>
            </a:r>
          </a:p>
        </p:txBody>
      </p:sp>
    </p:spTree>
    <p:extLst>
      <p:ext uri="{BB962C8B-B14F-4D97-AF65-F5344CB8AC3E}">
        <p14:creationId xmlns:p14="http://schemas.microsoft.com/office/powerpoint/2010/main" val="108482397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99455" y="357324"/>
            <a:ext cx="4841775" cy="1581330"/>
          </a:xfrm>
          <a:prstGeom prst="rect">
            <a:avLst/>
          </a:prstGeom>
          <a:noFill/>
        </p:spPr>
        <p:txBody>
          <a:bodyPr wrap="square" rtlCol="0" anchor="ctr">
            <a:spAutoFit/>
          </a:bodyPr>
          <a:lstStyle/>
          <a:p>
            <a:pPr>
              <a:spcBef>
                <a:spcPct val="20000"/>
              </a:spcBef>
            </a:pPr>
            <a:r>
              <a:rPr lang="zh-CN" altLang="en-US" sz="3200" b="1" dirty="0">
                <a:solidFill>
                  <a:schemeClr val="bg1"/>
                </a:solidFill>
                <a:cs typeface="+mn-ea"/>
                <a:sym typeface="+mn-lt"/>
              </a:rPr>
              <a:t>项目进展与阶段性成果</a:t>
            </a:r>
            <a:endParaRPr lang="en-US" altLang="zh-CN" sz="32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PROJECT PROGRESS </a:t>
            </a:r>
          </a:p>
          <a:p>
            <a:pPr>
              <a:lnSpc>
                <a:spcPct val="120000"/>
              </a:lnSpc>
              <a:spcBef>
                <a:spcPct val="20000"/>
              </a:spcBef>
            </a:pPr>
            <a:r>
              <a:rPr lang="en-US" altLang="zh-CN" sz="2400" dirty="0">
                <a:solidFill>
                  <a:schemeClr val="bg1"/>
                </a:solidFill>
                <a:cs typeface="+mn-ea"/>
                <a:sym typeface="+mn-lt"/>
              </a:rPr>
              <a:t>AND PHASED ACHIEVEMENTS</a:t>
            </a:r>
          </a:p>
        </p:txBody>
      </p:sp>
      <p:pic>
        <p:nvPicPr>
          <p:cNvPr id="9" name="图片 8">
            <a:extLst>
              <a:ext uri="{FF2B5EF4-FFF2-40B4-BE49-F238E27FC236}">
                <a16:creationId xmlns:a16="http://schemas.microsoft.com/office/drawing/2014/main" id="{811F7235-FC9C-4A46-8247-029DC1F4645A}"/>
              </a:ext>
            </a:extLst>
          </p:cNvPr>
          <p:cNvPicPr>
            <a:picLocks noChangeAspect="1"/>
          </p:cNvPicPr>
          <p:nvPr/>
        </p:nvPicPr>
        <p:blipFill>
          <a:blip r:embed="rId2"/>
          <a:stretch>
            <a:fillRect/>
          </a:stretch>
        </p:blipFill>
        <p:spPr>
          <a:xfrm>
            <a:off x="6430872" y="838147"/>
            <a:ext cx="5306742" cy="5363330"/>
          </a:xfrm>
          <a:prstGeom prst="rect">
            <a:avLst/>
          </a:prstGeom>
        </p:spPr>
      </p:pic>
      <p:pic>
        <p:nvPicPr>
          <p:cNvPr id="11" name="图片 10">
            <a:extLst>
              <a:ext uri="{FF2B5EF4-FFF2-40B4-BE49-F238E27FC236}">
                <a16:creationId xmlns:a16="http://schemas.microsoft.com/office/drawing/2014/main" id="{BBA55448-775C-434C-81FB-24C03C961D92}"/>
              </a:ext>
            </a:extLst>
          </p:cNvPr>
          <p:cNvPicPr>
            <a:picLocks noChangeAspect="1"/>
          </p:cNvPicPr>
          <p:nvPr/>
        </p:nvPicPr>
        <p:blipFill>
          <a:blip r:embed="rId3"/>
          <a:stretch>
            <a:fillRect/>
          </a:stretch>
        </p:blipFill>
        <p:spPr>
          <a:xfrm>
            <a:off x="454386" y="2227442"/>
            <a:ext cx="5641614" cy="3974035"/>
          </a:xfrm>
          <a:prstGeom prst="rect">
            <a:avLst/>
          </a:prstGeom>
        </p:spPr>
      </p:pic>
      <p:sp>
        <p:nvSpPr>
          <p:cNvPr id="2" name="文本框 1">
            <a:extLst>
              <a:ext uri="{FF2B5EF4-FFF2-40B4-BE49-F238E27FC236}">
                <a16:creationId xmlns:a16="http://schemas.microsoft.com/office/drawing/2014/main" id="{594C95D2-7406-4A68-8748-E34485C890E5}"/>
              </a:ext>
            </a:extLst>
          </p:cNvPr>
          <p:cNvSpPr txBox="1"/>
          <p:nvPr/>
        </p:nvSpPr>
        <p:spPr>
          <a:xfrm>
            <a:off x="4609651" y="6290210"/>
            <a:ext cx="3344268" cy="461665"/>
          </a:xfrm>
          <a:prstGeom prst="rect">
            <a:avLst/>
          </a:prstGeom>
          <a:noFill/>
        </p:spPr>
        <p:txBody>
          <a:bodyPr wrap="square" rtlCol="0">
            <a:spAutoFit/>
          </a:bodyPr>
          <a:lstStyle/>
          <a:p>
            <a:pPr algn="ctr"/>
            <a:r>
              <a:rPr lang="zh-CN" altLang="en-US" sz="2400" b="1" dirty="0"/>
              <a:t>运行结果</a:t>
            </a:r>
            <a:r>
              <a:rPr lang="en-US" altLang="zh-CN" sz="2400" b="1" dirty="0"/>
              <a:t>——</a:t>
            </a:r>
            <a:r>
              <a:rPr lang="zh-CN" altLang="en-US" sz="2400" b="1" dirty="0"/>
              <a:t>数据样例</a:t>
            </a:r>
          </a:p>
        </p:txBody>
      </p:sp>
    </p:spTree>
    <p:extLst>
      <p:ext uri="{BB962C8B-B14F-4D97-AF65-F5344CB8AC3E}">
        <p14:creationId xmlns:p14="http://schemas.microsoft.com/office/powerpoint/2010/main" val="150279549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grpSp>
        <p:nvGrpSpPr>
          <p:cNvPr id="20" name="组合 2"/>
          <p:cNvGrpSpPr/>
          <p:nvPr/>
        </p:nvGrpSpPr>
        <p:grpSpPr>
          <a:xfrm>
            <a:off x="1293988" y="1784729"/>
            <a:ext cx="9846220" cy="2840567"/>
            <a:chOff x="1473492" y="1497635"/>
            <a:chExt cx="6436704" cy="2084569"/>
          </a:xfrm>
        </p:grpSpPr>
        <p:sp>
          <p:nvSpPr>
            <p:cNvPr id="21" name="矩形 20"/>
            <p:cNvSpPr/>
            <p:nvPr/>
          </p:nvSpPr>
          <p:spPr>
            <a:xfrm>
              <a:off x="2569463" y="1497635"/>
              <a:ext cx="4086431" cy="1366476"/>
            </a:xfrm>
            <a:prstGeom prst="rect">
              <a:avLst/>
            </a:prstGeom>
            <a:noFill/>
          </p:spPr>
          <p:txBody>
            <a:bodyPr wrap="square" rtlCol="0">
              <a:spAutoFit/>
            </a:bodyPr>
            <a:lstStyle/>
            <a:p>
              <a:pPr algn="ctr"/>
              <a:r>
                <a:rPr lang="en-US" altLang="zh-CN" sz="11500" dirty="0">
                  <a:solidFill>
                    <a:schemeClr val="bg1"/>
                  </a:solidFill>
                  <a:cs typeface="+mn-ea"/>
                  <a:sym typeface="+mn-lt"/>
                </a:rPr>
                <a:t>THANKS</a:t>
              </a:r>
              <a:endParaRPr lang="zh-CN" altLang="en-US" sz="11500" dirty="0">
                <a:solidFill>
                  <a:schemeClr val="bg1"/>
                </a:solidFill>
                <a:cs typeface="+mn-ea"/>
                <a:sym typeface="+mn-lt"/>
              </a:endParaRPr>
            </a:p>
          </p:txBody>
        </p:sp>
        <p:sp>
          <p:nvSpPr>
            <p:cNvPr id="22" name="矩形 21"/>
            <p:cNvSpPr/>
            <p:nvPr/>
          </p:nvSpPr>
          <p:spPr>
            <a:xfrm>
              <a:off x="1473492" y="3275312"/>
              <a:ext cx="6436704" cy="306892"/>
            </a:xfrm>
            <a:prstGeom prst="rect">
              <a:avLst/>
            </a:prstGeom>
          </p:spPr>
          <p:txBody>
            <a:bodyPr wrap="square">
              <a:spAutoFit/>
            </a:bodyPr>
            <a:lstStyle/>
            <a:p>
              <a:pPr algn="ctr">
                <a:lnSpc>
                  <a:spcPct val="150000"/>
                </a:lnSpc>
              </a:pPr>
              <a:endParaRPr lang="zh-CN" altLang="en-US" sz="1600" dirty="0">
                <a:solidFill>
                  <a:schemeClr val="bg1"/>
                </a:solidFill>
                <a:cs typeface="+mn-ea"/>
                <a:sym typeface="+mn-lt"/>
              </a:endParaRPr>
            </a:p>
          </p:txBody>
        </p:sp>
      </p:grpSp>
      <p:sp>
        <p:nvSpPr>
          <p:cNvPr id="23" name="Text Box 2"/>
          <p:cNvSpPr txBox="1">
            <a:spLocks noChangeArrowheads="1"/>
          </p:cNvSpPr>
          <p:nvPr/>
        </p:nvSpPr>
        <p:spPr bwMode="auto">
          <a:xfrm>
            <a:off x="4388044" y="3291472"/>
            <a:ext cx="3415910" cy="769441"/>
          </a:xfrm>
          <a:prstGeom prst="rect">
            <a:avLst/>
          </a:prstGeom>
          <a:noFill/>
          <a:ln w="9525">
            <a:noFill/>
            <a:miter lim="800000"/>
          </a:ln>
        </p:spPr>
        <p:txBody>
          <a:bodyPr wrap="square">
            <a:spAutoFit/>
          </a:bodyPr>
          <a:lstStyle/>
          <a:p>
            <a:pPr algn="dist">
              <a:defRPr/>
            </a:pPr>
            <a:r>
              <a:rPr lang="zh-CN" altLang="en-US" sz="4400" b="1" dirty="0">
                <a:solidFill>
                  <a:schemeClr val="bg1"/>
                </a:solidFill>
                <a:cs typeface="+mn-ea"/>
                <a:sym typeface="+mn-lt"/>
              </a:rPr>
              <a:t>感谢聆听</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526188" y="935546"/>
            <a:ext cx="457200" cy="5386090"/>
          </a:xfrm>
          <a:prstGeom prst="rect">
            <a:avLst/>
          </a:prstGeom>
          <a:noFill/>
        </p:spPr>
        <p:txBody>
          <a:bodyPr wrap="square" rtlCol="0">
            <a:spAutoFit/>
          </a:bodyPr>
          <a:lstStyle/>
          <a:p>
            <a:r>
              <a:rPr kumimoji="1" lang="en-US" altLang="zh-CN" sz="34400" b="1">
                <a:solidFill>
                  <a:schemeClr val="bg1"/>
                </a:solidFill>
                <a:cs typeface="+mn-ea"/>
                <a:sym typeface="+mn-lt"/>
              </a:rPr>
              <a:t>C</a:t>
            </a:r>
            <a:endParaRPr kumimoji="1" lang="zh-CN" altLang="en-US" sz="34400" b="1" dirty="0">
              <a:solidFill>
                <a:schemeClr val="bg1"/>
              </a:solidFill>
              <a:cs typeface="+mn-ea"/>
              <a:sym typeface="+mn-lt"/>
            </a:endParaRPr>
          </a:p>
        </p:txBody>
      </p:sp>
      <p:sp>
        <p:nvSpPr>
          <p:cNvPr id="3" name="文本框 2"/>
          <p:cNvSpPr txBox="1"/>
          <p:nvPr/>
        </p:nvSpPr>
        <p:spPr>
          <a:xfrm>
            <a:off x="5195454" y="2706927"/>
            <a:ext cx="4287328" cy="1446550"/>
          </a:xfrm>
          <a:prstGeom prst="rect">
            <a:avLst/>
          </a:prstGeom>
          <a:noFill/>
        </p:spPr>
        <p:txBody>
          <a:bodyPr wrap="none" rtlCol="0">
            <a:spAutoFit/>
          </a:bodyPr>
          <a:lstStyle/>
          <a:p>
            <a:r>
              <a:rPr kumimoji="1" lang="en-US" altLang="zh-CN" sz="8800" dirty="0" err="1">
                <a:solidFill>
                  <a:schemeClr val="bg1"/>
                </a:solidFill>
                <a:cs typeface="+mn-ea"/>
                <a:sym typeface="+mn-lt"/>
              </a:rPr>
              <a:t>ontents</a:t>
            </a:r>
            <a:endParaRPr kumimoji="1" lang="zh-CN" altLang="en-US" sz="8800" dirty="0">
              <a:solidFill>
                <a:schemeClr val="bg1"/>
              </a:solidFill>
              <a:cs typeface="+mn-ea"/>
              <a:sym typeface="+mn-lt"/>
            </a:endParaRPr>
          </a:p>
        </p:txBody>
      </p:sp>
      <p:grpSp>
        <p:nvGrpSpPr>
          <p:cNvPr id="4" name="组 3"/>
          <p:cNvGrpSpPr/>
          <p:nvPr/>
        </p:nvGrpSpPr>
        <p:grpSpPr>
          <a:xfrm>
            <a:off x="5003682" y="1490001"/>
            <a:ext cx="2715652" cy="1408376"/>
            <a:chOff x="5003682" y="1490001"/>
            <a:chExt cx="2715652" cy="1408376"/>
          </a:xfrm>
        </p:grpSpPr>
        <p:sp>
          <p:nvSpPr>
            <p:cNvPr id="5" name="文本框 4"/>
            <p:cNvSpPr txBox="1"/>
            <p:nvPr/>
          </p:nvSpPr>
          <p:spPr>
            <a:xfrm>
              <a:off x="5003682" y="1506898"/>
              <a:ext cx="969818" cy="461665"/>
            </a:xfrm>
            <a:prstGeom prst="rect">
              <a:avLst/>
            </a:prstGeom>
            <a:noFill/>
          </p:spPr>
          <p:txBody>
            <a:bodyPr wrap="square" rtlCol="0">
              <a:spAutoFit/>
            </a:bodyPr>
            <a:lstStyle/>
            <a:p>
              <a:r>
                <a:rPr kumimoji="1" lang="en-US" altLang="zh-CN" sz="2400">
                  <a:solidFill>
                    <a:schemeClr val="bg1"/>
                  </a:solidFill>
                  <a:cs typeface="+mn-ea"/>
                  <a:sym typeface="+mn-lt"/>
                </a:rPr>
                <a:t>01</a:t>
              </a:r>
              <a:endParaRPr kumimoji="1" lang="zh-CN" altLang="en-US" sz="2400" dirty="0">
                <a:solidFill>
                  <a:schemeClr val="bg1"/>
                </a:solidFill>
                <a:cs typeface="+mn-ea"/>
                <a:sym typeface="+mn-lt"/>
              </a:endParaRPr>
            </a:p>
          </p:txBody>
        </p:sp>
        <p:grpSp>
          <p:nvGrpSpPr>
            <p:cNvPr id="6" name="组 5"/>
            <p:cNvGrpSpPr/>
            <p:nvPr/>
          </p:nvGrpSpPr>
          <p:grpSpPr>
            <a:xfrm>
              <a:off x="5453265" y="1490001"/>
              <a:ext cx="2266069" cy="1408376"/>
              <a:chOff x="5322470" y="1269051"/>
              <a:chExt cx="2266069" cy="1408376"/>
            </a:xfrm>
          </p:grpSpPr>
          <p:grpSp>
            <p:nvGrpSpPr>
              <p:cNvPr id="7" name="组 6"/>
              <p:cNvGrpSpPr/>
              <p:nvPr/>
            </p:nvGrpSpPr>
            <p:grpSpPr>
              <a:xfrm>
                <a:off x="5322470" y="1269051"/>
                <a:ext cx="1614311" cy="1084057"/>
                <a:chOff x="973642" y="464079"/>
                <a:chExt cx="2338388" cy="1084057"/>
              </a:xfrm>
            </p:grpSpPr>
            <p:sp>
              <p:nvSpPr>
                <p:cNvPr id="9" name="文本框 8"/>
                <p:cNvSpPr txBox="1"/>
                <p:nvPr/>
              </p:nvSpPr>
              <p:spPr>
                <a:xfrm>
                  <a:off x="973642" y="464079"/>
                  <a:ext cx="1721909" cy="523220"/>
                </a:xfrm>
                <a:prstGeom prst="rect">
                  <a:avLst/>
                </a:prstGeom>
                <a:noFill/>
              </p:spPr>
              <p:txBody>
                <a:bodyPr wrap="none" rtlCol="0">
                  <a:spAutoFit/>
                </a:bodyPr>
                <a:lstStyle/>
                <a:p>
                  <a:r>
                    <a:rPr kumimoji="1" lang="en-US" altLang="zh-CN" sz="2800" dirty="0">
                      <a:solidFill>
                        <a:schemeClr val="bg1"/>
                      </a:solidFill>
                      <a:cs typeface="+mn-ea"/>
                      <a:sym typeface="+mn-lt"/>
                    </a:rPr>
                    <a:t>Part 1</a:t>
                  </a:r>
                  <a:endParaRPr kumimoji="1" lang="zh-CN" altLang="en-US" sz="2800" dirty="0">
                    <a:solidFill>
                      <a:schemeClr val="bg1"/>
                    </a:solidFill>
                    <a:cs typeface="+mn-ea"/>
                    <a:sym typeface="+mn-lt"/>
                  </a:endParaRPr>
                </a:p>
              </p:txBody>
            </p:sp>
            <p:sp>
              <p:nvSpPr>
                <p:cNvPr id="10" name="矩形 16"/>
                <p:cNvSpPr>
                  <a:spLocks noChangeArrowheads="1"/>
                </p:cNvSpPr>
                <p:nvPr/>
              </p:nvSpPr>
              <p:spPr bwMode="auto">
                <a:xfrm>
                  <a:off x="1024813" y="1345324"/>
                  <a:ext cx="2206625" cy="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20000"/>
                    </a:lnSpc>
                    <a:spcBef>
                      <a:spcPct val="20000"/>
                    </a:spcBef>
                  </a:pPr>
                  <a:endParaRPr lang="en-US" altLang="zh-CN" sz="1200" dirty="0">
                    <a:solidFill>
                      <a:schemeClr val="bg1"/>
                    </a:solidFill>
                    <a:latin typeface="+mn-lt"/>
                    <a:ea typeface="+mn-ea"/>
                    <a:cs typeface="+mn-ea"/>
                    <a:sym typeface="+mn-lt"/>
                  </a:endParaRPr>
                </a:p>
              </p:txBody>
            </p:sp>
            <p:sp>
              <p:nvSpPr>
                <p:cNvPr id="11" name="TextBox 13"/>
                <p:cNvSpPr txBox="1">
                  <a:spLocks noChangeArrowheads="1"/>
                </p:cNvSpPr>
                <p:nvPr/>
              </p:nvSpPr>
              <p:spPr bwMode="auto">
                <a:xfrm>
                  <a:off x="973643" y="1043280"/>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bg1"/>
                      </a:solidFill>
                      <a:latin typeface="+mn-lt"/>
                      <a:ea typeface="+mn-ea"/>
                      <a:cs typeface="+mn-ea"/>
                      <a:sym typeface="+mn-lt"/>
                    </a:rPr>
                    <a:t>项目目的与内容</a:t>
                  </a:r>
                  <a:endParaRPr lang="en-US" altLang="zh-CN" sz="1600" b="1" dirty="0">
                    <a:solidFill>
                      <a:schemeClr val="bg1"/>
                    </a:solidFill>
                    <a:latin typeface="+mn-lt"/>
                    <a:ea typeface="+mn-ea"/>
                    <a:cs typeface="+mn-ea"/>
                    <a:sym typeface="+mn-lt"/>
                  </a:endParaRPr>
                </a:p>
              </p:txBody>
            </p:sp>
          </p:grpSp>
          <p:sp>
            <p:nvSpPr>
              <p:cNvPr id="8" name="矩形 7"/>
              <p:cNvSpPr>
                <a:spLocks noChangeArrowheads="1"/>
              </p:cNvSpPr>
              <p:nvPr/>
            </p:nvSpPr>
            <p:spPr bwMode="auto">
              <a:xfrm>
                <a:off x="5322471" y="2139203"/>
                <a:ext cx="2266068" cy="53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ct val="120000"/>
                  </a:lnSpc>
                  <a:spcBef>
                    <a:spcPct val="20000"/>
                  </a:spcBef>
                </a:pPr>
                <a:r>
                  <a:rPr lang="en-US" altLang="zh-CN" sz="1400" dirty="0">
                    <a:solidFill>
                      <a:schemeClr val="bg1"/>
                    </a:solidFill>
                    <a:latin typeface="+mn-lt"/>
                    <a:ea typeface="+mn-ea"/>
                    <a:cs typeface="+mn-ea"/>
                    <a:sym typeface="+mn-lt"/>
                  </a:rPr>
                  <a:t>RESEARCH PURPOSE </a:t>
                </a:r>
              </a:p>
              <a:p>
                <a:pPr>
                  <a:lnSpc>
                    <a:spcPct val="120000"/>
                  </a:lnSpc>
                  <a:spcBef>
                    <a:spcPct val="20000"/>
                  </a:spcBef>
                </a:pPr>
                <a:r>
                  <a:rPr lang="en-US" altLang="zh-CN" sz="1400" dirty="0">
                    <a:solidFill>
                      <a:schemeClr val="bg1"/>
                    </a:solidFill>
                    <a:latin typeface="+mn-lt"/>
                    <a:ea typeface="+mn-ea"/>
                    <a:cs typeface="+mn-ea"/>
                    <a:sym typeface="+mn-lt"/>
                  </a:rPr>
                  <a:t>AND CONTENT</a:t>
                </a:r>
              </a:p>
            </p:txBody>
          </p:sp>
        </p:grpSp>
      </p:grpSp>
      <p:grpSp>
        <p:nvGrpSpPr>
          <p:cNvPr id="12" name="组 11"/>
          <p:cNvGrpSpPr/>
          <p:nvPr/>
        </p:nvGrpSpPr>
        <p:grpSpPr>
          <a:xfrm>
            <a:off x="8346707" y="1490001"/>
            <a:ext cx="3008648" cy="1408376"/>
            <a:chOff x="5003682" y="1490001"/>
            <a:chExt cx="3008648" cy="1408376"/>
          </a:xfrm>
        </p:grpSpPr>
        <p:sp>
          <p:nvSpPr>
            <p:cNvPr id="13" name="文本框 12"/>
            <p:cNvSpPr txBox="1"/>
            <p:nvPr/>
          </p:nvSpPr>
          <p:spPr>
            <a:xfrm>
              <a:off x="5003682" y="1506898"/>
              <a:ext cx="969818" cy="461665"/>
            </a:xfrm>
            <a:prstGeom prst="rect">
              <a:avLst/>
            </a:prstGeom>
            <a:noFill/>
          </p:spPr>
          <p:txBody>
            <a:bodyPr wrap="square" rtlCol="0">
              <a:spAutoFit/>
            </a:bodyPr>
            <a:lstStyle/>
            <a:p>
              <a:r>
                <a:rPr kumimoji="1" lang="en-US" altLang="zh-CN" sz="2400" dirty="0">
                  <a:solidFill>
                    <a:schemeClr val="bg1"/>
                  </a:solidFill>
                  <a:cs typeface="+mn-ea"/>
                  <a:sym typeface="+mn-lt"/>
                </a:rPr>
                <a:t>02</a:t>
              </a:r>
              <a:endParaRPr kumimoji="1" lang="zh-CN" altLang="en-US" sz="2400" dirty="0">
                <a:solidFill>
                  <a:schemeClr val="bg1"/>
                </a:solidFill>
                <a:cs typeface="+mn-ea"/>
                <a:sym typeface="+mn-lt"/>
              </a:endParaRPr>
            </a:p>
          </p:txBody>
        </p:sp>
        <p:grpSp>
          <p:nvGrpSpPr>
            <p:cNvPr id="14" name="组 13"/>
            <p:cNvGrpSpPr/>
            <p:nvPr/>
          </p:nvGrpSpPr>
          <p:grpSpPr>
            <a:xfrm>
              <a:off x="5424646" y="1490001"/>
              <a:ext cx="2587684" cy="1408376"/>
              <a:chOff x="5293851" y="1269051"/>
              <a:chExt cx="2587684" cy="1408376"/>
            </a:xfrm>
          </p:grpSpPr>
          <p:grpSp>
            <p:nvGrpSpPr>
              <p:cNvPr id="15" name="组 14"/>
              <p:cNvGrpSpPr/>
              <p:nvPr/>
            </p:nvGrpSpPr>
            <p:grpSpPr>
              <a:xfrm>
                <a:off x="5293851" y="1269051"/>
                <a:ext cx="1614310" cy="1084057"/>
                <a:chOff x="932186" y="464079"/>
                <a:chExt cx="2338387" cy="1084057"/>
              </a:xfrm>
            </p:grpSpPr>
            <p:sp>
              <p:nvSpPr>
                <p:cNvPr id="17" name="文本框 16"/>
                <p:cNvSpPr txBox="1"/>
                <p:nvPr/>
              </p:nvSpPr>
              <p:spPr>
                <a:xfrm>
                  <a:off x="973642" y="464079"/>
                  <a:ext cx="1721909" cy="523220"/>
                </a:xfrm>
                <a:prstGeom prst="rect">
                  <a:avLst/>
                </a:prstGeom>
                <a:noFill/>
              </p:spPr>
              <p:txBody>
                <a:bodyPr wrap="none" rtlCol="0">
                  <a:spAutoFit/>
                </a:bodyPr>
                <a:lstStyle/>
                <a:p>
                  <a:r>
                    <a:rPr kumimoji="1" lang="en-US" altLang="zh-CN" sz="2800" dirty="0">
                      <a:solidFill>
                        <a:schemeClr val="bg1"/>
                      </a:solidFill>
                      <a:cs typeface="+mn-ea"/>
                      <a:sym typeface="+mn-lt"/>
                    </a:rPr>
                    <a:t>Part 2</a:t>
                  </a:r>
                  <a:endParaRPr kumimoji="1" lang="zh-CN" altLang="en-US" sz="2800" dirty="0">
                    <a:solidFill>
                      <a:schemeClr val="bg1"/>
                    </a:solidFill>
                    <a:cs typeface="+mn-ea"/>
                    <a:sym typeface="+mn-lt"/>
                  </a:endParaRPr>
                </a:p>
              </p:txBody>
            </p:sp>
            <p:sp>
              <p:nvSpPr>
                <p:cNvPr id="18" name="矩形 16"/>
                <p:cNvSpPr>
                  <a:spLocks noChangeArrowheads="1"/>
                </p:cNvSpPr>
                <p:nvPr/>
              </p:nvSpPr>
              <p:spPr bwMode="auto">
                <a:xfrm>
                  <a:off x="1024813" y="1345324"/>
                  <a:ext cx="2206625" cy="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20000"/>
                    </a:lnSpc>
                    <a:spcBef>
                      <a:spcPct val="20000"/>
                    </a:spcBef>
                  </a:pPr>
                  <a:endParaRPr lang="en-US" altLang="zh-CN" sz="1200" dirty="0">
                    <a:solidFill>
                      <a:schemeClr val="bg1"/>
                    </a:solidFill>
                    <a:latin typeface="+mn-lt"/>
                    <a:ea typeface="+mn-ea"/>
                    <a:cs typeface="+mn-ea"/>
                    <a:sym typeface="+mn-lt"/>
                  </a:endParaRPr>
                </a:p>
              </p:txBody>
            </p:sp>
            <p:sp>
              <p:nvSpPr>
                <p:cNvPr id="19" name="TextBox 13"/>
                <p:cNvSpPr txBox="1">
                  <a:spLocks noChangeArrowheads="1"/>
                </p:cNvSpPr>
                <p:nvPr/>
              </p:nvSpPr>
              <p:spPr bwMode="auto">
                <a:xfrm>
                  <a:off x="932186" y="1032668"/>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bg1"/>
                      </a:solidFill>
                      <a:latin typeface="+mn-lt"/>
                      <a:ea typeface="+mn-ea"/>
                      <a:cs typeface="+mn-ea"/>
                      <a:sym typeface="+mn-lt"/>
                    </a:rPr>
                    <a:t>研究方法与过程</a:t>
                  </a:r>
                  <a:endParaRPr lang="en-US" altLang="zh-CN" sz="1600" b="1" dirty="0">
                    <a:solidFill>
                      <a:schemeClr val="bg1"/>
                    </a:solidFill>
                    <a:latin typeface="+mn-lt"/>
                    <a:ea typeface="+mn-ea"/>
                    <a:cs typeface="+mn-ea"/>
                    <a:sym typeface="+mn-lt"/>
                  </a:endParaRPr>
                </a:p>
              </p:txBody>
            </p:sp>
          </p:grpSp>
          <p:sp>
            <p:nvSpPr>
              <p:cNvPr id="16" name="矩形 15"/>
              <p:cNvSpPr>
                <a:spLocks noChangeArrowheads="1"/>
              </p:cNvSpPr>
              <p:nvPr/>
            </p:nvSpPr>
            <p:spPr bwMode="auto">
              <a:xfrm>
                <a:off x="5322470" y="2139203"/>
                <a:ext cx="2559065" cy="53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ct val="120000"/>
                  </a:lnSpc>
                  <a:spcBef>
                    <a:spcPct val="20000"/>
                  </a:spcBef>
                </a:pPr>
                <a:r>
                  <a:rPr lang="en-US" altLang="zh-CN" sz="1400" dirty="0">
                    <a:solidFill>
                      <a:schemeClr val="bg1"/>
                    </a:solidFill>
                    <a:latin typeface="+mn-lt"/>
                    <a:ea typeface="+mn-ea"/>
                    <a:cs typeface="+mn-ea"/>
                    <a:sym typeface="+mn-lt"/>
                  </a:rPr>
                  <a:t>RESEARCH METHODS </a:t>
                </a:r>
              </a:p>
              <a:p>
                <a:pPr>
                  <a:lnSpc>
                    <a:spcPct val="120000"/>
                  </a:lnSpc>
                  <a:spcBef>
                    <a:spcPct val="20000"/>
                  </a:spcBef>
                </a:pPr>
                <a:r>
                  <a:rPr lang="en-US" altLang="zh-CN" sz="1400" dirty="0">
                    <a:solidFill>
                      <a:schemeClr val="bg1"/>
                    </a:solidFill>
                    <a:latin typeface="+mn-lt"/>
                    <a:ea typeface="+mn-ea"/>
                    <a:cs typeface="+mn-ea"/>
                    <a:sym typeface="+mn-lt"/>
                  </a:rPr>
                  <a:t>AND PROCESS</a:t>
                </a:r>
              </a:p>
            </p:txBody>
          </p:sp>
        </p:grpSp>
      </p:grpSp>
      <p:grpSp>
        <p:nvGrpSpPr>
          <p:cNvPr id="20" name="组 19"/>
          <p:cNvGrpSpPr/>
          <p:nvPr/>
        </p:nvGrpSpPr>
        <p:grpSpPr>
          <a:xfrm>
            <a:off x="5682457" y="4175462"/>
            <a:ext cx="3085214" cy="1408376"/>
            <a:chOff x="5003682" y="1490001"/>
            <a:chExt cx="3085214" cy="1408376"/>
          </a:xfrm>
        </p:grpSpPr>
        <p:sp>
          <p:nvSpPr>
            <p:cNvPr id="21" name="文本框 20"/>
            <p:cNvSpPr txBox="1"/>
            <p:nvPr/>
          </p:nvSpPr>
          <p:spPr>
            <a:xfrm>
              <a:off x="5003682" y="1506898"/>
              <a:ext cx="969818" cy="461665"/>
            </a:xfrm>
            <a:prstGeom prst="rect">
              <a:avLst/>
            </a:prstGeom>
            <a:noFill/>
          </p:spPr>
          <p:txBody>
            <a:bodyPr wrap="square" rtlCol="0">
              <a:spAutoFit/>
            </a:bodyPr>
            <a:lstStyle/>
            <a:p>
              <a:r>
                <a:rPr kumimoji="1" lang="en-US" altLang="zh-CN" sz="2400" dirty="0">
                  <a:solidFill>
                    <a:schemeClr val="bg1"/>
                  </a:solidFill>
                  <a:cs typeface="+mn-ea"/>
                  <a:sym typeface="+mn-lt"/>
                </a:rPr>
                <a:t>03</a:t>
              </a:r>
              <a:endParaRPr kumimoji="1" lang="zh-CN" altLang="en-US" sz="2400" dirty="0">
                <a:solidFill>
                  <a:schemeClr val="bg1"/>
                </a:solidFill>
                <a:cs typeface="+mn-ea"/>
                <a:sym typeface="+mn-lt"/>
              </a:endParaRPr>
            </a:p>
          </p:txBody>
        </p:sp>
        <p:grpSp>
          <p:nvGrpSpPr>
            <p:cNvPr id="22" name="组 21"/>
            <p:cNvGrpSpPr/>
            <p:nvPr/>
          </p:nvGrpSpPr>
          <p:grpSpPr>
            <a:xfrm>
              <a:off x="5453265" y="1490001"/>
              <a:ext cx="2635631" cy="1408376"/>
              <a:chOff x="5322470" y="1269051"/>
              <a:chExt cx="2635631" cy="1408376"/>
            </a:xfrm>
          </p:grpSpPr>
          <p:grpSp>
            <p:nvGrpSpPr>
              <p:cNvPr id="23" name="组 22"/>
              <p:cNvGrpSpPr/>
              <p:nvPr/>
            </p:nvGrpSpPr>
            <p:grpSpPr>
              <a:xfrm>
                <a:off x="5322470" y="1269051"/>
                <a:ext cx="1921530" cy="1084057"/>
                <a:chOff x="973642" y="464079"/>
                <a:chExt cx="2783406" cy="1084057"/>
              </a:xfrm>
            </p:grpSpPr>
            <p:sp>
              <p:nvSpPr>
                <p:cNvPr id="25" name="文本框 24"/>
                <p:cNvSpPr txBox="1"/>
                <p:nvPr/>
              </p:nvSpPr>
              <p:spPr>
                <a:xfrm>
                  <a:off x="973642" y="464079"/>
                  <a:ext cx="1721909" cy="523220"/>
                </a:xfrm>
                <a:prstGeom prst="rect">
                  <a:avLst/>
                </a:prstGeom>
                <a:noFill/>
              </p:spPr>
              <p:txBody>
                <a:bodyPr wrap="none" rtlCol="0">
                  <a:spAutoFit/>
                </a:bodyPr>
                <a:lstStyle/>
                <a:p>
                  <a:r>
                    <a:rPr kumimoji="1" lang="en-US" altLang="zh-CN" sz="2800" dirty="0">
                      <a:solidFill>
                        <a:schemeClr val="bg1"/>
                      </a:solidFill>
                      <a:cs typeface="+mn-ea"/>
                      <a:sym typeface="+mn-lt"/>
                    </a:rPr>
                    <a:t>Part 3</a:t>
                  </a:r>
                  <a:endParaRPr kumimoji="1" lang="zh-CN" altLang="en-US" sz="2800" dirty="0">
                    <a:solidFill>
                      <a:schemeClr val="bg1"/>
                    </a:solidFill>
                    <a:cs typeface="+mn-ea"/>
                    <a:sym typeface="+mn-lt"/>
                  </a:endParaRPr>
                </a:p>
              </p:txBody>
            </p:sp>
            <p:sp>
              <p:nvSpPr>
                <p:cNvPr id="26" name="矩形 16"/>
                <p:cNvSpPr>
                  <a:spLocks noChangeArrowheads="1"/>
                </p:cNvSpPr>
                <p:nvPr/>
              </p:nvSpPr>
              <p:spPr bwMode="auto">
                <a:xfrm>
                  <a:off x="1024813" y="1345324"/>
                  <a:ext cx="2206625" cy="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20000"/>
                    </a:lnSpc>
                    <a:spcBef>
                      <a:spcPct val="20000"/>
                    </a:spcBef>
                  </a:pPr>
                  <a:endParaRPr lang="en-US" altLang="zh-CN" sz="1200" dirty="0">
                    <a:solidFill>
                      <a:schemeClr val="bg1"/>
                    </a:solidFill>
                    <a:latin typeface="+mn-lt"/>
                    <a:ea typeface="+mn-ea"/>
                    <a:cs typeface="+mn-ea"/>
                    <a:sym typeface="+mn-lt"/>
                  </a:endParaRPr>
                </a:p>
              </p:txBody>
            </p:sp>
            <p:sp>
              <p:nvSpPr>
                <p:cNvPr id="27" name="TextBox 13"/>
                <p:cNvSpPr txBox="1">
                  <a:spLocks noChangeArrowheads="1"/>
                </p:cNvSpPr>
                <p:nvPr/>
              </p:nvSpPr>
              <p:spPr bwMode="auto">
                <a:xfrm>
                  <a:off x="973642" y="1043352"/>
                  <a:ext cx="27834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bg1"/>
                      </a:solidFill>
                      <a:latin typeface="+mn-lt"/>
                      <a:ea typeface="+mn-ea"/>
                      <a:cs typeface="+mn-ea"/>
                      <a:sym typeface="+mn-lt"/>
                    </a:rPr>
                    <a:t>项目特色与创新点</a:t>
                  </a:r>
                  <a:endParaRPr lang="en-US" altLang="zh-CN" sz="1600" b="1" dirty="0">
                    <a:solidFill>
                      <a:schemeClr val="bg1"/>
                    </a:solidFill>
                    <a:latin typeface="+mn-lt"/>
                    <a:ea typeface="+mn-ea"/>
                    <a:cs typeface="+mn-ea"/>
                    <a:sym typeface="+mn-lt"/>
                  </a:endParaRPr>
                </a:p>
              </p:txBody>
            </p:sp>
          </p:grpSp>
          <p:sp>
            <p:nvSpPr>
              <p:cNvPr id="24" name="矩形 23"/>
              <p:cNvSpPr>
                <a:spLocks noChangeArrowheads="1"/>
              </p:cNvSpPr>
              <p:nvPr/>
            </p:nvSpPr>
            <p:spPr bwMode="auto">
              <a:xfrm>
                <a:off x="5322470" y="2139203"/>
                <a:ext cx="2635631" cy="53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ct val="120000"/>
                  </a:lnSpc>
                  <a:spcBef>
                    <a:spcPct val="20000"/>
                  </a:spcBef>
                </a:pPr>
                <a:r>
                  <a:rPr lang="en-US" altLang="zh-CN" sz="1400" dirty="0">
                    <a:solidFill>
                      <a:schemeClr val="bg1"/>
                    </a:solidFill>
                    <a:latin typeface="+mn-lt"/>
                    <a:ea typeface="+mn-ea"/>
                    <a:cs typeface="+mn-ea"/>
                    <a:sym typeface="+mn-lt"/>
                  </a:rPr>
                  <a:t>PROJECT CHARACTERISTICS  </a:t>
                </a:r>
              </a:p>
              <a:p>
                <a:pPr>
                  <a:lnSpc>
                    <a:spcPct val="120000"/>
                  </a:lnSpc>
                  <a:spcBef>
                    <a:spcPct val="20000"/>
                  </a:spcBef>
                </a:pPr>
                <a:r>
                  <a:rPr lang="en-US" altLang="zh-CN" sz="1400" dirty="0">
                    <a:solidFill>
                      <a:schemeClr val="bg1"/>
                    </a:solidFill>
                    <a:latin typeface="+mn-lt"/>
                    <a:ea typeface="+mn-ea"/>
                    <a:cs typeface="+mn-ea"/>
                    <a:sym typeface="+mn-lt"/>
                  </a:rPr>
                  <a:t>AND INNOVATION</a:t>
                </a:r>
              </a:p>
            </p:txBody>
          </p:sp>
        </p:grpSp>
      </p:grpSp>
      <p:grpSp>
        <p:nvGrpSpPr>
          <p:cNvPr id="28" name="组 27"/>
          <p:cNvGrpSpPr/>
          <p:nvPr/>
        </p:nvGrpSpPr>
        <p:grpSpPr>
          <a:xfrm>
            <a:off x="8903319" y="4186555"/>
            <a:ext cx="3288681" cy="1408376"/>
            <a:chOff x="5003682" y="1490001"/>
            <a:chExt cx="3288681" cy="1408376"/>
          </a:xfrm>
        </p:grpSpPr>
        <p:sp>
          <p:nvSpPr>
            <p:cNvPr id="29" name="文本框 28"/>
            <p:cNvSpPr txBox="1"/>
            <p:nvPr/>
          </p:nvSpPr>
          <p:spPr>
            <a:xfrm>
              <a:off x="5003682" y="1506898"/>
              <a:ext cx="969818" cy="461665"/>
            </a:xfrm>
            <a:prstGeom prst="rect">
              <a:avLst/>
            </a:prstGeom>
            <a:noFill/>
          </p:spPr>
          <p:txBody>
            <a:bodyPr wrap="square" rtlCol="0">
              <a:spAutoFit/>
            </a:bodyPr>
            <a:lstStyle/>
            <a:p>
              <a:r>
                <a:rPr kumimoji="1" lang="en-US" altLang="zh-CN" sz="2400" dirty="0">
                  <a:solidFill>
                    <a:schemeClr val="bg1"/>
                  </a:solidFill>
                  <a:cs typeface="+mn-ea"/>
                  <a:sym typeface="+mn-lt"/>
                </a:rPr>
                <a:t>04</a:t>
              </a:r>
              <a:endParaRPr kumimoji="1" lang="zh-CN" altLang="en-US" sz="2400" dirty="0">
                <a:solidFill>
                  <a:schemeClr val="bg1"/>
                </a:solidFill>
                <a:cs typeface="+mn-ea"/>
                <a:sym typeface="+mn-lt"/>
              </a:endParaRPr>
            </a:p>
          </p:txBody>
        </p:sp>
        <p:grpSp>
          <p:nvGrpSpPr>
            <p:cNvPr id="30" name="组 29"/>
            <p:cNvGrpSpPr/>
            <p:nvPr/>
          </p:nvGrpSpPr>
          <p:grpSpPr>
            <a:xfrm>
              <a:off x="5453265" y="1490001"/>
              <a:ext cx="2839098" cy="1408376"/>
              <a:chOff x="5322470" y="1269051"/>
              <a:chExt cx="2839098" cy="1408376"/>
            </a:xfrm>
          </p:grpSpPr>
          <p:grpSp>
            <p:nvGrpSpPr>
              <p:cNvPr id="31" name="组 30"/>
              <p:cNvGrpSpPr/>
              <p:nvPr/>
            </p:nvGrpSpPr>
            <p:grpSpPr>
              <a:xfrm>
                <a:off x="5322470" y="1269051"/>
                <a:ext cx="2237716" cy="1084057"/>
                <a:chOff x="973642" y="464079"/>
                <a:chExt cx="3241414" cy="1084057"/>
              </a:xfrm>
            </p:grpSpPr>
            <p:sp>
              <p:nvSpPr>
                <p:cNvPr id="33" name="文本框 32"/>
                <p:cNvSpPr txBox="1"/>
                <p:nvPr/>
              </p:nvSpPr>
              <p:spPr>
                <a:xfrm>
                  <a:off x="973642" y="464079"/>
                  <a:ext cx="1721909" cy="523220"/>
                </a:xfrm>
                <a:prstGeom prst="rect">
                  <a:avLst/>
                </a:prstGeom>
                <a:noFill/>
              </p:spPr>
              <p:txBody>
                <a:bodyPr wrap="none" rtlCol="0">
                  <a:spAutoFit/>
                </a:bodyPr>
                <a:lstStyle/>
                <a:p>
                  <a:r>
                    <a:rPr kumimoji="1" lang="en-US" altLang="zh-CN" sz="2800" dirty="0">
                      <a:solidFill>
                        <a:schemeClr val="bg1"/>
                      </a:solidFill>
                      <a:cs typeface="+mn-ea"/>
                      <a:sym typeface="+mn-lt"/>
                    </a:rPr>
                    <a:t>Part 4</a:t>
                  </a:r>
                  <a:endParaRPr kumimoji="1" lang="zh-CN" altLang="en-US" sz="2800" dirty="0">
                    <a:solidFill>
                      <a:schemeClr val="bg1"/>
                    </a:solidFill>
                    <a:cs typeface="+mn-ea"/>
                    <a:sym typeface="+mn-lt"/>
                  </a:endParaRPr>
                </a:p>
              </p:txBody>
            </p:sp>
            <p:sp>
              <p:nvSpPr>
                <p:cNvPr id="34" name="矩形 16"/>
                <p:cNvSpPr>
                  <a:spLocks noChangeArrowheads="1"/>
                </p:cNvSpPr>
                <p:nvPr/>
              </p:nvSpPr>
              <p:spPr bwMode="auto">
                <a:xfrm>
                  <a:off x="1024813" y="1345324"/>
                  <a:ext cx="2206625" cy="2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20000"/>
                    </a:lnSpc>
                    <a:spcBef>
                      <a:spcPct val="20000"/>
                    </a:spcBef>
                  </a:pPr>
                  <a:endParaRPr lang="en-US" altLang="zh-CN" sz="1200" dirty="0">
                    <a:solidFill>
                      <a:schemeClr val="bg1"/>
                    </a:solidFill>
                    <a:latin typeface="+mn-lt"/>
                    <a:ea typeface="+mn-ea"/>
                    <a:cs typeface="+mn-ea"/>
                    <a:sym typeface="+mn-lt"/>
                  </a:endParaRPr>
                </a:p>
              </p:txBody>
            </p:sp>
            <p:sp>
              <p:nvSpPr>
                <p:cNvPr id="35" name="TextBox 13"/>
                <p:cNvSpPr txBox="1">
                  <a:spLocks noChangeArrowheads="1"/>
                </p:cNvSpPr>
                <p:nvPr/>
              </p:nvSpPr>
              <p:spPr bwMode="auto">
                <a:xfrm>
                  <a:off x="973642" y="1046254"/>
                  <a:ext cx="32414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600" b="1" dirty="0">
                      <a:solidFill>
                        <a:schemeClr val="bg1"/>
                      </a:solidFill>
                      <a:latin typeface="+mn-lt"/>
                      <a:ea typeface="+mn-ea"/>
                      <a:cs typeface="+mn-ea"/>
                      <a:sym typeface="+mn-lt"/>
                    </a:rPr>
                    <a:t>项目进展与阶段性成果</a:t>
                  </a:r>
                  <a:endParaRPr lang="en-US" altLang="zh-CN" sz="1600" b="1" dirty="0">
                    <a:solidFill>
                      <a:schemeClr val="bg1"/>
                    </a:solidFill>
                    <a:latin typeface="+mn-lt"/>
                    <a:ea typeface="+mn-ea"/>
                    <a:cs typeface="+mn-ea"/>
                    <a:sym typeface="+mn-lt"/>
                  </a:endParaRPr>
                </a:p>
              </p:txBody>
            </p:sp>
          </p:grpSp>
          <p:sp>
            <p:nvSpPr>
              <p:cNvPr id="32" name="矩形 31"/>
              <p:cNvSpPr>
                <a:spLocks noChangeArrowheads="1"/>
              </p:cNvSpPr>
              <p:nvPr/>
            </p:nvSpPr>
            <p:spPr bwMode="auto">
              <a:xfrm>
                <a:off x="5322470" y="2139203"/>
                <a:ext cx="2839098" cy="53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ct val="120000"/>
                  </a:lnSpc>
                  <a:spcBef>
                    <a:spcPct val="20000"/>
                  </a:spcBef>
                </a:pPr>
                <a:r>
                  <a:rPr lang="en-US" altLang="zh-CN" sz="1400" dirty="0">
                    <a:solidFill>
                      <a:schemeClr val="bg1"/>
                    </a:solidFill>
                    <a:latin typeface="+mn-lt"/>
                    <a:ea typeface="+mn-ea"/>
                    <a:cs typeface="+mn-ea"/>
                    <a:sym typeface="+mn-lt"/>
                  </a:rPr>
                  <a:t>PROJECT PROGRESS </a:t>
                </a:r>
              </a:p>
              <a:p>
                <a:pPr>
                  <a:lnSpc>
                    <a:spcPct val="120000"/>
                  </a:lnSpc>
                  <a:spcBef>
                    <a:spcPct val="20000"/>
                  </a:spcBef>
                </a:pPr>
                <a:r>
                  <a:rPr lang="en-US" altLang="zh-CN" sz="1400" dirty="0">
                    <a:solidFill>
                      <a:schemeClr val="bg1"/>
                    </a:solidFill>
                    <a:latin typeface="+mn-lt"/>
                    <a:ea typeface="+mn-ea"/>
                    <a:cs typeface="+mn-ea"/>
                    <a:sym typeface="+mn-lt"/>
                  </a:rPr>
                  <a:t>AND PHASED ACHIEVEMENTS</a:t>
                </a:r>
              </a:p>
            </p:txBody>
          </p:sp>
        </p:grpSp>
      </p:gr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6169432" y="2695521"/>
            <a:ext cx="4517437" cy="830997"/>
          </a:xfrm>
          <a:prstGeom prst="rect">
            <a:avLst/>
          </a:prstGeom>
          <a:noFill/>
        </p:spPr>
        <p:txBody>
          <a:bodyPr wrap="square" rtlCol="0">
            <a:spAutoFit/>
          </a:bodyPr>
          <a:lstStyle/>
          <a:p>
            <a:pPr marL="457200" indent="-457200" algn="ctr">
              <a:buFont typeface="Arial" panose="020B0604020202020204" pitchFamily="34" charset="0"/>
              <a:buChar char="•"/>
            </a:pPr>
            <a:r>
              <a:rPr kumimoji="1" lang="en-US" altLang="zh-CN" sz="4800" dirty="0">
                <a:solidFill>
                  <a:schemeClr val="bg1"/>
                </a:solidFill>
                <a:cs typeface="+mn-ea"/>
                <a:sym typeface="+mn-lt"/>
              </a:rPr>
              <a:t>PART</a:t>
            </a:r>
            <a:r>
              <a:rPr kumimoji="1" lang="zh-CN" altLang="en-US" sz="4800" dirty="0">
                <a:solidFill>
                  <a:schemeClr val="bg1"/>
                </a:solidFill>
                <a:cs typeface="+mn-ea"/>
                <a:sym typeface="+mn-lt"/>
              </a:rPr>
              <a:t> </a:t>
            </a:r>
            <a:r>
              <a:rPr kumimoji="1" lang="en-US" altLang="zh-CN" sz="4800" dirty="0">
                <a:solidFill>
                  <a:schemeClr val="bg1"/>
                </a:solidFill>
                <a:cs typeface="+mn-ea"/>
                <a:sym typeface="+mn-lt"/>
              </a:rPr>
              <a:t>1</a:t>
            </a:r>
            <a:endParaRPr kumimoji="1" lang="zh-CN" altLang="en-US" sz="4800" dirty="0">
              <a:solidFill>
                <a:schemeClr val="bg1"/>
              </a:solidFill>
              <a:cs typeface="+mn-ea"/>
              <a:sym typeface="+mn-lt"/>
            </a:endParaRPr>
          </a:p>
        </p:txBody>
      </p:sp>
      <p:sp>
        <p:nvSpPr>
          <p:cNvPr id="3" name="文本框 2"/>
          <p:cNvSpPr txBox="1"/>
          <p:nvPr/>
        </p:nvSpPr>
        <p:spPr>
          <a:xfrm>
            <a:off x="7346801" y="3709642"/>
            <a:ext cx="3821942" cy="1704441"/>
          </a:xfrm>
          <a:prstGeom prst="rect">
            <a:avLst/>
          </a:prstGeom>
          <a:noFill/>
        </p:spPr>
        <p:txBody>
          <a:bodyPr wrap="square" rtlCol="0">
            <a:spAutoFit/>
          </a:bodyPr>
          <a:lstStyle/>
          <a:p>
            <a:pPr>
              <a:spcBef>
                <a:spcPct val="20000"/>
              </a:spcBef>
            </a:pPr>
            <a:r>
              <a:rPr lang="zh-CN" altLang="en-US" sz="4000" b="1" dirty="0">
                <a:solidFill>
                  <a:schemeClr val="bg1"/>
                </a:solidFill>
                <a:cs typeface="+mn-ea"/>
                <a:sym typeface="+mn-lt"/>
              </a:rPr>
              <a:t>项目目的与内容</a:t>
            </a:r>
            <a:endParaRPr lang="en-US" altLang="zh-CN" sz="40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RESEARCH PURPOSE </a:t>
            </a:r>
          </a:p>
          <a:p>
            <a:pPr>
              <a:lnSpc>
                <a:spcPct val="120000"/>
              </a:lnSpc>
              <a:spcBef>
                <a:spcPct val="20000"/>
              </a:spcBef>
            </a:pPr>
            <a:r>
              <a:rPr lang="en-US" altLang="zh-CN" sz="2400" dirty="0">
                <a:solidFill>
                  <a:schemeClr val="bg1"/>
                </a:solidFill>
                <a:cs typeface="+mn-ea"/>
                <a:sym typeface="+mn-lt"/>
              </a:rPr>
              <a:t>AND CONTENT</a:t>
            </a:r>
          </a:p>
        </p:txBody>
      </p:sp>
      <p:sp>
        <p:nvSpPr>
          <p:cNvPr id="4" name="文本框 3"/>
          <p:cNvSpPr txBox="1"/>
          <p:nvPr/>
        </p:nvSpPr>
        <p:spPr>
          <a:xfrm>
            <a:off x="7955280" y="978408"/>
            <a:ext cx="3511296" cy="369332"/>
          </a:xfrm>
          <a:prstGeom prst="rect">
            <a:avLst/>
          </a:prstGeom>
          <a:noFill/>
        </p:spPr>
        <p:txBody>
          <a:bodyPr wrap="square" rtlCol="0">
            <a:spAutoFit/>
          </a:bodyPr>
          <a:lstStyle/>
          <a:p>
            <a:r>
              <a:rPr lang="en-US" altLang="zh-CN" dirty="0">
                <a:solidFill>
                  <a:srgbClr val="6FD5DA"/>
                </a:solidFill>
              </a:rPr>
              <a:t>https://www.ypppt.com/</a:t>
            </a:r>
            <a:endParaRPr lang="zh-CN" altLang="en-US" dirty="0">
              <a:solidFill>
                <a:srgbClr val="6FD5DA"/>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0" y="4384525"/>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rgbClr val="FDECA0"/>
          </a:solidFill>
          <a:ln>
            <a:noFill/>
          </a:ln>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1"/>
              </a:solidFill>
              <a:cs typeface="+mn-ea"/>
              <a:sym typeface="+mn-lt"/>
            </a:endParaRPr>
          </a:p>
        </p:txBody>
      </p:sp>
      <p:sp>
        <p:nvSpPr>
          <p:cNvPr id="3" name="Freeform 6"/>
          <p:cNvSpPr/>
          <p:nvPr/>
        </p:nvSpPr>
        <p:spPr bwMode="auto">
          <a:xfrm>
            <a:off x="0" y="4708376"/>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rgbClr val="9C7263"/>
          </a:solidFill>
          <a:ln>
            <a:noFill/>
          </a:ln>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1"/>
              </a:solidFill>
              <a:cs typeface="+mn-ea"/>
              <a:sym typeface="+mn-lt"/>
            </a:endParaRPr>
          </a:p>
        </p:txBody>
      </p:sp>
      <p:sp>
        <p:nvSpPr>
          <p:cNvPr id="4" name="Freeform 7"/>
          <p:cNvSpPr/>
          <p:nvPr/>
        </p:nvSpPr>
        <p:spPr bwMode="auto">
          <a:xfrm>
            <a:off x="0" y="5129591"/>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rgbClr val="FDECA0"/>
          </a:solidFill>
          <a:ln>
            <a:noFill/>
          </a:ln>
        </p:spPr>
        <p:txBody>
          <a:bodyPr vert="horz" wrap="square" lIns="121920" tIns="60960" rIns="121920" bIns="60960" numCol="1" anchor="t" anchorCtr="0" compatLnSpc="1"/>
          <a:lstStyle/>
          <a:p>
            <a:pPr defTabSz="1218565" eaLnBrk="0" fontAlgn="base" hangingPunct="0">
              <a:spcBef>
                <a:spcPct val="0"/>
              </a:spcBef>
              <a:spcAft>
                <a:spcPct val="0"/>
              </a:spcAft>
            </a:pPr>
            <a:endParaRPr lang="zh-CN" altLang="en-US" sz="2400">
              <a:solidFill>
                <a:schemeClr val="bg1"/>
              </a:solidFill>
              <a:cs typeface="+mn-ea"/>
              <a:sym typeface="+mn-lt"/>
            </a:endParaRPr>
          </a:p>
        </p:txBody>
      </p:sp>
      <p:sp>
        <p:nvSpPr>
          <p:cNvPr id="8" name="任意多边形 7"/>
          <p:cNvSpPr/>
          <p:nvPr/>
        </p:nvSpPr>
        <p:spPr>
          <a:xfrm>
            <a:off x="661307" y="2200645"/>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eaLnBrk="0" fontAlgn="base" hangingPunct="0">
              <a:spcBef>
                <a:spcPct val="0"/>
              </a:spcBef>
              <a:spcAft>
                <a:spcPct val="0"/>
              </a:spcAft>
            </a:pPr>
            <a:endParaRPr lang="zh-CN" altLang="en-US" sz="2400">
              <a:solidFill>
                <a:schemeClr val="bg1"/>
              </a:solidFill>
              <a:cs typeface="+mn-ea"/>
              <a:sym typeface="+mn-lt"/>
            </a:endParaRPr>
          </a:p>
        </p:txBody>
      </p:sp>
      <p:sp>
        <p:nvSpPr>
          <p:cNvPr id="9" name="文本框 24"/>
          <p:cNvSpPr txBox="1">
            <a:spLocks noChangeArrowheads="1"/>
          </p:cNvSpPr>
          <p:nvPr/>
        </p:nvSpPr>
        <p:spPr bwMode="auto">
          <a:xfrm>
            <a:off x="7645804" y="3268435"/>
            <a:ext cx="1711819" cy="27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8565" fontAlgn="base">
              <a:lnSpc>
                <a:spcPts val="1600"/>
              </a:lnSpc>
              <a:spcBef>
                <a:spcPct val="0"/>
              </a:spcBef>
              <a:spcAft>
                <a:spcPct val="0"/>
              </a:spcAft>
            </a:pPr>
            <a:r>
              <a:rPr lang="zh-CN" altLang="en-US" sz="1065" b="1" dirty="0">
                <a:solidFill>
                  <a:schemeClr val="bg1"/>
                </a:solidFill>
                <a:latin typeface="+mn-lt"/>
                <a:ea typeface="+mn-ea"/>
                <a:cs typeface="+mn-ea"/>
                <a:sym typeface="+mn-lt"/>
              </a:rPr>
              <a:t>输入标题</a:t>
            </a:r>
          </a:p>
        </p:txBody>
      </p:sp>
      <p:sp>
        <p:nvSpPr>
          <p:cNvPr id="10" name="文本框 24"/>
          <p:cNvSpPr txBox="1">
            <a:spLocks noChangeArrowheads="1"/>
          </p:cNvSpPr>
          <p:nvPr/>
        </p:nvSpPr>
        <p:spPr bwMode="auto">
          <a:xfrm>
            <a:off x="5690003" y="2785835"/>
            <a:ext cx="1711819" cy="27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1218565" fontAlgn="base">
              <a:lnSpc>
                <a:spcPts val="1600"/>
              </a:lnSpc>
              <a:spcBef>
                <a:spcPct val="0"/>
              </a:spcBef>
              <a:spcAft>
                <a:spcPct val="0"/>
              </a:spcAft>
            </a:pPr>
            <a:r>
              <a:rPr lang="zh-CN" altLang="en-US" sz="1065" b="1" dirty="0">
                <a:solidFill>
                  <a:schemeClr val="bg1"/>
                </a:solidFill>
                <a:latin typeface="+mn-lt"/>
                <a:ea typeface="+mn-ea"/>
                <a:cs typeface="+mn-ea"/>
                <a:sym typeface="+mn-lt"/>
              </a:rPr>
              <a:t>输入标题</a:t>
            </a:r>
          </a:p>
        </p:txBody>
      </p:sp>
      <p:sp>
        <p:nvSpPr>
          <p:cNvPr id="13" name="任意多边形 20"/>
          <p:cNvSpPr/>
          <p:nvPr/>
        </p:nvSpPr>
        <p:spPr>
          <a:xfrm>
            <a:off x="2810782" y="2049443"/>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eaLnBrk="0" fontAlgn="base" hangingPunct="0">
              <a:spcBef>
                <a:spcPct val="0"/>
              </a:spcBef>
              <a:spcAft>
                <a:spcPct val="0"/>
              </a:spcAft>
            </a:pPr>
            <a:endParaRPr lang="zh-CN" altLang="en-US" sz="2400">
              <a:solidFill>
                <a:schemeClr val="bg1"/>
              </a:solidFill>
              <a:cs typeface="+mn-ea"/>
              <a:sym typeface="+mn-lt"/>
            </a:endParaRPr>
          </a:p>
        </p:txBody>
      </p:sp>
      <p:sp>
        <p:nvSpPr>
          <p:cNvPr id="15" name="矩形 14"/>
          <p:cNvSpPr/>
          <p:nvPr/>
        </p:nvSpPr>
        <p:spPr>
          <a:xfrm>
            <a:off x="709561" y="1648144"/>
            <a:ext cx="1874186" cy="2941959"/>
          </a:xfrm>
          <a:prstGeom prst="rect">
            <a:avLst/>
          </a:prstGeom>
        </p:spPr>
        <p:txBody>
          <a:bodyPr wrap="square">
            <a:spAutoFit/>
          </a:bodyPr>
          <a:lstStyle/>
          <a:p>
            <a:pPr defTabSz="913765">
              <a:lnSpc>
                <a:spcPct val="130000"/>
              </a:lnSpc>
            </a:pPr>
            <a:r>
              <a:rPr lang="zh-CN" altLang="en-US" sz="1600" b="1" dirty="0">
                <a:solidFill>
                  <a:schemeClr val="bg1"/>
                </a:solidFill>
                <a:cs typeface="+mn-ea"/>
                <a:sym typeface="+mn-lt"/>
              </a:rPr>
              <a:t>此后</a:t>
            </a:r>
            <a:r>
              <a:rPr lang="en-US" altLang="zh-CN" sz="1600" b="1" dirty="0">
                <a:solidFill>
                  <a:schemeClr val="bg1"/>
                </a:solidFill>
                <a:cs typeface="+mn-ea"/>
                <a:sym typeface="+mn-lt"/>
              </a:rPr>
              <a:t>9</a:t>
            </a:r>
            <a:r>
              <a:rPr lang="zh-CN" altLang="en-US" sz="1600" b="1" dirty="0">
                <a:solidFill>
                  <a:schemeClr val="bg1"/>
                </a:solidFill>
                <a:cs typeface="+mn-ea"/>
                <a:sym typeface="+mn-lt"/>
              </a:rPr>
              <a:t>年，报考人数稳定在</a:t>
            </a:r>
            <a:r>
              <a:rPr lang="en-US" altLang="zh-CN" sz="1600" b="1" dirty="0">
                <a:solidFill>
                  <a:schemeClr val="bg1"/>
                </a:solidFill>
                <a:cs typeface="+mn-ea"/>
                <a:sym typeface="+mn-lt"/>
              </a:rPr>
              <a:t>900</a:t>
            </a:r>
            <a:r>
              <a:rPr lang="zh-CN" altLang="en-US" sz="1600" b="1" dirty="0">
                <a:solidFill>
                  <a:schemeClr val="bg1"/>
                </a:solidFill>
                <a:cs typeface="+mn-ea"/>
                <a:sym typeface="+mn-lt"/>
              </a:rPr>
              <a:t>万至</a:t>
            </a:r>
            <a:r>
              <a:rPr lang="en-US" altLang="zh-CN" sz="1600" b="1" dirty="0">
                <a:solidFill>
                  <a:schemeClr val="bg1"/>
                </a:solidFill>
                <a:cs typeface="+mn-ea"/>
                <a:sym typeface="+mn-lt"/>
              </a:rPr>
              <a:t>950</a:t>
            </a:r>
            <a:r>
              <a:rPr lang="zh-CN" altLang="en-US" sz="1600" b="1" dirty="0">
                <a:solidFill>
                  <a:schemeClr val="bg1"/>
                </a:solidFill>
                <a:cs typeface="+mn-ea"/>
                <a:sym typeface="+mn-lt"/>
              </a:rPr>
              <a:t>万之间，而从</a:t>
            </a:r>
            <a:r>
              <a:rPr lang="en-US" altLang="zh-CN" sz="1600" b="1" dirty="0">
                <a:solidFill>
                  <a:schemeClr val="bg1"/>
                </a:solidFill>
                <a:cs typeface="+mn-ea"/>
                <a:sym typeface="+mn-lt"/>
              </a:rPr>
              <a:t>2018</a:t>
            </a:r>
            <a:r>
              <a:rPr lang="zh-CN" altLang="en-US" sz="1600" b="1" dirty="0">
                <a:solidFill>
                  <a:schemeClr val="bg1"/>
                </a:solidFill>
                <a:cs typeface="+mn-ea"/>
                <a:sym typeface="+mn-lt"/>
              </a:rPr>
              <a:t>年</a:t>
            </a:r>
            <a:r>
              <a:rPr lang="en-US" altLang="zh-CN" sz="1600" b="1" dirty="0">
                <a:solidFill>
                  <a:schemeClr val="bg1"/>
                </a:solidFill>
                <a:cs typeface="+mn-ea"/>
                <a:sym typeface="+mn-lt"/>
              </a:rPr>
              <a:t>(975</a:t>
            </a:r>
            <a:r>
              <a:rPr lang="zh-CN" altLang="en-US" sz="1600" b="1" dirty="0">
                <a:solidFill>
                  <a:schemeClr val="bg1"/>
                </a:solidFill>
                <a:cs typeface="+mn-ea"/>
                <a:sym typeface="+mn-lt"/>
              </a:rPr>
              <a:t>万</a:t>
            </a:r>
            <a:r>
              <a:rPr lang="en-US" altLang="zh-CN" sz="1600" b="1" dirty="0">
                <a:solidFill>
                  <a:schemeClr val="bg1"/>
                </a:solidFill>
                <a:cs typeface="+mn-ea"/>
                <a:sym typeface="+mn-lt"/>
              </a:rPr>
              <a:t>)</a:t>
            </a:r>
            <a:r>
              <a:rPr lang="zh-CN" altLang="en-US" sz="1600" b="1" dirty="0">
                <a:solidFill>
                  <a:schemeClr val="bg1"/>
                </a:solidFill>
                <a:cs typeface="+mn-ea"/>
                <a:sym typeface="+mn-lt"/>
              </a:rPr>
              <a:t>开始，我国高考人数正步入第二个高峰期，未来连续几年都有可能维持在较高数据。</a:t>
            </a:r>
            <a:endParaRPr lang="zh-CN" altLang="en-US" sz="2400" b="1" dirty="0">
              <a:solidFill>
                <a:schemeClr val="bg1"/>
              </a:solidFill>
              <a:cs typeface="+mn-ea"/>
              <a:sym typeface="+mn-lt"/>
            </a:endParaRPr>
          </a:p>
        </p:txBody>
      </p:sp>
      <p:sp>
        <p:nvSpPr>
          <p:cNvPr id="16" name="矩形 15"/>
          <p:cNvSpPr/>
          <p:nvPr/>
        </p:nvSpPr>
        <p:spPr>
          <a:xfrm>
            <a:off x="2912950" y="1934192"/>
            <a:ext cx="1874186" cy="1981696"/>
          </a:xfrm>
          <a:prstGeom prst="rect">
            <a:avLst/>
          </a:prstGeom>
        </p:spPr>
        <p:txBody>
          <a:bodyPr wrap="square">
            <a:spAutoFit/>
          </a:bodyPr>
          <a:lstStyle/>
          <a:p>
            <a:pPr defTabSz="913765">
              <a:lnSpc>
                <a:spcPct val="130000"/>
              </a:lnSpc>
            </a:pPr>
            <a:r>
              <a:rPr lang="en-US" altLang="zh-CN" sz="1600" b="1" dirty="0">
                <a:solidFill>
                  <a:schemeClr val="bg1"/>
                </a:solidFill>
                <a:cs typeface="+mn-ea"/>
                <a:sym typeface="+mn-lt"/>
              </a:rPr>
              <a:t>2007</a:t>
            </a:r>
            <a:r>
              <a:rPr lang="zh-CN" altLang="en-US" sz="1600" b="1" dirty="0">
                <a:solidFill>
                  <a:schemeClr val="bg1"/>
                </a:solidFill>
                <a:cs typeface="+mn-ea"/>
                <a:sym typeface="+mn-lt"/>
              </a:rPr>
              <a:t>年、</a:t>
            </a:r>
            <a:r>
              <a:rPr lang="en-US" altLang="zh-CN" sz="1600" b="1" dirty="0">
                <a:solidFill>
                  <a:schemeClr val="bg1"/>
                </a:solidFill>
                <a:cs typeface="+mn-ea"/>
                <a:sym typeface="+mn-lt"/>
              </a:rPr>
              <a:t>2008</a:t>
            </a:r>
            <a:r>
              <a:rPr lang="zh-CN" altLang="en-US" sz="1600" b="1" dirty="0">
                <a:solidFill>
                  <a:schemeClr val="bg1"/>
                </a:solidFill>
                <a:cs typeface="+mn-ea"/>
                <a:sym typeface="+mn-lt"/>
              </a:rPr>
              <a:t>年、</a:t>
            </a:r>
            <a:r>
              <a:rPr lang="en-US" altLang="zh-CN" sz="1600" b="1" dirty="0">
                <a:solidFill>
                  <a:schemeClr val="bg1"/>
                </a:solidFill>
                <a:cs typeface="+mn-ea"/>
                <a:sym typeface="+mn-lt"/>
              </a:rPr>
              <a:t>2009</a:t>
            </a:r>
            <a:r>
              <a:rPr lang="zh-CN" altLang="en-US" sz="1600" b="1" dirty="0">
                <a:solidFill>
                  <a:schemeClr val="bg1"/>
                </a:solidFill>
                <a:cs typeface="+mn-ea"/>
                <a:sym typeface="+mn-lt"/>
              </a:rPr>
              <a:t>年，我国高考人数连续</a:t>
            </a:r>
            <a:r>
              <a:rPr lang="en-US" altLang="zh-CN" sz="1600" b="1" dirty="0">
                <a:solidFill>
                  <a:schemeClr val="bg1"/>
                </a:solidFill>
                <a:cs typeface="+mn-ea"/>
                <a:sym typeface="+mn-lt"/>
              </a:rPr>
              <a:t>3</a:t>
            </a:r>
            <a:r>
              <a:rPr lang="zh-CN" altLang="en-US" sz="1600" b="1" dirty="0">
                <a:solidFill>
                  <a:schemeClr val="bg1"/>
                </a:solidFill>
                <a:cs typeface="+mn-ea"/>
                <a:sym typeface="+mn-lt"/>
              </a:rPr>
              <a:t>年过千万，这是我国高考史上报考人数出现的第一高峰期。</a:t>
            </a:r>
            <a:endParaRPr lang="zh-CN" altLang="en-US" sz="2400" b="1" dirty="0">
              <a:solidFill>
                <a:schemeClr val="bg1"/>
              </a:solidFill>
              <a:cs typeface="+mn-ea"/>
              <a:sym typeface="+mn-lt"/>
            </a:endParaRPr>
          </a:p>
        </p:txBody>
      </p:sp>
      <p:sp>
        <p:nvSpPr>
          <p:cNvPr id="20" name="文本框 19"/>
          <p:cNvSpPr txBox="1"/>
          <p:nvPr/>
        </p:nvSpPr>
        <p:spPr>
          <a:xfrm>
            <a:off x="605309" y="172798"/>
            <a:ext cx="4028135" cy="1418209"/>
          </a:xfrm>
          <a:prstGeom prst="rect">
            <a:avLst/>
          </a:prstGeom>
          <a:noFill/>
        </p:spPr>
        <p:txBody>
          <a:bodyPr wrap="square" rtlCol="0" anchor="ctr">
            <a:spAutoFit/>
          </a:bodyPr>
          <a:lstStyle/>
          <a:p>
            <a:pPr>
              <a:lnSpc>
                <a:spcPct val="110000"/>
              </a:lnSpc>
            </a:pPr>
            <a:r>
              <a:rPr kumimoji="1" lang="zh-CN" altLang="en-US" sz="3200" b="1" dirty="0">
                <a:solidFill>
                  <a:schemeClr val="bg1"/>
                </a:solidFill>
                <a:cs typeface="+mn-ea"/>
                <a:sym typeface="+mn-lt"/>
              </a:rPr>
              <a:t>研究目的</a:t>
            </a:r>
            <a:r>
              <a:rPr lang="zh-CN" altLang="en-US" sz="3200" b="1" dirty="0">
                <a:solidFill>
                  <a:schemeClr val="bg1"/>
                </a:solidFill>
                <a:cs typeface="+mn-ea"/>
                <a:sym typeface="+mn-lt"/>
              </a:rPr>
              <a:t>与内容</a:t>
            </a:r>
            <a:endParaRPr kumimoji="1" lang="en-US" altLang="zh-CN" sz="3200" b="1" dirty="0">
              <a:solidFill>
                <a:schemeClr val="bg1"/>
              </a:solidFill>
              <a:cs typeface="+mn-ea"/>
              <a:sym typeface="+mn-lt"/>
            </a:endParaRPr>
          </a:p>
          <a:p>
            <a:pPr>
              <a:lnSpc>
                <a:spcPct val="110000"/>
              </a:lnSpc>
            </a:pPr>
            <a:r>
              <a:rPr lang="en-US" altLang="zh-CN" sz="2400" dirty="0">
                <a:solidFill>
                  <a:schemeClr val="bg1"/>
                </a:solidFill>
                <a:cs typeface="+mn-ea"/>
                <a:sym typeface="+mn-lt"/>
              </a:rPr>
              <a:t>RESEARCH PURPOSE </a:t>
            </a:r>
          </a:p>
          <a:p>
            <a:pPr>
              <a:lnSpc>
                <a:spcPct val="110000"/>
              </a:lnSpc>
            </a:pPr>
            <a:r>
              <a:rPr lang="en-US" altLang="zh-CN" sz="2400" dirty="0">
                <a:solidFill>
                  <a:schemeClr val="bg1"/>
                </a:solidFill>
                <a:cs typeface="+mn-ea"/>
                <a:sym typeface="+mn-lt"/>
              </a:rPr>
              <a:t>AND CONTENT</a:t>
            </a:r>
          </a:p>
        </p:txBody>
      </p:sp>
      <p:pic>
        <p:nvPicPr>
          <p:cNvPr id="24" name="图片 23">
            <a:extLst>
              <a:ext uri="{FF2B5EF4-FFF2-40B4-BE49-F238E27FC236}">
                <a16:creationId xmlns:a16="http://schemas.microsoft.com/office/drawing/2014/main" id="{C8F067AD-37E1-4079-90E1-907DE725E522}"/>
              </a:ext>
            </a:extLst>
          </p:cNvPr>
          <p:cNvPicPr>
            <a:picLocks noChangeAspect="1"/>
          </p:cNvPicPr>
          <p:nvPr/>
        </p:nvPicPr>
        <p:blipFill>
          <a:blip r:embed="rId2"/>
          <a:stretch>
            <a:fillRect/>
          </a:stretch>
        </p:blipFill>
        <p:spPr>
          <a:xfrm>
            <a:off x="5014441" y="649437"/>
            <a:ext cx="6572250" cy="3648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3"/>
          <p:cNvSpPr/>
          <p:nvPr/>
        </p:nvSpPr>
        <p:spPr>
          <a:xfrm>
            <a:off x="1884926" y="2305796"/>
            <a:ext cx="978985" cy="978985"/>
          </a:xfrm>
          <a:prstGeom prst="ellipse">
            <a:avLst/>
          </a:prstGeom>
          <a:solidFill>
            <a:srgbClr val="9C7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a:t>
            </a:r>
            <a:endParaRPr lang="en-US" altLang="zh-CN" dirty="0">
              <a:solidFill>
                <a:schemeClr val="bg1"/>
              </a:solidFill>
              <a:cs typeface="+mn-ea"/>
              <a:sym typeface="+mn-lt"/>
            </a:endParaRPr>
          </a:p>
        </p:txBody>
      </p:sp>
      <p:sp>
        <p:nvSpPr>
          <p:cNvPr id="12" name="Oval 24"/>
          <p:cNvSpPr/>
          <p:nvPr/>
        </p:nvSpPr>
        <p:spPr>
          <a:xfrm>
            <a:off x="1821914" y="3784016"/>
            <a:ext cx="1417835" cy="1417835"/>
          </a:xfrm>
          <a:prstGeom prst="ellipse">
            <a:avLst/>
          </a:prstGeom>
          <a:solidFill>
            <a:srgbClr val="FDE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cs typeface="+mn-ea"/>
                <a:sym typeface="+mn-lt"/>
              </a:rPr>
              <a:t></a:t>
            </a:r>
          </a:p>
        </p:txBody>
      </p:sp>
      <p:sp>
        <p:nvSpPr>
          <p:cNvPr id="13" name="Oval 25"/>
          <p:cNvSpPr/>
          <p:nvPr/>
        </p:nvSpPr>
        <p:spPr>
          <a:xfrm>
            <a:off x="1265206" y="2122415"/>
            <a:ext cx="489978" cy="489978"/>
          </a:xfrm>
          <a:prstGeom prst="ellipse">
            <a:avLst/>
          </a:prstGeom>
          <a:solidFill>
            <a:srgbClr val="FDE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cs typeface="+mn-ea"/>
                <a:sym typeface="+mn-lt"/>
              </a:rPr>
              <a:t></a:t>
            </a:r>
          </a:p>
        </p:txBody>
      </p:sp>
      <p:sp>
        <p:nvSpPr>
          <p:cNvPr id="14" name="Oval 26"/>
          <p:cNvSpPr/>
          <p:nvPr/>
        </p:nvSpPr>
        <p:spPr>
          <a:xfrm>
            <a:off x="431510" y="2305796"/>
            <a:ext cx="178090" cy="178090"/>
          </a:xfrm>
          <a:prstGeom prst="ellipse">
            <a:avLst/>
          </a:prstGeom>
          <a:solidFill>
            <a:srgbClr val="9C7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5" name="Oval 27"/>
          <p:cNvSpPr/>
          <p:nvPr/>
        </p:nvSpPr>
        <p:spPr>
          <a:xfrm>
            <a:off x="774133" y="2541302"/>
            <a:ext cx="286769" cy="286769"/>
          </a:xfrm>
          <a:prstGeom prst="ellipse">
            <a:avLst/>
          </a:prstGeom>
          <a:solidFill>
            <a:srgbClr val="9C7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6" name="Oval 28"/>
          <p:cNvSpPr/>
          <p:nvPr/>
        </p:nvSpPr>
        <p:spPr>
          <a:xfrm>
            <a:off x="-458430" y="2826177"/>
            <a:ext cx="978985" cy="978985"/>
          </a:xfrm>
          <a:prstGeom prst="ellipse">
            <a:avLst/>
          </a:prstGeom>
          <a:solidFill>
            <a:srgbClr val="FDE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cs typeface="+mn-ea"/>
                <a:sym typeface="+mn-lt"/>
              </a:rPr>
              <a:t></a:t>
            </a:r>
          </a:p>
        </p:txBody>
      </p:sp>
      <p:sp>
        <p:nvSpPr>
          <p:cNvPr id="17" name="Oval 29"/>
          <p:cNvSpPr/>
          <p:nvPr/>
        </p:nvSpPr>
        <p:spPr>
          <a:xfrm>
            <a:off x="312986" y="2651909"/>
            <a:ext cx="98271" cy="982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8" name="Oval 30"/>
          <p:cNvSpPr/>
          <p:nvPr/>
        </p:nvSpPr>
        <p:spPr>
          <a:xfrm>
            <a:off x="5411883" y="1513105"/>
            <a:ext cx="479351" cy="479351"/>
          </a:xfrm>
          <a:prstGeom prst="ellipse">
            <a:avLst/>
          </a:prstGeom>
          <a:solidFill>
            <a:srgbClr val="FDECA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sp>
        <p:nvSpPr>
          <p:cNvPr id="24" name="Oval 36"/>
          <p:cNvSpPr/>
          <p:nvPr/>
        </p:nvSpPr>
        <p:spPr>
          <a:xfrm>
            <a:off x="5411882" y="4447411"/>
            <a:ext cx="479351" cy="479351"/>
          </a:xfrm>
          <a:prstGeom prst="ellipse">
            <a:avLst/>
          </a:prstGeom>
          <a:solidFill>
            <a:srgbClr val="9C7263"/>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sp>
        <p:nvSpPr>
          <p:cNvPr id="28" name="Subtitle 2"/>
          <p:cNvSpPr txBox="1"/>
          <p:nvPr/>
        </p:nvSpPr>
        <p:spPr>
          <a:xfrm>
            <a:off x="6181838" y="888792"/>
            <a:ext cx="4999684" cy="3467779"/>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800" dirty="0">
                <a:solidFill>
                  <a:schemeClr val="bg1"/>
                </a:solidFill>
                <a:latin typeface="华文中宋" panose="02010600040101010101" pitchFamily="2" charset="-122"/>
                <a:ea typeface="华文中宋" panose="02010600040101010101" pitchFamily="2" charset="-122"/>
                <a:cs typeface="+mn-ea"/>
                <a:sym typeface="+mn-lt"/>
              </a:rPr>
              <a:t>高考受到重视的原因很简单：大部分人都是希望通过高考考上一个理想的大学，也给自己考出一个光明的前途。</a:t>
            </a:r>
            <a:endParaRPr lang="en-US" altLang="zh-CN" sz="1800" dirty="0">
              <a:solidFill>
                <a:schemeClr val="bg1"/>
              </a:solidFill>
              <a:latin typeface="华文中宋" panose="02010600040101010101" pitchFamily="2" charset="-122"/>
              <a:ea typeface="华文中宋" panose="02010600040101010101" pitchFamily="2" charset="-122"/>
              <a:cs typeface="+mn-ea"/>
              <a:sym typeface="+mn-lt"/>
            </a:endParaRPr>
          </a:p>
          <a:p>
            <a:pPr algn="l"/>
            <a:r>
              <a:rPr lang="zh-CN" altLang="en-US" sz="1800" dirty="0">
                <a:solidFill>
                  <a:schemeClr val="bg1"/>
                </a:solidFill>
                <a:latin typeface="华文中宋" panose="02010600040101010101" pitchFamily="2" charset="-122"/>
                <a:ea typeface="华文中宋" panose="02010600040101010101" pitchFamily="2" charset="-122"/>
                <a:cs typeface="+mn-ea"/>
                <a:sym typeface="+mn-lt"/>
              </a:rPr>
              <a:t>而愈来愈多的高考人数也向人们反映了一个很现实的问题：“上大学”的竞争将会增大。因此，高考的志愿填报就成为了一个重要的关键点。在这个“千军万马过独木桥”的高考中，如何以不浪费一丝分数的情况下进入自己理想专业的院校成为了大多数人的目标，这也是我们这个项目的出发点。</a:t>
            </a:r>
            <a:endParaRPr lang="en-US" altLang="zh-CN" sz="1600" kern="0" dirty="0">
              <a:solidFill>
                <a:schemeClr val="bg1"/>
              </a:solidFill>
              <a:latin typeface="华文中宋" panose="02010600040101010101" pitchFamily="2" charset="-122"/>
              <a:ea typeface="华文中宋" panose="02010600040101010101" pitchFamily="2" charset="-122"/>
              <a:cs typeface="+mn-ea"/>
              <a:sym typeface="+mn-lt"/>
            </a:endParaRPr>
          </a:p>
        </p:txBody>
      </p:sp>
      <p:sp>
        <p:nvSpPr>
          <p:cNvPr id="30" name="Subtitle 2"/>
          <p:cNvSpPr txBox="1"/>
          <p:nvPr/>
        </p:nvSpPr>
        <p:spPr>
          <a:xfrm>
            <a:off x="6137350" y="4410295"/>
            <a:ext cx="4999684" cy="1417987"/>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800" dirty="0">
                <a:solidFill>
                  <a:schemeClr val="bg1"/>
                </a:solidFill>
                <a:latin typeface="华文中宋" panose="02010600040101010101" pitchFamily="2" charset="-122"/>
                <a:ea typeface="华文中宋" panose="02010600040101010101" pitchFamily="2" charset="-122"/>
                <a:cs typeface="+mn-ea"/>
                <a:sym typeface="+mn-lt"/>
              </a:rPr>
              <a:t>我们的</a:t>
            </a:r>
            <a:r>
              <a:rPr lang="en-US" altLang="zh-CN" sz="1800" dirty="0">
                <a:solidFill>
                  <a:schemeClr val="bg1"/>
                </a:solidFill>
                <a:latin typeface="华文中宋" panose="02010600040101010101" pitchFamily="2" charset="-122"/>
                <a:ea typeface="华文中宋" panose="02010600040101010101" pitchFamily="2" charset="-122"/>
                <a:cs typeface="+mn-ea"/>
                <a:sym typeface="+mn-lt"/>
              </a:rPr>
              <a:t>《</a:t>
            </a:r>
            <a:r>
              <a:rPr lang="zh-CN" altLang="en-US" sz="1800" dirty="0">
                <a:solidFill>
                  <a:schemeClr val="bg1"/>
                </a:solidFill>
                <a:latin typeface="华文中宋" panose="02010600040101010101" pitchFamily="2" charset="-122"/>
                <a:ea typeface="华文中宋" panose="02010600040101010101" pitchFamily="2" charset="-122"/>
                <a:cs typeface="+mn-ea"/>
                <a:sym typeface="+mn-lt"/>
              </a:rPr>
              <a:t>智能高考志愿填报系统</a:t>
            </a:r>
            <a:r>
              <a:rPr lang="en-US" altLang="zh-CN" sz="1800" dirty="0">
                <a:solidFill>
                  <a:schemeClr val="bg1"/>
                </a:solidFill>
                <a:latin typeface="华文中宋" panose="02010600040101010101" pitchFamily="2" charset="-122"/>
                <a:ea typeface="华文中宋" panose="02010600040101010101" pitchFamily="2" charset="-122"/>
                <a:cs typeface="+mn-ea"/>
                <a:sym typeface="+mn-lt"/>
              </a:rPr>
              <a:t>》</a:t>
            </a:r>
            <a:r>
              <a:rPr lang="zh-CN" altLang="en-US" sz="1800" dirty="0">
                <a:solidFill>
                  <a:schemeClr val="bg1"/>
                </a:solidFill>
                <a:latin typeface="华文中宋" panose="02010600040101010101" pitchFamily="2" charset="-122"/>
                <a:ea typeface="华文中宋" panose="02010600040101010101" pitchFamily="2" charset="-122"/>
                <a:cs typeface="+mn-ea"/>
                <a:sym typeface="+mn-lt"/>
              </a:rPr>
              <a:t>在往年高考录取分数基础上，通过基于大数据分析的独特算法，根据考生预估的高考分数或位次，模拟筛选高校及专业，为考生填报志愿提供参考。</a:t>
            </a:r>
            <a:endParaRPr lang="en-US" altLang="zh-CN" sz="1600" kern="0" dirty="0">
              <a:solidFill>
                <a:schemeClr val="bg1"/>
              </a:solidFill>
              <a:latin typeface="华文中宋" panose="02010600040101010101" pitchFamily="2" charset="-122"/>
              <a:ea typeface="华文中宋" panose="02010600040101010101" pitchFamily="2" charset="-122"/>
              <a:cs typeface="+mn-ea"/>
              <a:sym typeface="+mn-lt"/>
            </a:endParaRPr>
          </a:p>
        </p:txBody>
      </p:sp>
      <p:sp>
        <p:nvSpPr>
          <p:cNvPr id="29" name="文本框 28">
            <a:extLst>
              <a:ext uri="{FF2B5EF4-FFF2-40B4-BE49-F238E27FC236}">
                <a16:creationId xmlns:a16="http://schemas.microsoft.com/office/drawing/2014/main" id="{5212B7F8-96A5-41B3-A846-33F63E57CEC7}"/>
              </a:ext>
            </a:extLst>
          </p:cNvPr>
          <p:cNvSpPr txBox="1"/>
          <p:nvPr/>
        </p:nvSpPr>
        <p:spPr>
          <a:xfrm>
            <a:off x="609600" y="388352"/>
            <a:ext cx="4028135" cy="1418209"/>
          </a:xfrm>
          <a:prstGeom prst="rect">
            <a:avLst/>
          </a:prstGeom>
          <a:noFill/>
        </p:spPr>
        <p:txBody>
          <a:bodyPr wrap="square" rtlCol="0" anchor="ctr">
            <a:spAutoFit/>
          </a:bodyPr>
          <a:lstStyle/>
          <a:p>
            <a:pPr>
              <a:lnSpc>
                <a:spcPct val="110000"/>
              </a:lnSpc>
            </a:pPr>
            <a:r>
              <a:rPr kumimoji="1" lang="zh-CN" altLang="en-US" sz="3200" b="1" dirty="0">
                <a:solidFill>
                  <a:schemeClr val="bg1"/>
                </a:solidFill>
                <a:cs typeface="+mn-ea"/>
                <a:sym typeface="+mn-lt"/>
              </a:rPr>
              <a:t>研究目的</a:t>
            </a:r>
            <a:r>
              <a:rPr lang="zh-CN" altLang="en-US" sz="3200" b="1" dirty="0">
                <a:solidFill>
                  <a:schemeClr val="bg1"/>
                </a:solidFill>
                <a:cs typeface="+mn-ea"/>
                <a:sym typeface="+mn-lt"/>
              </a:rPr>
              <a:t>与内容</a:t>
            </a:r>
            <a:endParaRPr kumimoji="1" lang="en-US" altLang="zh-CN" sz="3200" b="1" dirty="0">
              <a:solidFill>
                <a:schemeClr val="bg1"/>
              </a:solidFill>
              <a:cs typeface="+mn-ea"/>
              <a:sym typeface="+mn-lt"/>
            </a:endParaRPr>
          </a:p>
          <a:p>
            <a:pPr>
              <a:lnSpc>
                <a:spcPct val="110000"/>
              </a:lnSpc>
            </a:pPr>
            <a:r>
              <a:rPr lang="en-US" altLang="zh-CN" sz="2400" dirty="0">
                <a:solidFill>
                  <a:schemeClr val="bg1"/>
                </a:solidFill>
                <a:cs typeface="+mn-ea"/>
                <a:sym typeface="+mn-lt"/>
              </a:rPr>
              <a:t>RESEARCH PURPOSE </a:t>
            </a:r>
          </a:p>
          <a:p>
            <a:pPr>
              <a:lnSpc>
                <a:spcPct val="110000"/>
              </a:lnSpc>
            </a:pPr>
            <a:r>
              <a:rPr lang="en-US" altLang="zh-CN" sz="2400" dirty="0">
                <a:solidFill>
                  <a:schemeClr val="bg1"/>
                </a:solidFill>
                <a:cs typeface="+mn-ea"/>
                <a:sym typeface="+mn-lt"/>
              </a:rPr>
              <a:t>AND CONTENT</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300" fill="hold"/>
                                        <p:tgtEl>
                                          <p:spTgt spid="17"/>
                                        </p:tgtEl>
                                        <p:attrNameLst>
                                          <p:attrName>ppt_w</p:attrName>
                                        </p:attrNameLst>
                                      </p:cBhvr>
                                      <p:tavLst>
                                        <p:tav tm="0">
                                          <p:val>
                                            <p:fltVal val="0"/>
                                          </p:val>
                                        </p:tav>
                                        <p:tav tm="100000">
                                          <p:val>
                                            <p:strVal val="#ppt_w"/>
                                          </p:val>
                                        </p:tav>
                                      </p:tavLst>
                                    </p:anim>
                                    <p:anim calcmode="lin" valueType="num">
                                      <p:cBhvr>
                                        <p:cTn id="33" dur="300" fill="hold"/>
                                        <p:tgtEl>
                                          <p:spTgt spid="17"/>
                                        </p:tgtEl>
                                        <p:attrNameLst>
                                          <p:attrName>ppt_h</p:attrName>
                                        </p:attrNameLst>
                                      </p:cBhvr>
                                      <p:tavLst>
                                        <p:tav tm="0">
                                          <p:val>
                                            <p:fltVal val="0"/>
                                          </p:val>
                                        </p:tav>
                                        <p:tav tm="100000">
                                          <p:val>
                                            <p:strVal val="#ppt_h"/>
                                          </p:val>
                                        </p:tav>
                                      </p:tavLst>
                                    </p:anim>
                                    <p:animEffect transition="in" filter="fade">
                                      <p:cBhvr>
                                        <p:cTn id="34" dur="300"/>
                                        <p:tgtEl>
                                          <p:spTgt spid="1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childTnLst>
                          </p:cTn>
                        </p:par>
                        <p:par>
                          <p:cTn id="40" fill="hold">
                            <p:stCondLst>
                              <p:cond delay="100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8"/>
                                        </p:tgtEl>
                                        <p:attrNameLst>
                                          <p:attrName>ppt_y</p:attrName>
                                        </p:attrNameLst>
                                      </p:cBhvr>
                                      <p:tavLst>
                                        <p:tav tm="0">
                                          <p:val>
                                            <p:strVal val="#ppt_y"/>
                                          </p:val>
                                        </p:tav>
                                        <p:tav tm="100000">
                                          <p:val>
                                            <p:strVal val="#ppt_y"/>
                                          </p:val>
                                        </p:tav>
                                      </p:tavLst>
                                    </p:anim>
                                    <p:anim calcmode="lin" valueType="num">
                                      <p:cBhvr>
                                        <p:cTn id="45"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8"/>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200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24"/>
                                        </p:tgtEl>
                                        <p:attrNameLst>
                                          <p:attrName>ppt_y</p:attrName>
                                        </p:attrNameLst>
                                      </p:cBhvr>
                                      <p:tavLst>
                                        <p:tav tm="0">
                                          <p:val>
                                            <p:strVal val="#ppt_y"/>
                                          </p:val>
                                        </p:tav>
                                        <p:tav tm="100000">
                                          <p:val>
                                            <p:strVal val="#ppt_y"/>
                                          </p:val>
                                        </p:tav>
                                      </p:tavLst>
                                    </p:anim>
                                    <p:anim calcmode="lin" valueType="num">
                                      <p:cBhvr>
                                        <p:cTn id="57"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24"/>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24" grpId="0" animBg="1"/>
      <p:bldP spid="28"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231368" y="2968237"/>
            <a:ext cx="4517437" cy="830997"/>
          </a:xfrm>
          <a:prstGeom prst="rect">
            <a:avLst/>
          </a:prstGeom>
          <a:noFill/>
        </p:spPr>
        <p:txBody>
          <a:bodyPr wrap="square" rtlCol="0">
            <a:spAutoFit/>
          </a:bodyPr>
          <a:lstStyle/>
          <a:p>
            <a:pPr marL="457200" indent="-457200" algn="ctr">
              <a:buFont typeface="Arial" panose="020B0604020202020204" pitchFamily="34" charset="0"/>
              <a:buChar char="•"/>
            </a:pPr>
            <a:r>
              <a:rPr kumimoji="1" lang="en-US" altLang="zh-CN" sz="4800" dirty="0">
                <a:solidFill>
                  <a:schemeClr val="bg1"/>
                </a:solidFill>
                <a:cs typeface="+mn-ea"/>
                <a:sym typeface="+mn-lt"/>
              </a:rPr>
              <a:t>PART</a:t>
            </a:r>
            <a:r>
              <a:rPr kumimoji="1" lang="zh-CN" altLang="en-US" sz="4800" dirty="0">
                <a:solidFill>
                  <a:schemeClr val="bg1"/>
                </a:solidFill>
                <a:cs typeface="+mn-ea"/>
                <a:sym typeface="+mn-lt"/>
              </a:rPr>
              <a:t> </a:t>
            </a:r>
            <a:r>
              <a:rPr kumimoji="1" lang="en-US" altLang="zh-CN" sz="4800" dirty="0">
                <a:solidFill>
                  <a:schemeClr val="bg1"/>
                </a:solidFill>
                <a:cs typeface="+mn-ea"/>
                <a:sym typeface="+mn-lt"/>
              </a:rPr>
              <a:t>02</a:t>
            </a:r>
            <a:endParaRPr kumimoji="1" lang="zh-CN" altLang="en-US" sz="4800" dirty="0">
              <a:solidFill>
                <a:schemeClr val="bg1"/>
              </a:solidFill>
              <a:cs typeface="+mn-ea"/>
              <a:sym typeface="+mn-lt"/>
            </a:endParaRPr>
          </a:p>
        </p:txBody>
      </p:sp>
      <p:sp>
        <p:nvSpPr>
          <p:cNvPr id="3" name="文本框 2"/>
          <p:cNvSpPr txBox="1"/>
          <p:nvPr/>
        </p:nvSpPr>
        <p:spPr>
          <a:xfrm>
            <a:off x="968139" y="3814407"/>
            <a:ext cx="3489158" cy="1642886"/>
          </a:xfrm>
          <a:prstGeom prst="rect">
            <a:avLst/>
          </a:prstGeom>
          <a:noFill/>
        </p:spPr>
        <p:txBody>
          <a:bodyPr wrap="square" rtlCol="0">
            <a:spAutoFit/>
          </a:bodyPr>
          <a:lstStyle/>
          <a:p>
            <a:pPr>
              <a:spcBef>
                <a:spcPct val="20000"/>
              </a:spcBef>
            </a:pPr>
            <a:r>
              <a:rPr lang="zh-CN" altLang="en-US" sz="3600" b="1" dirty="0">
                <a:solidFill>
                  <a:schemeClr val="bg1"/>
                </a:solidFill>
                <a:cs typeface="+mn-ea"/>
                <a:sym typeface="+mn-lt"/>
              </a:rPr>
              <a:t>研究方法与过程</a:t>
            </a:r>
            <a:endParaRPr lang="en-US" altLang="zh-CN" sz="36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RESEARCH METHODS </a:t>
            </a:r>
          </a:p>
          <a:p>
            <a:pPr>
              <a:lnSpc>
                <a:spcPct val="120000"/>
              </a:lnSpc>
              <a:spcBef>
                <a:spcPct val="20000"/>
              </a:spcBef>
            </a:pPr>
            <a:r>
              <a:rPr lang="en-US" altLang="zh-CN" sz="2400" dirty="0">
                <a:solidFill>
                  <a:schemeClr val="bg1"/>
                </a:solidFill>
                <a:cs typeface="+mn-ea"/>
                <a:sym typeface="+mn-lt"/>
              </a:rPr>
              <a:t>AND PROCESS</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a:off x="6303963" y="-128588"/>
            <a:ext cx="5711825" cy="6989763"/>
          </a:xfrm>
          <a:custGeom>
            <a:avLst/>
            <a:gdLst>
              <a:gd name="T0" fmla="*/ 1412 w 1646"/>
              <a:gd name="T1" fmla="*/ 1674 h 2015"/>
              <a:gd name="T2" fmla="*/ 1372 w 1646"/>
              <a:gd name="T3" fmla="*/ 1163 h 2015"/>
              <a:gd name="T4" fmla="*/ 1439 w 1646"/>
              <a:gd name="T5" fmla="*/ 1075 h 2015"/>
              <a:gd name="T6" fmla="*/ 1536 w 1646"/>
              <a:gd name="T7" fmla="*/ 808 h 2015"/>
              <a:gd name="T8" fmla="*/ 1247 w 1646"/>
              <a:gd name="T9" fmla="*/ 156 h 2015"/>
              <a:gd name="T10" fmla="*/ 493 w 1646"/>
              <a:gd name="T11" fmla="*/ 100 h 2015"/>
              <a:gd name="T12" fmla="*/ 398 w 1646"/>
              <a:gd name="T13" fmla="*/ 157 h 2015"/>
              <a:gd name="T14" fmla="*/ 163 w 1646"/>
              <a:gd name="T15" fmla="*/ 524 h 2015"/>
              <a:gd name="T16" fmla="*/ 126 w 1646"/>
              <a:gd name="T17" fmla="*/ 617 h 2015"/>
              <a:gd name="T18" fmla="*/ 134 w 1646"/>
              <a:gd name="T19" fmla="*/ 682 h 2015"/>
              <a:gd name="T20" fmla="*/ 133 w 1646"/>
              <a:gd name="T21" fmla="*/ 749 h 2015"/>
              <a:gd name="T22" fmla="*/ 20 w 1646"/>
              <a:gd name="T23" fmla="*/ 977 h 2015"/>
              <a:gd name="T24" fmla="*/ 1 w 1646"/>
              <a:gd name="T25" fmla="*/ 1022 h 2015"/>
              <a:gd name="T26" fmla="*/ 35 w 1646"/>
              <a:gd name="T27" fmla="*/ 1079 h 2015"/>
              <a:gd name="T28" fmla="*/ 89 w 1646"/>
              <a:gd name="T29" fmla="*/ 1092 h 2015"/>
              <a:gd name="T30" fmla="*/ 103 w 1646"/>
              <a:gd name="T31" fmla="*/ 1178 h 2015"/>
              <a:gd name="T32" fmla="*/ 88 w 1646"/>
              <a:gd name="T33" fmla="*/ 1208 h 2015"/>
              <a:gd name="T34" fmla="*/ 113 w 1646"/>
              <a:gd name="T35" fmla="*/ 1250 h 2015"/>
              <a:gd name="T36" fmla="*/ 141 w 1646"/>
              <a:gd name="T37" fmla="*/ 1260 h 2015"/>
              <a:gd name="T38" fmla="*/ 118 w 1646"/>
              <a:gd name="T39" fmla="*/ 1278 h 2015"/>
              <a:gd name="T40" fmla="*/ 136 w 1646"/>
              <a:gd name="T41" fmla="*/ 1339 h 2015"/>
              <a:gd name="T42" fmla="*/ 151 w 1646"/>
              <a:gd name="T43" fmla="*/ 1373 h 2015"/>
              <a:gd name="T44" fmla="*/ 139 w 1646"/>
              <a:gd name="T45" fmla="*/ 1432 h 2015"/>
              <a:gd name="T46" fmla="*/ 215 w 1646"/>
              <a:gd name="T47" fmla="*/ 1540 h 2015"/>
              <a:gd name="T48" fmla="*/ 436 w 1646"/>
              <a:gd name="T49" fmla="*/ 1546 h 2015"/>
              <a:gd name="T50" fmla="*/ 541 w 1646"/>
              <a:gd name="T51" fmla="*/ 1617 h 2015"/>
              <a:gd name="T52" fmla="*/ 560 w 1646"/>
              <a:gd name="T53" fmla="*/ 1684 h 2015"/>
              <a:gd name="T54" fmla="*/ 644 w 1646"/>
              <a:gd name="T55" fmla="*/ 1879 h 2015"/>
              <a:gd name="T56" fmla="*/ 607 w 1646"/>
              <a:gd name="T57" fmla="*/ 2015 h 2015"/>
              <a:gd name="T58" fmla="*/ 1646 w 1646"/>
              <a:gd name="T59" fmla="*/ 2015 h 2015"/>
              <a:gd name="T60" fmla="*/ 1412 w 1646"/>
              <a:gd name="T61" fmla="*/ 167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46" h="2015">
                <a:moveTo>
                  <a:pt x="1412" y="1674"/>
                </a:moveTo>
                <a:cubicBezTo>
                  <a:pt x="1287" y="1534"/>
                  <a:pt x="1265" y="1326"/>
                  <a:pt x="1372" y="1163"/>
                </a:cubicBezTo>
                <a:cubicBezTo>
                  <a:pt x="1391" y="1135"/>
                  <a:pt x="1413" y="1106"/>
                  <a:pt x="1439" y="1075"/>
                </a:cubicBezTo>
                <a:cubicBezTo>
                  <a:pt x="1499" y="1000"/>
                  <a:pt x="1530" y="907"/>
                  <a:pt x="1536" y="808"/>
                </a:cubicBezTo>
                <a:cubicBezTo>
                  <a:pt x="1551" y="579"/>
                  <a:pt x="1439" y="291"/>
                  <a:pt x="1247" y="156"/>
                </a:cubicBezTo>
                <a:cubicBezTo>
                  <a:pt x="1032" y="18"/>
                  <a:pt x="744" y="0"/>
                  <a:pt x="493" y="100"/>
                </a:cubicBezTo>
                <a:cubicBezTo>
                  <a:pt x="460" y="116"/>
                  <a:pt x="429" y="135"/>
                  <a:pt x="398" y="157"/>
                </a:cubicBezTo>
                <a:cubicBezTo>
                  <a:pt x="258" y="258"/>
                  <a:pt x="224" y="369"/>
                  <a:pt x="163" y="524"/>
                </a:cubicBezTo>
                <a:cubicBezTo>
                  <a:pt x="151" y="554"/>
                  <a:pt x="133" y="585"/>
                  <a:pt x="126" y="617"/>
                </a:cubicBezTo>
                <a:cubicBezTo>
                  <a:pt x="119" y="652"/>
                  <a:pt x="127" y="664"/>
                  <a:pt x="134" y="682"/>
                </a:cubicBezTo>
                <a:cubicBezTo>
                  <a:pt x="145" y="707"/>
                  <a:pt x="144" y="723"/>
                  <a:pt x="133" y="749"/>
                </a:cubicBezTo>
                <a:cubicBezTo>
                  <a:pt x="97" y="826"/>
                  <a:pt x="65" y="904"/>
                  <a:pt x="20" y="977"/>
                </a:cubicBezTo>
                <a:cubicBezTo>
                  <a:pt x="12" y="989"/>
                  <a:pt x="2" y="1005"/>
                  <a:pt x="1" y="1022"/>
                </a:cubicBezTo>
                <a:cubicBezTo>
                  <a:pt x="0" y="1046"/>
                  <a:pt x="11" y="1070"/>
                  <a:pt x="35" y="1079"/>
                </a:cubicBezTo>
                <a:cubicBezTo>
                  <a:pt x="52" y="1085"/>
                  <a:pt x="71" y="1083"/>
                  <a:pt x="89" y="1092"/>
                </a:cubicBezTo>
                <a:cubicBezTo>
                  <a:pt x="130" y="1112"/>
                  <a:pt x="124" y="1148"/>
                  <a:pt x="103" y="1178"/>
                </a:cubicBezTo>
                <a:cubicBezTo>
                  <a:pt x="96" y="1189"/>
                  <a:pt x="89" y="1199"/>
                  <a:pt x="88" y="1208"/>
                </a:cubicBezTo>
                <a:cubicBezTo>
                  <a:pt x="85" y="1225"/>
                  <a:pt x="90" y="1240"/>
                  <a:pt x="113" y="1250"/>
                </a:cubicBezTo>
                <a:cubicBezTo>
                  <a:pt x="120" y="1254"/>
                  <a:pt x="130" y="1257"/>
                  <a:pt x="141" y="1260"/>
                </a:cubicBezTo>
                <a:cubicBezTo>
                  <a:pt x="131" y="1266"/>
                  <a:pt x="123" y="1272"/>
                  <a:pt x="118" y="1278"/>
                </a:cubicBezTo>
                <a:cubicBezTo>
                  <a:pt x="94" y="1302"/>
                  <a:pt x="114" y="1325"/>
                  <a:pt x="136" y="1339"/>
                </a:cubicBezTo>
                <a:cubicBezTo>
                  <a:pt x="150" y="1348"/>
                  <a:pt x="159" y="1356"/>
                  <a:pt x="151" y="1373"/>
                </a:cubicBezTo>
                <a:cubicBezTo>
                  <a:pt x="142" y="1393"/>
                  <a:pt x="139" y="1413"/>
                  <a:pt x="139" y="1432"/>
                </a:cubicBezTo>
                <a:cubicBezTo>
                  <a:pt x="140" y="1481"/>
                  <a:pt x="166" y="1527"/>
                  <a:pt x="215" y="1540"/>
                </a:cubicBezTo>
                <a:cubicBezTo>
                  <a:pt x="277" y="1556"/>
                  <a:pt x="371" y="1542"/>
                  <a:pt x="436" y="1546"/>
                </a:cubicBezTo>
                <a:cubicBezTo>
                  <a:pt x="483" y="1550"/>
                  <a:pt x="520" y="1567"/>
                  <a:pt x="541" y="1617"/>
                </a:cubicBezTo>
                <a:cubicBezTo>
                  <a:pt x="550" y="1639"/>
                  <a:pt x="555" y="1661"/>
                  <a:pt x="560" y="1684"/>
                </a:cubicBezTo>
                <a:cubicBezTo>
                  <a:pt x="577" y="1767"/>
                  <a:pt x="616" y="1806"/>
                  <a:pt x="644" y="1879"/>
                </a:cubicBezTo>
                <a:cubicBezTo>
                  <a:pt x="660" y="1920"/>
                  <a:pt x="660" y="1966"/>
                  <a:pt x="607" y="2015"/>
                </a:cubicBezTo>
                <a:cubicBezTo>
                  <a:pt x="1646" y="2015"/>
                  <a:pt x="1646" y="2015"/>
                  <a:pt x="1646" y="2015"/>
                </a:cubicBezTo>
                <a:cubicBezTo>
                  <a:pt x="1600" y="1886"/>
                  <a:pt x="1527" y="1803"/>
                  <a:pt x="1412" y="1674"/>
                </a:cubicBezTo>
                <a:close/>
              </a:path>
            </a:pathLst>
          </a:custGeom>
          <a:solidFill>
            <a:srgbClr val="FDECA0"/>
          </a:solidFill>
          <a:ln>
            <a:solidFill>
              <a:schemeClr val="bg1"/>
            </a:solidFill>
          </a:ln>
        </p:spPr>
        <p:txBody>
          <a:bodyPr vert="horz" wrap="square" lIns="91440" tIns="45720" rIns="91440" bIns="45720" numCol="1" anchor="t" anchorCtr="0" compatLnSpc="1"/>
          <a:lstStyle/>
          <a:p>
            <a:endParaRPr lang="zh-CN" altLang="en-US">
              <a:cs typeface="+mn-ea"/>
              <a:sym typeface="+mn-lt"/>
            </a:endParaRPr>
          </a:p>
        </p:txBody>
      </p:sp>
      <p:sp>
        <p:nvSpPr>
          <p:cNvPr id="18" name="Freeform 6"/>
          <p:cNvSpPr/>
          <p:nvPr/>
        </p:nvSpPr>
        <p:spPr bwMode="auto">
          <a:xfrm>
            <a:off x="6303963" y="0"/>
            <a:ext cx="2817813" cy="6861175"/>
          </a:xfrm>
          <a:custGeom>
            <a:avLst/>
            <a:gdLst>
              <a:gd name="T0" fmla="*/ 812 w 812"/>
              <a:gd name="T1" fmla="*/ 0 h 1978"/>
              <a:gd name="T2" fmla="*/ 493 w 812"/>
              <a:gd name="T3" fmla="*/ 63 h 1978"/>
              <a:gd name="T4" fmla="*/ 398 w 812"/>
              <a:gd name="T5" fmla="*/ 120 h 1978"/>
              <a:gd name="T6" fmla="*/ 163 w 812"/>
              <a:gd name="T7" fmla="*/ 487 h 1978"/>
              <a:gd name="T8" fmla="*/ 126 w 812"/>
              <a:gd name="T9" fmla="*/ 580 h 1978"/>
              <a:gd name="T10" fmla="*/ 134 w 812"/>
              <a:gd name="T11" fmla="*/ 645 h 1978"/>
              <a:gd name="T12" fmla="*/ 133 w 812"/>
              <a:gd name="T13" fmla="*/ 712 h 1978"/>
              <a:gd name="T14" fmla="*/ 20 w 812"/>
              <a:gd name="T15" fmla="*/ 940 h 1978"/>
              <a:gd name="T16" fmla="*/ 1 w 812"/>
              <a:gd name="T17" fmla="*/ 985 h 1978"/>
              <a:gd name="T18" fmla="*/ 35 w 812"/>
              <a:gd name="T19" fmla="*/ 1042 h 1978"/>
              <a:gd name="T20" fmla="*/ 89 w 812"/>
              <a:gd name="T21" fmla="*/ 1055 h 1978"/>
              <a:gd name="T22" fmla="*/ 103 w 812"/>
              <a:gd name="T23" fmla="*/ 1141 h 1978"/>
              <a:gd name="T24" fmla="*/ 88 w 812"/>
              <a:gd name="T25" fmla="*/ 1171 h 1978"/>
              <a:gd name="T26" fmla="*/ 113 w 812"/>
              <a:gd name="T27" fmla="*/ 1213 h 1978"/>
              <a:gd name="T28" fmla="*/ 141 w 812"/>
              <a:gd name="T29" fmla="*/ 1223 h 1978"/>
              <a:gd name="T30" fmla="*/ 118 w 812"/>
              <a:gd name="T31" fmla="*/ 1241 h 1978"/>
              <a:gd name="T32" fmla="*/ 136 w 812"/>
              <a:gd name="T33" fmla="*/ 1302 h 1978"/>
              <a:gd name="T34" fmla="*/ 151 w 812"/>
              <a:gd name="T35" fmla="*/ 1336 h 1978"/>
              <a:gd name="T36" fmla="*/ 139 w 812"/>
              <a:gd name="T37" fmla="*/ 1395 h 1978"/>
              <a:gd name="T38" fmla="*/ 215 w 812"/>
              <a:gd name="T39" fmla="*/ 1503 h 1978"/>
              <a:gd name="T40" fmla="*/ 436 w 812"/>
              <a:gd name="T41" fmla="*/ 1509 h 1978"/>
              <a:gd name="T42" fmla="*/ 541 w 812"/>
              <a:gd name="T43" fmla="*/ 1580 h 1978"/>
              <a:gd name="T44" fmla="*/ 560 w 812"/>
              <a:gd name="T45" fmla="*/ 1647 h 1978"/>
              <a:gd name="T46" fmla="*/ 644 w 812"/>
              <a:gd name="T47" fmla="*/ 1842 h 1978"/>
              <a:gd name="T48" fmla="*/ 607 w 812"/>
              <a:gd name="T49" fmla="*/ 1978 h 1978"/>
              <a:gd name="T50" fmla="*/ 812 w 812"/>
              <a:gd name="T51" fmla="*/ 1978 h 1978"/>
              <a:gd name="T52" fmla="*/ 812 w 812"/>
              <a:gd name="T53" fmla="*/ 0 h 1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2" h="1978">
                <a:moveTo>
                  <a:pt x="812" y="0"/>
                </a:moveTo>
                <a:cubicBezTo>
                  <a:pt x="704" y="1"/>
                  <a:pt x="596" y="22"/>
                  <a:pt x="493" y="63"/>
                </a:cubicBezTo>
                <a:cubicBezTo>
                  <a:pt x="460" y="79"/>
                  <a:pt x="429" y="98"/>
                  <a:pt x="398" y="120"/>
                </a:cubicBezTo>
                <a:cubicBezTo>
                  <a:pt x="258" y="221"/>
                  <a:pt x="224" y="332"/>
                  <a:pt x="163" y="487"/>
                </a:cubicBezTo>
                <a:cubicBezTo>
                  <a:pt x="151" y="517"/>
                  <a:pt x="133" y="548"/>
                  <a:pt x="126" y="580"/>
                </a:cubicBezTo>
                <a:cubicBezTo>
                  <a:pt x="119" y="615"/>
                  <a:pt x="127" y="627"/>
                  <a:pt x="134" y="645"/>
                </a:cubicBezTo>
                <a:cubicBezTo>
                  <a:pt x="145" y="670"/>
                  <a:pt x="144" y="686"/>
                  <a:pt x="133" y="712"/>
                </a:cubicBezTo>
                <a:cubicBezTo>
                  <a:pt x="97" y="789"/>
                  <a:pt x="65" y="867"/>
                  <a:pt x="20" y="940"/>
                </a:cubicBezTo>
                <a:cubicBezTo>
                  <a:pt x="12" y="952"/>
                  <a:pt x="2" y="968"/>
                  <a:pt x="1" y="985"/>
                </a:cubicBezTo>
                <a:cubicBezTo>
                  <a:pt x="0" y="1009"/>
                  <a:pt x="11" y="1033"/>
                  <a:pt x="35" y="1042"/>
                </a:cubicBezTo>
                <a:cubicBezTo>
                  <a:pt x="52" y="1048"/>
                  <a:pt x="71" y="1046"/>
                  <a:pt x="89" y="1055"/>
                </a:cubicBezTo>
                <a:cubicBezTo>
                  <a:pt x="130" y="1075"/>
                  <a:pt x="124" y="1111"/>
                  <a:pt x="103" y="1141"/>
                </a:cubicBezTo>
                <a:cubicBezTo>
                  <a:pt x="96" y="1152"/>
                  <a:pt x="89" y="1162"/>
                  <a:pt x="88" y="1171"/>
                </a:cubicBezTo>
                <a:cubicBezTo>
                  <a:pt x="85" y="1188"/>
                  <a:pt x="90" y="1203"/>
                  <a:pt x="113" y="1213"/>
                </a:cubicBezTo>
                <a:cubicBezTo>
                  <a:pt x="120" y="1217"/>
                  <a:pt x="130" y="1220"/>
                  <a:pt x="141" y="1223"/>
                </a:cubicBezTo>
                <a:cubicBezTo>
                  <a:pt x="131" y="1229"/>
                  <a:pt x="123" y="1235"/>
                  <a:pt x="118" y="1241"/>
                </a:cubicBezTo>
                <a:cubicBezTo>
                  <a:pt x="94" y="1265"/>
                  <a:pt x="114" y="1288"/>
                  <a:pt x="136" y="1302"/>
                </a:cubicBezTo>
                <a:cubicBezTo>
                  <a:pt x="150" y="1311"/>
                  <a:pt x="159" y="1319"/>
                  <a:pt x="151" y="1336"/>
                </a:cubicBezTo>
                <a:cubicBezTo>
                  <a:pt x="142" y="1356"/>
                  <a:pt x="139" y="1376"/>
                  <a:pt x="139" y="1395"/>
                </a:cubicBezTo>
                <a:cubicBezTo>
                  <a:pt x="140" y="1444"/>
                  <a:pt x="166" y="1490"/>
                  <a:pt x="215" y="1503"/>
                </a:cubicBezTo>
                <a:cubicBezTo>
                  <a:pt x="277" y="1519"/>
                  <a:pt x="371" y="1505"/>
                  <a:pt x="436" y="1509"/>
                </a:cubicBezTo>
                <a:cubicBezTo>
                  <a:pt x="483" y="1513"/>
                  <a:pt x="520" y="1530"/>
                  <a:pt x="541" y="1580"/>
                </a:cubicBezTo>
                <a:cubicBezTo>
                  <a:pt x="550" y="1602"/>
                  <a:pt x="555" y="1624"/>
                  <a:pt x="560" y="1647"/>
                </a:cubicBezTo>
                <a:cubicBezTo>
                  <a:pt x="577" y="1730"/>
                  <a:pt x="616" y="1769"/>
                  <a:pt x="644" y="1842"/>
                </a:cubicBezTo>
                <a:cubicBezTo>
                  <a:pt x="660" y="1883"/>
                  <a:pt x="660" y="1929"/>
                  <a:pt x="607" y="1978"/>
                </a:cubicBezTo>
                <a:cubicBezTo>
                  <a:pt x="812" y="1978"/>
                  <a:pt x="812" y="1978"/>
                  <a:pt x="812" y="1978"/>
                </a:cubicBezTo>
                <a:cubicBezTo>
                  <a:pt x="812" y="0"/>
                  <a:pt x="812" y="0"/>
                  <a:pt x="812" y="0"/>
                </a:cubicBezTo>
                <a:close/>
              </a:path>
            </a:pathLst>
          </a:custGeom>
          <a:solidFill>
            <a:srgbClr val="9C7263"/>
          </a:solidFill>
          <a:ln>
            <a:solidFill>
              <a:srgbClr val="877150"/>
            </a:solidFill>
          </a:ln>
        </p:spPr>
        <p:txBody>
          <a:bodyPr vert="horz" wrap="square" lIns="91440" tIns="45720" rIns="91440" bIns="45720" numCol="1" anchor="t" anchorCtr="0" compatLnSpc="1"/>
          <a:lstStyle/>
          <a:p>
            <a:endParaRPr lang="zh-CN" altLang="en-US">
              <a:cs typeface="+mn-ea"/>
              <a:sym typeface="+mn-lt"/>
            </a:endParaRPr>
          </a:p>
        </p:txBody>
      </p:sp>
      <p:sp>
        <p:nvSpPr>
          <p:cNvPr id="19" name="Freeform 7"/>
          <p:cNvSpPr/>
          <p:nvPr/>
        </p:nvSpPr>
        <p:spPr bwMode="auto">
          <a:xfrm>
            <a:off x="6480176" y="-128588"/>
            <a:ext cx="5205413" cy="3198813"/>
          </a:xfrm>
          <a:custGeom>
            <a:avLst/>
            <a:gdLst>
              <a:gd name="T0" fmla="*/ 1466 w 1500"/>
              <a:gd name="T1" fmla="*/ 922 h 922"/>
              <a:gd name="T2" fmla="*/ 1485 w 1500"/>
              <a:gd name="T3" fmla="*/ 808 h 922"/>
              <a:gd name="T4" fmla="*/ 1196 w 1500"/>
              <a:gd name="T5" fmla="*/ 156 h 922"/>
              <a:gd name="T6" fmla="*/ 442 w 1500"/>
              <a:gd name="T7" fmla="*/ 100 h 922"/>
              <a:gd name="T8" fmla="*/ 347 w 1500"/>
              <a:gd name="T9" fmla="*/ 157 h 922"/>
              <a:gd name="T10" fmla="*/ 112 w 1500"/>
              <a:gd name="T11" fmla="*/ 524 h 922"/>
              <a:gd name="T12" fmla="*/ 75 w 1500"/>
              <a:gd name="T13" fmla="*/ 617 h 922"/>
              <a:gd name="T14" fmla="*/ 83 w 1500"/>
              <a:gd name="T15" fmla="*/ 682 h 922"/>
              <a:gd name="T16" fmla="*/ 82 w 1500"/>
              <a:gd name="T17" fmla="*/ 749 h 922"/>
              <a:gd name="T18" fmla="*/ 0 w 1500"/>
              <a:gd name="T19" fmla="*/ 922 h 922"/>
              <a:gd name="T20" fmla="*/ 1466 w 1500"/>
              <a:gd name="T21" fmla="*/ 922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0" h="922">
                <a:moveTo>
                  <a:pt x="1466" y="922"/>
                </a:moveTo>
                <a:cubicBezTo>
                  <a:pt x="1476" y="885"/>
                  <a:pt x="1483" y="847"/>
                  <a:pt x="1485" y="808"/>
                </a:cubicBezTo>
                <a:cubicBezTo>
                  <a:pt x="1500" y="579"/>
                  <a:pt x="1388" y="291"/>
                  <a:pt x="1196" y="156"/>
                </a:cubicBezTo>
                <a:cubicBezTo>
                  <a:pt x="981" y="18"/>
                  <a:pt x="693" y="0"/>
                  <a:pt x="442" y="100"/>
                </a:cubicBezTo>
                <a:cubicBezTo>
                  <a:pt x="409" y="116"/>
                  <a:pt x="378" y="135"/>
                  <a:pt x="347" y="157"/>
                </a:cubicBezTo>
                <a:cubicBezTo>
                  <a:pt x="207" y="258"/>
                  <a:pt x="173" y="369"/>
                  <a:pt x="112" y="524"/>
                </a:cubicBezTo>
                <a:cubicBezTo>
                  <a:pt x="100" y="554"/>
                  <a:pt x="82" y="585"/>
                  <a:pt x="75" y="617"/>
                </a:cubicBezTo>
                <a:cubicBezTo>
                  <a:pt x="68" y="652"/>
                  <a:pt x="76" y="664"/>
                  <a:pt x="83" y="682"/>
                </a:cubicBezTo>
                <a:cubicBezTo>
                  <a:pt x="94" y="707"/>
                  <a:pt x="93" y="723"/>
                  <a:pt x="82" y="749"/>
                </a:cubicBezTo>
                <a:cubicBezTo>
                  <a:pt x="55" y="807"/>
                  <a:pt x="30" y="866"/>
                  <a:pt x="0" y="922"/>
                </a:cubicBezTo>
                <a:cubicBezTo>
                  <a:pt x="1466" y="922"/>
                  <a:pt x="1466" y="922"/>
                  <a:pt x="1466" y="922"/>
                </a:cubicBezTo>
                <a:close/>
              </a:path>
            </a:pathLst>
          </a:custGeom>
          <a:solidFill>
            <a:srgbClr val="9C7263"/>
          </a:solidFill>
          <a:ln>
            <a:solidFill>
              <a:srgbClr val="877150"/>
            </a:solidFill>
          </a:ln>
        </p:spPr>
        <p:txBody>
          <a:bodyPr vert="horz" wrap="square" lIns="91440" tIns="45720" rIns="91440" bIns="45720" numCol="1" anchor="t" anchorCtr="0" compatLnSpc="1"/>
          <a:lstStyle/>
          <a:p>
            <a:endParaRPr lang="zh-CN" altLang="en-US">
              <a:cs typeface="+mn-ea"/>
              <a:sym typeface="+mn-lt"/>
            </a:endParaRPr>
          </a:p>
        </p:txBody>
      </p:sp>
      <p:sp>
        <p:nvSpPr>
          <p:cNvPr id="20" name="Freeform 8"/>
          <p:cNvSpPr/>
          <p:nvPr/>
        </p:nvSpPr>
        <p:spPr bwMode="auto">
          <a:xfrm>
            <a:off x="6480176" y="0"/>
            <a:ext cx="2641600" cy="3070225"/>
          </a:xfrm>
          <a:custGeom>
            <a:avLst/>
            <a:gdLst>
              <a:gd name="T0" fmla="*/ 761 w 761"/>
              <a:gd name="T1" fmla="*/ 0 h 885"/>
              <a:gd name="T2" fmla="*/ 442 w 761"/>
              <a:gd name="T3" fmla="*/ 63 h 885"/>
              <a:gd name="T4" fmla="*/ 347 w 761"/>
              <a:gd name="T5" fmla="*/ 120 h 885"/>
              <a:gd name="T6" fmla="*/ 112 w 761"/>
              <a:gd name="T7" fmla="*/ 487 h 885"/>
              <a:gd name="T8" fmla="*/ 75 w 761"/>
              <a:gd name="T9" fmla="*/ 580 h 885"/>
              <a:gd name="T10" fmla="*/ 83 w 761"/>
              <a:gd name="T11" fmla="*/ 645 h 885"/>
              <a:gd name="T12" fmla="*/ 82 w 761"/>
              <a:gd name="T13" fmla="*/ 712 h 885"/>
              <a:gd name="T14" fmla="*/ 0 w 761"/>
              <a:gd name="T15" fmla="*/ 885 h 885"/>
              <a:gd name="T16" fmla="*/ 761 w 761"/>
              <a:gd name="T17" fmla="*/ 885 h 885"/>
              <a:gd name="T18" fmla="*/ 761 w 761"/>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solidFill>
            <a:srgbClr val="FDECA0"/>
          </a:solidFill>
          <a:ln>
            <a:solidFill>
              <a:schemeClr val="bg1"/>
            </a:solidFill>
          </a:ln>
        </p:spPr>
        <p:txBody>
          <a:bodyPr vert="horz" wrap="square" lIns="91440" tIns="45720" rIns="91440" bIns="45720" numCol="1" anchor="t" anchorCtr="0" compatLnSpc="1"/>
          <a:lstStyle/>
          <a:p>
            <a:endParaRPr lang="zh-CN" altLang="en-US">
              <a:cs typeface="+mn-ea"/>
              <a:sym typeface="+mn-lt"/>
            </a:endParaRPr>
          </a:p>
        </p:txBody>
      </p:sp>
      <p:sp>
        <p:nvSpPr>
          <p:cNvPr id="21" name="Freeform 9"/>
          <p:cNvSpPr/>
          <p:nvPr/>
        </p:nvSpPr>
        <p:spPr bwMode="auto">
          <a:xfrm>
            <a:off x="8545513" y="2008188"/>
            <a:ext cx="260350" cy="863600"/>
          </a:xfrm>
          <a:custGeom>
            <a:avLst/>
            <a:gdLst>
              <a:gd name="T0" fmla="*/ 164 w 164"/>
              <a:gd name="T1" fmla="*/ 0 h 544"/>
              <a:gd name="T2" fmla="*/ 164 w 164"/>
              <a:gd name="T3" fmla="*/ 544 h 544"/>
              <a:gd name="T4" fmla="*/ 72 w 164"/>
              <a:gd name="T5" fmla="*/ 544 h 544"/>
              <a:gd name="T6" fmla="*/ 72 w 164"/>
              <a:gd name="T7" fmla="*/ 75 h 544"/>
              <a:gd name="T8" fmla="*/ 41 w 164"/>
              <a:gd name="T9" fmla="*/ 134 h 544"/>
              <a:gd name="T10" fmla="*/ 0 w 164"/>
              <a:gd name="T11" fmla="*/ 110 h 544"/>
              <a:gd name="T12" fmla="*/ 63 w 164"/>
              <a:gd name="T13" fmla="*/ 0 h 544"/>
              <a:gd name="T14" fmla="*/ 164 w 164"/>
              <a:gd name="T15" fmla="*/ 0 h 544"/>
              <a:gd name="T16" fmla="*/ 164 w 164"/>
              <a:gd name="T17"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544">
                <a:moveTo>
                  <a:pt x="164" y="0"/>
                </a:moveTo>
                <a:lnTo>
                  <a:pt x="164" y="544"/>
                </a:lnTo>
                <a:lnTo>
                  <a:pt x="72" y="544"/>
                </a:lnTo>
                <a:lnTo>
                  <a:pt x="72" y="75"/>
                </a:lnTo>
                <a:lnTo>
                  <a:pt x="41" y="134"/>
                </a:lnTo>
                <a:lnTo>
                  <a:pt x="0" y="110"/>
                </a:lnTo>
                <a:lnTo>
                  <a:pt x="63" y="0"/>
                </a:lnTo>
                <a:lnTo>
                  <a:pt x="164" y="0"/>
                </a:lnTo>
                <a:lnTo>
                  <a:pt x="164" y="0"/>
                </a:lnTo>
                <a:close/>
              </a:path>
            </a:pathLst>
          </a:custGeom>
          <a:solidFill>
            <a:srgbClr val="9C7263"/>
          </a:solidFill>
          <a:ln>
            <a:solidFill>
              <a:srgbClr val="877150"/>
            </a:solidFill>
          </a:ln>
        </p:spPr>
        <p:txBody>
          <a:bodyPr vert="horz" wrap="square" lIns="91440" tIns="45720" rIns="91440" bIns="45720" numCol="1" anchor="t" anchorCtr="0" compatLnSpc="1"/>
          <a:lstStyle/>
          <a:p>
            <a:endParaRPr lang="zh-CN" altLang="en-US">
              <a:cs typeface="+mn-ea"/>
              <a:sym typeface="+mn-lt"/>
            </a:endParaRPr>
          </a:p>
        </p:txBody>
      </p:sp>
      <p:sp>
        <p:nvSpPr>
          <p:cNvPr id="22" name="Freeform 10"/>
          <p:cNvSpPr/>
          <p:nvPr/>
        </p:nvSpPr>
        <p:spPr bwMode="auto">
          <a:xfrm>
            <a:off x="9318626" y="2008188"/>
            <a:ext cx="382588" cy="863600"/>
          </a:xfrm>
          <a:custGeom>
            <a:avLst/>
            <a:gdLst>
              <a:gd name="T0" fmla="*/ 105 w 110"/>
              <a:gd name="T1" fmla="*/ 98 h 249"/>
              <a:gd name="T2" fmla="*/ 110 w 110"/>
              <a:gd name="T3" fmla="*/ 79 h 249"/>
              <a:gd name="T4" fmla="*/ 110 w 110"/>
              <a:gd name="T5" fmla="*/ 38 h 249"/>
              <a:gd name="T6" fmla="*/ 99 w 110"/>
              <a:gd name="T7" fmla="*/ 11 h 249"/>
              <a:gd name="T8" fmla="*/ 72 w 110"/>
              <a:gd name="T9" fmla="*/ 0 h 249"/>
              <a:gd name="T10" fmla="*/ 38 w 110"/>
              <a:gd name="T11" fmla="*/ 0 h 249"/>
              <a:gd name="T12" fmla="*/ 11 w 110"/>
              <a:gd name="T13" fmla="*/ 11 h 249"/>
              <a:gd name="T14" fmla="*/ 0 w 110"/>
              <a:gd name="T15" fmla="*/ 38 h 249"/>
              <a:gd name="T16" fmla="*/ 0 w 110"/>
              <a:gd name="T17" fmla="*/ 70 h 249"/>
              <a:gd name="T18" fmla="*/ 41 w 110"/>
              <a:gd name="T19" fmla="*/ 70 h 249"/>
              <a:gd name="T20" fmla="*/ 41 w 110"/>
              <a:gd name="T21" fmla="*/ 35 h 249"/>
              <a:gd name="T22" fmla="*/ 69 w 110"/>
              <a:gd name="T23" fmla="*/ 35 h 249"/>
              <a:gd name="T24" fmla="*/ 69 w 110"/>
              <a:gd name="T25" fmla="*/ 91 h 249"/>
              <a:gd name="T26" fmla="*/ 0 w 110"/>
              <a:gd name="T27" fmla="*/ 215 h 249"/>
              <a:gd name="T28" fmla="*/ 0 w 110"/>
              <a:gd name="T29" fmla="*/ 249 h 249"/>
              <a:gd name="T30" fmla="*/ 110 w 110"/>
              <a:gd name="T31" fmla="*/ 249 h 249"/>
              <a:gd name="T32" fmla="*/ 110 w 110"/>
              <a:gd name="T33" fmla="*/ 215 h 249"/>
              <a:gd name="T34" fmla="*/ 40 w 110"/>
              <a:gd name="T35" fmla="*/ 215 h 249"/>
              <a:gd name="T36" fmla="*/ 105 w 110"/>
              <a:gd name="T37" fmla="*/ 9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49">
                <a:moveTo>
                  <a:pt x="105" y="98"/>
                </a:moveTo>
                <a:cubicBezTo>
                  <a:pt x="109" y="92"/>
                  <a:pt x="110" y="86"/>
                  <a:pt x="110" y="79"/>
                </a:cubicBezTo>
                <a:cubicBezTo>
                  <a:pt x="110" y="38"/>
                  <a:pt x="110" y="38"/>
                  <a:pt x="110" y="38"/>
                </a:cubicBezTo>
                <a:cubicBezTo>
                  <a:pt x="110" y="28"/>
                  <a:pt x="107" y="19"/>
                  <a:pt x="99" y="11"/>
                </a:cubicBezTo>
                <a:cubicBezTo>
                  <a:pt x="92" y="4"/>
                  <a:pt x="83" y="0"/>
                  <a:pt x="72" y="0"/>
                </a:cubicBezTo>
                <a:cubicBezTo>
                  <a:pt x="38" y="0"/>
                  <a:pt x="38" y="0"/>
                  <a:pt x="38" y="0"/>
                </a:cubicBezTo>
                <a:cubicBezTo>
                  <a:pt x="28" y="0"/>
                  <a:pt x="19" y="4"/>
                  <a:pt x="11" y="11"/>
                </a:cubicBezTo>
                <a:cubicBezTo>
                  <a:pt x="4" y="19"/>
                  <a:pt x="0" y="28"/>
                  <a:pt x="0" y="38"/>
                </a:cubicBezTo>
                <a:cubicBezTo>
                  <a:pt x="0" y="70"/>
                  <a:pt x="0" y="70"/>
                  <a:pt x="0" y="70"/>
                </a:cubicBezTo>
                <a:cubicBezTo>
                  <a:pt x="41" y="70"/>
                  <a:pt x="41" y="70"/>
                  <a:pt x="41" y="70"/>
                </a:cubicBezTo>
                <a:cubicBezTo>
                  <a:pt x="41" y="35"/>
                  <a:pt x="41" y="35"/>
                  <a:pt x="41" y="35"/>
                </a:cubicBezTo>
                <a:cubicBezTo>
                  <a:pt x="69" y="35"/>
                  <a:pt x="69" y="35"/>
                  <a:pt x="69" y="35"/>
                </a:cubicBezTo>
                <a:cubicBezTo>
                  <a:pt x="69" y="91"/>
                  <a:pt x="69" y="91"/>
                  <a:pt x="69" y="91"/>
                </a:cubicBezTo>
                <a:cubicBezTo>
                  <a:pt x="0" y="215"/>
                  <a:pt x="0" y="215"/>
                  <a:pt x="0" y="215"/>
                </a:cubicBezTo>
                <a:cubicBezTo>
                  <a:pt x="0" y="249"/>
                  <a:pt x="0" y="249"/>
                  <a:pt x="0" y="249"/>
                </a:cubicBezTo>
                <a:cubicBezTo>
                  <a:pt x="110" y="249"/>
                  <a:pt x="110" y="249"/>
                  <a:pt x="110" y="249"/>
                </a:cubicBezTo>
                <a:cubicBezTo>
                  <a:pt x="110" y="215"/>
                  <a:pt x="110" y="215"/>
                  <a:pt x="110" y="215"/>
                </a:cubicBezTo>
                <a:cubicBezTo>
                  <a:pt x="40" y="215"/>
                  <a:pt x="40" y="215"/>
                  <a:pt x="40" y="215"/>
                </a:cubicBezTo>
                <a:cubicBezTo>
                  <a:pt x="105" y="98"/>
                  <a:pt x="105" y="98"/>
                  <a:pt x="105" y="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11"/>
          <p:cNvSpPr/>
          <p:nvPr/>
        </p:nvSpPr>
        <p:spPr bwMode="auto">
          <a:xfrm>
            <a:off x="8537576" y="3267075"/>
            <a:ext cx="385763" cy="868363"/>
          </a:xfrm>
          <a:custGeom>
            <a:avLst/>
            <a:gdLst>
              <a:gd name="T0" fmla="*/ 73 w 111"/>
              <a:gd name="T1" fmla="*/ 0 h 250"/>
              <a:gd name="T2" fmla="*/ 100 w 111"/>
              <a:gd name="T3" fmla="*/ 11 h 250"/>
              <a:gd name="T4" fmla="*/ 111 w 111"/>
              <a:gd name="T5" fmla="*/ 38 h 250"/>
              <a:gd name="T6" fmla="*/ 111 w 111"/>
              <a:gd name="T7" fmla="*/ 91 h 250"/>
              <a:gd name="T8" fmla="*/ 105 w 111"/>
              <a:gd name="T9" fmla="*/ 111 h 250"/>
              <a:gd name="T10" fmla="*/ 90 w 111"/>
              <a:gd name="T11" fmla="*/ 125 h 250"/>
              <a:gd name="T12" fmla="*/ 105 w 111"/>
              <a:gd name="T13" fmla="*/ 139 h 250"/>
              <a:gd name="T14" fmla="*/ 111 w 111"/>
              <a:gd name="T15" fmla="*/ 159 h 250"/>
              <a:gd name="T16" fmla="*/ 111 w 111"/>
              <a:gd name="T17" fmla="*/ 211 h 250"/>
              <a:gd name="T18" fmla="*/ 100 w 111"/>
              <a:gd name="T19" fmla="*/ 238 h 250"/>
              <a:gd name="T20" fmla="*/ 73 w 111"/>
              <a:gd name="T21" fmla="*/ 250 h 250"/>
              <a:gd name="T22" fmla="*/ 38 w 111"/>
              <a:gd name="T23" fmla="*/ 250 h 250"/>
              <a:gd name="T24" fmla="*/ 12 w 111"/>
              <a:gd name="T25" fmla="*/ 238 h 250"/>
              <a:gd name="T26" fmla="*/ 0 w 111"/>
              <a:gd name="T27" fmla="*/ 211 h 250"/>
              <a:gd name="T28" fmla="*/ 0 w 111"/>
              <a:gd name="T29" fmla="*/ 180 h 250"/>
              <a:gd name="T30" fmla="*/ 41 w 111"/>
              <a:gd name="T31" fmla="*/ 180 h 250"/>
              <a:gd name="T32" fmla="*/ 41 w 111"/>
              <a:gd name="T33" fmla="*/ 215 h 250"/>
              <a:gd name="T34" fmla="*/ 70 w 111"/>
              <a:gd name="T35" fmla="*/ 215 h 250"/>
              <a:gd name="T36" fmla="*/ 70 w 111"/>
              <a:gd name="T37" fmla="*/ 142 h 250"/>
              <a:gd name="T38" fmla="*/ 41 w 111"/>
              <a:gd name="T39" fmla="*/ 142 h 250"/>
              <a:gd name="T40" fmla="*/ 41 w 111"/>
              <a:gd name="T41" fmla="*/ 107 h 250"/>
              <a:gd name="T42" fmla="*/ 70 w 111"/>
              <a:gd name="T43" fmla="*/ 107 h 250"/>
              <a:gd name="T44" fmla="*/ 70 w 111"/>
              <a:gd name="T45" fmla="*/ 35 h 250"/>
              <a:gd name="T46" fmla="*/ 41 w 111"/>
              <a:gd name="T47" fmla="*/ 35 h 250"/>
              <a:gd name="T48" fmla="*/ 41 w 111"/>
              <a:gd name="T49" fmla="*/ 70 h 250"/>
              <a:gd name="T50" fmla="*/ 0 w 111"/>
              <a:gd name="T51" fmla="*/ 70 h 250"/>
              <a:gd name="T52" fmla="*/ 0 w 111"/>
              <a:gd name="T53" fmla="*/ 38 h 250"/>
              <a:gd name="T54" fmla="*/ 12 w 111"/>
              <a:gd name="T55" fmla="*/ 11 h 250"/>
              <a:gd name="T56" fmla="*/ 38 w 111"/>
              <a:gd name="T57" fmla="*/ 0 h 250"/>
              <a:gd name="T58" fmla="*/ 73 w 111"/>
              <a:gd name="T5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1" h="250">
                <a:moveTo>
                  <a:pt x="73" y="0"/>
                </a:moveTo>
                <a:cubicBezTo>
                  <a:pt x="83" y="0"/>
                  <a:pt x="92" y="4"/>
                  <a:pt x="100" y="11"/>
                </a:cubicBezTo>
                <a:cubicBezTo>
                  <a:pt x="107" y="19"/>
                  <a:pt x="111" y="28"/>
                  <a:pt x="111" y="38"/>
                </a:cubicBezTo>
                <a:cubicBezTo>
                  <a:pt x="111" y="91"/>
                  <a:pt x="111" y="91"/>
                  <a:pt x="111" y="91"/>
                </a:cubicBezTo>
                <a:cubicBezTo>
                  <a:pt x="111" y="98"/>
                  <a:pt x="109" y="105"/>
                  <a:pt x="105" y="111"/>
                </a:cubicBezTo>
                <a:cubicBezTo>
                  <a:pt x="101" y="117"/>
                  <a:pt x="96" y="122"/>
                  <a:pt x="90" y="125"/>
                </a:cubicBezTo>
                <a:cubicBezTo>
                  <a:pt x="96" y="128"/>
                  <a:pt x="101" y="133"/>
                  <a:pt x="105" y="139"/>
                </a:cubicBezTo>
                <a:cubicBezTo>
                  <a:pt x="109" y="145"/>
                  <a:pt x="111" y="152"/>
                  <a:pt x="111" y="159"/>
                </a:cubicBezTo>
                <a:cubicBezTo>
                  <a:pt x="111" y="211"/>
                  <a:pt x="111" y="211"/>
                  <a:pt x="111" y="211"/>
                </a:cubicBezTo>
                <a:cubicBezTo>
                  <a:pt x="111" y="222"/>
                  <a:pt x="107" y="231"/>
                  <a:pt x="100" y="238"/>
                </a:cubicBezTo>
                <a:cubicBezTo>
                  <a:pt x="92" y="246"/>
                  <a:pt x="83" y="250"/>
                  <a:pt x="73" y="250"/>
                </a:cubicBezTo>
                <a:cubicBezTo>
                  <a:pt x="38" y="250"/>
                  <a:pt x="38" y="250"/>
                  <a:pt x="38" y="250"/>
                </a:cubicBezTo>
                <a:cubicBezTo>
                  <a:pt x="28" y="250"/>
                  <a:pt x="19" y="246"/>
                  <a:pt x="12" y="238"/>
                </a:cubicBezTo>
                <a:cubicBezTo>
                  <a:pt x="4" y="231"/>
                  <a:pt x="0" y="222"/>
                  <a:pt x="0" y="211"/>
                </a:cubicBezTo>
                <a:cubicBezTo>
                  <a:pt x="0" y="180"/>
                  <a:pt x="0" y="180"/>
                  <a:pt x="0" y="180"/>
                </a:cubicBezTo>
                <a:cubicBezTo>
                  <a:pt x="41" y="180"/>
                  <a:pt x="41" y="180"/>
                  <a:pt x="41" y="180"/>
                </a:cubicBezTo>
                <a:cubicBezTo>
                  <a:pt x="41" y="215"/>
                  <a:pt x="41" y="215"/>
                  <a:pt x="41" y="215"/>
                </a:cubicBezTo>
                <a:cubicBezTo>
                  <a:pt x="70" y="215"/>
                  <a:pt x="70" y="215"/>
                  <a:pt x="70" y="215"/>
                </a:cubicBezTo>
                <a:cubicBezTo>
                  <a:pt x="70" y="142"/>
                  <a:pt x="70" y="142"/>
                  <a:pt x="70" y="142"/>
                </a:cubicBezTo>
                <a:cubicBezTo>
                  <a:pt x="41" y="142"/>
                  <a:pt x="41" y="142"/>
                  <a:pt x="41" y="142"/>
                </a:cubicBezTo>
                <a:cubicBezTo>
                  <a:pt x="41" y="107"/>
                  <a:pt x="41" y="107"/>
                  <a:pt x="41" y="107"/>
                </a:cubicBezTo>
                <a:cubicBezTo>
                  <a:pt x="70" y="107"/>
                  <a:pt x="70" y="107"/>
                  <a:pt x="70" y="107"/>
                </a:cubicBezTo>
                <a:cubicBezTo>
                  <a:pt x="70" y="35"/>
                  <a:pt x="70" y="35"/>
                  <a:pt x="70" y="35"/>
                </a:cubicBezTo>
                <a:cubicBezTo>
                  <a:pt x="41" y="35"/>
                  <a:pt x="41" y="35"/>
                  <a:pt x="41" y="35"/>
                </a:cubicBezTo>
                <a:cubicBezTo>
                  <a:pt x="41" y="70"/>
                  <a:pt x="41" y="70"/>
                  <a:pt x="41" y="70"/>
                </a:cubicBezTo>
                <a:cubicBezTo>
                  <a:pt x="0" y="70"/>
                  <a:pt x="0" y="70"/>
                  <a:pt x="0" y="70"/>
                </a:cubicBezTo>
                <a:cubicBezTo>
                  <a:pt x="0" y="38"/>
                  <a:pt x="0" y="38"/>
                  <a:pt x="0" y="38"/>
                </a:cubicBezTo>
                <a:cubicBezTo>
                  <a:pt x="0" y="28"/>
                  <a:pt x="4" y="19"/>
                  <a:pt x="12" y="11"/>
                </a:cubicBezTo>
                <a:cubicBezTo>
                  <a:pt x="19" y="4"/>
                  <a:pt x="28" y="0"/>
                  <a:pt x="38" y="0"/>
                </a:cubicBezTo>
                <a:cubicBezTo>
                  <a:pt x="73" y="0"/>
                  <a:pt x="73" y="0"/>
                  <a:pt x="7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12"/>
          <p:cNvSpPr>
            <a:spLocks noEditPoints="1"/>
          </p:cNvSpPr>
          <p:nvPr/>
        </p:nvSpPr>
        <p:spPr bwMode="auto">
          <a:xfrm>
            <a:off x="9318626" y="3267075"/>
            <a:ext cx="441325" cy="865188"/>
          </a:xfrm>
          <a:custGeom>
            <a:avLst/>
            <a:gdLst>
              <a:gd name="T0" fmla="*/ 241 w 278"/>
              <a:gd name="T1" fmla="*/ 0 h 545"/>
              <a:gd name="T2" fmla="*/ 241 w 278"/>
              <a:gd name="T3" fmla="*/ 317 h 545"/>
              <a:gd name="T4" fmla="*/ 278 w 278"/>
              <a:gd name="T5" fmla="*/ 317 h 545"/>
              <a:gd name="T6" fmla="*/ 278 w 278"/>
              <a:gd name="T7" fmla="*/ 394 h 545"/>
              <a:gd name="T8" fmla="*/ 241 w 278"/>
              <a:gd name="T9" fmla="*/ 394 h 545"/>
              <a:gd name="T10" fmla="*/ 241 w 278"/>
              <a:gd name="T11" fmla="*/ 545 h 545"/>
              <a:gd name="T12" fmla="*/ 151 w 278"/>
              <a:gd name="T13" fmla="*/ 545 h 545"/>
              <a:gd name="T14" fmla="*/ 151 w 278"/>
              <a:gd name="T15" fmla="*/ 394 h 545"/>
              <a:gd name="T16" fmla="*/ 0 w 278"/>
              <a:gd name="T17" fmla="*/ 394 h 545"/>
              <a:gd name="T18" fmla="*/ 0 w 278"/>
              <a:gd name="T19" fmla="*/ 317 h 545"/>
              <a:gd name="T20" fmla="*/ 97 w 278"/>
              <a:gd name="T21" fmla="*/ 0 h 545"/>
              <a:gd name="T22" fmla="*/ 241 w 278"/>
              <a:gd name="T23" fmla="*/ 0 h 545"/>
              <a:gd name="T24" fmla="*/ 241 w 278"/>
              <a:gd name="T25" fmla="*/ 0 h 545"/>
              <a:gd name="T26" fmla="*/ 151 w 278"/>
              <a:gd name="T27" fmla="*/ 317 h 545"/>
              <a:gd name="T28" fmla="*/ 151 w 278"/>
              <a:gd name="T29" fmla="*/ 68 h 545"/>
              <a:gd name="T30" fmla="*/ 79 w 278"/>
              <a:gd name="T31" fmla="*/ 317 h 545"/>
              <a:gd name="T32" fmla="*/ 151 w 278"/>
              <a:gd name="T33" fmla="*/ 317 h 545"/>
              <a:gd name="T34" fmla="*/ 151 w 278"/>
              <a:gd name="T35" fmla="*/ 31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545">
                <a:moveTo>
                  <a:pt x="241" y="0"/>
                </a:moveTo>
                <a:lnTo>
                  <a:pt x="241" y="317"/>
                </a:lnTo>
                <a:lnTo>
                  <a:pt x="278" y="317"/>
                </a:lnTo>
                <a:lnTo>
                  <a:pt x="278" y="394"/>
                </a:lnTo>
                <a:lnTo>
                  <a:pt x="241" y="394"/>
                </a:lnTo>
                <a:lnTo>
                  <a:pt x="241" y="545"/>
                </a:lnTo>
                <a:lnTo>
                  <a:pt x="151" y="545"/>
                </a:lnTo>
                <a:lnTo>
                  <a:pt x="151" y="394"/>
                </a:lnTo>
                <a:lnTo>
                  <a:pt x="0" y="394"/>
                </a:lnTo>
                <a:lnTo>
                  <a:pt x="0" y="317"/>
                </a:lnTo>
                <a:lnTo>
                  <a:pt x="97" y="0"/>
                </a:lnTo>
                <a:lnTo>
                  <a:pt x="241" y="0"/>
                </a:lnTo>
                <a:lnTo>
                  <a:pt x="241" y="0"/>
                </a:lnTo>
                <a:close/>
                <a:moveTo>
                  <a:pt x="151" y="317"/>
                </a:moveTo>
                <a:lnTo>
                  <a:pt x="151" y="68"/>
                </a:lnTo>
                <a:lnTo>
                  <a:pt x="79" y="317"/>
                </a:lnTo>
                <a:lnTo>
                  <a:pt x="151" y="317"/>
                </a:lnTo>
                <a:lnTo>
                  <a:pt x="151" y="317"/>
                </a:lnTo>
                <a:close/>
              </a:path>
            </a:pathLst>
          </a:custGeom>
          <a:solidFill>
            <a:srgbClr val="9C7263"/>
          </a:solidFill>
          <a:ln>
            <a:noFill/>
          </a:ln>
        </p:spPr>
        <p:txBody>
          <a:bodyPr vert="horz" wrap="square" lIns="91440" tIns="45720" rIns="91440" bIns="45720" numCol="1" anchor="t" anchorCtr="0" compatLnSpc="1"/>
          <a:lstStyle/>
          <a:p>
            <a:endParaRPr lang="zh-CN" altLang="en-US">
              <a:solidFill>
                <a:srgbClr val="877150"/>
              </a:solidFill>
              <a:cs typeface="+mn-ea"/>
              <a:sym typeface="+mn-lt"/>
            </a:endParaRPr>
          </a:p>
        </p:txBody>
      </p:sp>
      <p:sp>
        <p:nvSpPr>
          <p:cNvPr id="25" name="Freeform 14"/>
          <p:cNvSpPr>
            <a:spLocks noEditPoints="1"/>
          </p:cNvSpPr>
          <p:nvPr/>
        </p:nvSpPr>
        <p:spPr bwMode="auto">
          <a:xfrm>
            <a:off x="8504238" y="1266825"/>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87715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15"/>
          <p:cNvSpPr>
            <a:spLocks noEditPoints="1"/>
          </p:cNvSpPr>
          <p:nvPr/>
        </p:nvSpPr>
        <p:spPr bwMode="auto">
          <a:xfrm>
            <a:off x="9294813" y="1370013"/>
            <a:ext cx="433388" cy="339725"/>
          </a:xfrm>
          <a:custGeom>
            <a:avLst/>
            <a:gdLst>
              <a:gd name="T0" fmla="*/ 125 w 125"/>
              <a:gd name="T1" fmla="*/ 54 h 98"/>
              <a:gd name="T2" fmla="*/ 125 w 125"/>
              <a:gd name="T3" fmla="*/ 91 h 98"/>
              <a:gd name="T4" fmla="*/ 118 w 125"/>
              <a:gd name="T5" fmla="*/ 98 h 98"/>
              <a:gd name="T6" fmla="*/ 6 w 125"/>
              <a:gd name="T7" fmla="*/ 98 h 98"/>
              <a:gd name="T8" fmla="*/ 0 w 125"/>
              <a:gd name="T9" fmla="*/ 91 h 98"/>
              <a:gd name="T10" fmla="*/ 0 w 125"/>
              <a:gd name="T11" fmla="*/ 54 h 98"/>
              <a:gd name="T12" fmla="*/ 55 w 125"/>
              <a:gd name="T13" fmla="*/ 54 h 98"/>
              <a:gd name="T14" fmla="*/ 55 w 125"/>
              <a:gd name="T15" fmla="*/ 62 h 98"/>
              <a:gd name="T16" fmla="*/ 59 w 125"/>
              <a:gd name="T17" fmla="*/ 66 h 98"/>
              <a:gd name="T18" fmla="*/ 66 w 125"/>
              <a:gd name="T19" fmla="*/ 66 h 98"/>
              <a:gd name="T20" fmla="*/ 69 w 125"/>
              <a:gd name="T21" fmla="*/ 62 h 98"/>
              <a:gd name="T22" fmla="*/ 69 w 125"/>
              <a:gd name="T23" fmla="*/ 54 h 98"/>
              <a:gd name="T24" fmla="*/ 125 w 125"/>
              <a:gd name="T25" fmla="*/ 54 h 98"/>
              <a:gd name="T26" fmla="*/ 50 w 125"/>
              <a:gd name="T27" fmla="*/ 19 h 98"/>
              <a:gd name="T28" fmla="*/ 75 w 125"/>
              <a:gd name="T29" fmla="*/ 19 h 98"/>
              <a:gd name="T30" fmla="*/ 75 w 125"/>
              <a:gd name="T31" fmla="*/ 11 h 98"/>
              <a:gd name="T32" fmla="*/ 72 w 125"/>
              <a:gd name="T33" fmla="*/ 8 h 98"/>
              <a:gd name="T34" fmla="*/ 53 w 125"/>
              <a:gd name="T35" fmla="*/ 8 h 98"/>
              <a:gd name="T36" fmla="*/ 50 w 125"/>
              <a:gd name="T37" fmla="*/ 11 h 98"/>
              <a:gd name="T38" fmla="*/ 50 w 125"/>
              <a:gd name="T39" fmla="*/ 19 h 98"/>
              <a:gd name="T40" fmla="*/ 6 w 125"/>
              <a:gd name="T41" fmla="*/ 19 h 98"/>
              <a:gd name="T42" fmla="*/ 43 w 125"/>
              <a:gd name="T43" fmla="*/ 19 h 98"/>
              <a:gd name="T44" fmla="*/ 43 w 125"/>
              <a:gd name="T45" fmla="*/ 11 h 98"/>
              <a:gd name="T46" fmla="*/ 53 w 125"/>
              <a:gd name="T47" fmla="*/ 0 h 98"/>
              <a:gd name="T48" fmla="*/ 72 w 125"/>
              <a:gd name="T49" fmla="*/ 0 h 98"/>
              <a:gd name="T50" fmla="*/ 82 w 125"/>
              <a:gd name="T51" fmla="*/ 11 h 98"/>
              <a:gd name="T52" fmla="*/ 82 w 125"/>
              <a:gd name="T53" fmla="*/ 19 h 98"/>
              <a:gd name="T54" fmla="*/ 118 w 125"/>
              <a:gd name="T55" fmla="*/ 19 h 98"/>
              <a:gd name="T56" fmla="*/ 125 w 125"/>
              <a:gd name="T57" fmla="*/ 26 h 98"/>
              <a:gd name="T58" fmla="*/ 125 w 125"/>
              <a:gd name="T59" fmla="*/ 47 h 98"/>
              <a:gd name="T60" fmla="*/ 0 w 125"/>
              <a:gd name="T61" fmla="*/ 47 h 98"/>
              <a:gd name="T62" fmla="*/ 0 w 125"/>
              <a:gd name="T63" fmla="*/ 26 h 98"/>
              <a:gd name="T64" fmla="*/ 6 w 125"/>
              <a:gd name="T65" fmla="*/ 19 h 98"/>
              <a:gd name="T66" fmla="*/ 6 w 125"/>
              <a:gd name="T6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16"/>
          <p:cNvSpPr>
            <a:spLocks noEditPoints="1"/>
          </p:cNvSpPr>
          <p:nvPr/>
        </p:nvSpPr>
        <p:spPr bwMode="auto">
          <a:xfrm>
            <a:off x="8499476" y="4381500"/>
            <a:ext cx="496888" cy="500063"/>
          </a:xfrm>
          <a:custGeom>
            <a:avLst/>
            <a:gdLst>
              <a:gd name="T0" fmla="*/ 84 w 143"/>
              <a:gd name="T1" fmla="*/ 45 h 144"/>
              <a:gd name="T2" fmla="*/ 70 w 143"/>
              <a:gd name="T3" fmla="*/ 47 h 144"/>
              <a:gd name="T4" fmla="*/ 75 w 143"/>
              <a:gd name="T5" fmla="*/ 64 h 144"/>
              <a:gd name="T6" fmla="*/ 105 w 143"/>
              <a:gd name="T7" fmla="*/ 18 h 144"/>
              <a:gd name="T8" fmla="*/ 125 w 143"/>
              <a:gd name="T9" fmla="*/ 19 h 144"/>
              <a:gd name="T10" fmla="*/ 125 w 143"/>
              <a:gd name="T11" fmla="*/ 39 h 144"/>
              <a:gd name="T12" fmla="*/ 80 w 143"/>
              <a:gd name="T13" fmla="*/ 68 h 144"/>
              <a:gd name="T14" fmla="*/ 96 w 143"/>
              <a:gd name="T15" fmla="*/ 74 h 144"/>
              <a:gd name="T16" fmla="*/ 99 w 143"/>
              <a:gd name="T17" fmla="*/ 59 h 144"/>
              <a:gd name="T18" fmla="*/ 117 w 143"/>
              <a:gd name="T19" fmla="*/ 74 h 144"/>
              <a:gd name="T20" fmla="*/ 114 w 143"/>
              <a:gd name="T21" fmla="*/ 44 h 144"/>
              <a:gd name="T22" fmla="*/ 124 w 143"/>
              <a:gd name="T23" fmla="*/ 74 h 144"/>
              <a:gd name="T24" fmla="*/ 133 w 143"/>
              <a:gd name="T25" fmla="*/ 81 h 144"/>
              <a:gd name="T26" fmla="*/ 70 w 143"/>
              <a:gd name="T27" fmla="*/ 135 h 144"/>
              <a:gd name="T28" fmla="*/ 63 w 143"/>
              <a:gd name="T29" fmla="*/ 144 h 144"/>
              <a:gd name="T30" fmla="*/ 9 w 143"/>
              <a:gd name="T31" fmla="*/ 81 h 144"/>
              <a:gd name="T32" fmla="*/ 0 w 143"/>
              <a:gd name="T33" fmla="*/ 74 h 144"/>
              <a:gd name="T34" fmla="*/ 63 w 143"/>
              <a:gd name="T35" fmla="*/ 20 h 144"/>
              <a:gd name="T36" fmla="*/ 70 w 143"/>
              <a:gd name="T37" fmla="*/ 10 h 144"/>
              <a:gd name="T38" fmla="*/ 99 w 143"/>
              <a:gd name="T39" fmla="*/ 30 h 144"/>
              <a:gd name="T40" fmla="*/ 94 w 143"/>
              <a:gd name="T41" fmla="*/ 35 h 144"/>
              <a:gd name="T42" fmla="*/ 70 w 143"/>
              <a:gd name="T43" fmla="*/ 40 h 144"/>
              <a:gd name="T44" fmla="*/ 70 w 143"/>
              <a:gd name="T45" fmla="*/ 93 h 144"/>
              <a:gd name="T46" fmla="*/ 96 w 143"/>
              <a:gd name="T47" fmla="*/ 81 h 144"/>
              <a:gd name="T48" fmla="*/ 63 w 143"/>
              <a:gd name="T49" fmla="*/ 93 h 144"/>
              <a:gd name="T50" fmla="*/ 37 w 143"/>
              <a:gd name="T51" fmla="*/ 81 h 144"/>
              <a:gd name="T52" fmla="*/ 63 w 143"/>
              <a:gd name="T53" fmla="*/ 93 h 144"/>
              <a:gd name="T54" fmla="*/ 63 w 143"/>
              <a:gd name="T55" fmla="*/ 61 h 144"/>
              <a:gd name="T56" fmla="*/ 37 w 143"/>
              <a:gd name="T57" fmla="*/ 74 h 144"/>
              <a:gd name="T58" fmla="*/ 63 w 143"/>
              <a:gd name="T59" fmla="*/ 27 h 144"/>
              <a:gd name="T60" fmla="*/ 30 w 143"/>
              <a:gd name="T61" fmla="*/ 74 h 144"/>
              <a:gd name="T62" fmla="*/ 63 w 143"/>
              <a:gd name="T63" fmla="*/ 27 h 144"/>
              <a:gd name="T64" fmla="*/ 63 w 143"/>
              <a:gd name="T65" fmla="*/ 114 h 144"/>
              <a:gd name="T66" fmla="*/ 16 w 143"/>
              <a:gd name="T67" fmla="*/ 81 h 144"/>
              <a:gd name="T68" fmla="*/ 70 w 143"/>
              <a:gd name="T69" fmla="*/ 114 h 144"/>
              <a:gd name="T70" fmla="*/ 117 w 143"/>
              <a:gd name="T71" fmla="*/ 81 h 144"/>
              <a:gd name="T72" fmla="*/ 70 w 143"/>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17"/>
          <p:cNvSpPr>
            <a:spLocks noEditPoints="1"/>
          </p:cNvSpPr>
          <p:nvPr/>
        </p:nvSpPr>
        <p:spPr bwMode="auto">
          <a:xfrm>
            <a:off x="9350376" y="4381500"/>
            <a:ext cx="319088" cy="530225"/>
          </a:xfrm>
          <a:custGeom>
            <a:avLst/>
            <a:gdLst>
              <a:gd name="T0" fmla="*/ 46 w 92"/>
              <a:gd name="T1" fmla="*/ 70 h 153"/>
              <a:gd name="T2" fmla="*/ 88 w 92"/>
              <a:gd name="T3" fmla="*/ 111 h 153"/>
              <a:gd name="T4" fmla="*/ 46 w 92"/>
              <a:gd name="T5" fmla="*/ 153 h 153"/>
              <a:gd name="T6" fmla="*/ 4 w 92"/>
              <a:gd name="T7" fmla="*/ 111 h 153"/>
              <a:gd name="T8" fmla="*/ 46 w 92"/>
              <a:gd name="T9" fmla="*/ 70 h 153"/>
              <a:gd name="T10" fmla="*/ 46 w 92"/>
              <a:gd name="T11" fmla="*/ 70 h 153"/>
              <a:gd name="T12" fmla="*/ 46 w 92"/>
              <a:gd name="T13" fmla="*/ 79 h 153"/>
              <a:gd name="T14" fmla="*/ 78 w 92"/>
              <a:gd name="T15" fmla="*/ 111 h 153"/>
              <a:gd name="T16" fmla="*/ 46 w 92"/>
              <a:gd name="T17" fmla="*/ 143 h 153"/>
              <a:gd name="T18" fmla="*/ 14 w 92"/>
              <a:gd name="T19" fmla="*/ 111 h 153"/>
              <a:gd name="T20" fmla="*/ 46 w 92"/>
              <a:gd name="T21" fmla="*/ 79 h 153"/>
              <a:gd name="T22" fmla="*/ 46 w 92"/>
              <a:gd name="T23" fmla="*/ 79 h 153"/>
              <a:gd name="T24" fmla="*/ 46 w 92"/>
              <a:gd name="T25" fmla="*/ 81 h 153"/>
              <a:gd name="T26" fmla="*/ 53 w 92"/>
              <a:gd name="T27" fmla="*/ 102 h 153"/>
              <a:gd name="T28" fmla="*/ 75 w 92"/>
              <a:gd name="T29" fmla="*/ 102 h 153"/>
              <a:gd name="T30" fmla="*/ 57 w 92"/>
              <a:gd name="T31" fmla="*/ 115 h 153"/>
              <a:gd name="T32" fmla="*/ 64 w 92"/>
              <a:gd name="T33" fmla="*/ 136 h 153"/>
              <a:gd name="T34" fmla="*/ 46 w 92"/>
              <a:gd name="T35" fmla="*/ 123 h 153"/>
              <a:gd name="T36" fmla="*/ 28 w 92"/>
              <a:gd name="T37" fmla="*/ 136 h 153"/>
              <a:gd name="T38" fmla="*/ 35 w 92"/>
              <a:gd name="T39" fmla="*/ 115 h 153"/>
              <a:gd name="T40" fmla="*/ 17 w 92"/>
              <a:gd name="T41" fmla="*/ 102 h 153"/>
              <a:gd name="T42" fmla="*/ 39 w 92"/>
              <a:gd name="T43" fmla="*/ 102 h 153"/>
              <a:gd name="T44" fmla="*/ 46 w 92"/>
              <a:gd name="T45" fmla="*/ 81 h 153"/>
              <a:gd name="T46" fmla="*/ 0 w 92"/>
              <a:gd name="T47" fmla="*/ 0 h 153"/>
              <a:gd name="T48" fmla="*/ 15 w 92"/>
              <a:gd name="T49" fmla="*/ 0 h 153"/>
              <a:gd name="T50" fmla="*/ 15 w 92"/>
              <a:gd name="T51" fmla="*/ 45 h 153"/>
              <a:gd name="T52" fmla="*/ 0 w 92"/>
              <a:gd name="T53" fmla="*/ 34 h 153"/>
              <a:gd name="T54" fmla="*/ 0 w 92"/>
              <a:gd name="T55" fmla="*/ 0 h 153"/>
              <a:gd name="T56" fmla="*/ 25 w 92"/>
              <a:gd name="T57" fmla="*/ 0 h 153"/>
              <a:gd name="T58" fmla="*/ 67 w 92"/>
              <a:gd name="T59" fmla="*/ 0 h 153"/>
              <a:gd name="T60" fmla="*/ 67 w 92"/>
              <a:gd name="T61" fmla="*/ 53 h 153"/>
              <a:gd name="T62" fmla="*/ 46 w 92"/>
              <a:gd name="T63" fmla="*/ 70 h 153"/>
              <a:gd name="T64" fmla="*/ 25 w 92"/>
              <a:gd name="T65" fmla="*/ 53 h 153"/>
              <a:gd name="T66" fmla="*/ 25 w 92"/>
              <a:gd name="T67" fmla="*/ 0 h 153"/>
              <a:gd name="T68" fmla="*/ 77 w 92"/>
              <a:gd name="T69" fmla="*/ 0 h 153"/>
              <a:gd name="T70" fmla="*/ 92 w 92"/>
              <a:gd name="T71" fmla="*/ 0 h 153"/>
              <a:gd name="T72" fmla="*/ 92 w 92"/>
              <a:gd name="T73" fmla="*/ 34 h 153"/>
              <a:gd name="T74" fmla="*/ 77 w 92"/>
              <a:gd name="T75" fmla="*/ 45 h 153"/>
              <a:gd name="T76" fmla="*/ 77 w 92"/>
              <a:gd name="T7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53">
                <a:moveTo>
                  <a:pt x="46" y="70"/>
                </a:moveTo>
                <a:cubicBezTo>
                  <a:pt x="69" y="70"/>
                  <a:pt x="88" y="88"/>
                  <a:pt x="88" y="111"/>
                </a:cubicBezTo>
                <a:cubicBezTo>
                  <a:pt x="88" y="134"/>
                  <a:pt x="69" y="153"/>
                  <a:pt x="46" y="153"/>
                </a:cubicBezTo>
                <a:cubicBezTo>
                  <a:pt x="23" y="153"/>
                  <a:pt x="4" y="134"/>
                  <a:pt x="4" y="111"/>
                </a:cubicBezTo>
                <a:cubicBezTo>
                  <a:pt x="4" y="88"/>
                  <a:pt x="23" y="70"/>
                  <a:pt x="46" y="70"/>
                </a:cubicBezTo>
                <a:cubicBezTo>
                  <a:pt x="46" y="70"/>
                  <a:pt x="46" y="70"/>
                  <a:pt x="46" y="70"/>
                </a:cubicBezTo>
                <a:close/>
                <a:moveTo>
                  <a:pt x="46" y="79"/>
                </a:moveTo>
                <a:cubicBezTo>
                  <a:pt x="64" y="79"/>
                  <a:pt x="78" y="94"/>
                  <a:pt x="78" y="111"/>
                </a:cubicBezTo>
                <a:cubicBezTo>
                  <a:pt x="78" y="129"/>
                  <a:pt x="64" y="143"/>
                  <a:pt x="46" y="143"/>
                </a:cubicBezTo>
                <a:cubicBezTo>
                  <a:pt x="29" y="143"/>
                  <a:pt x="14" y="129"/>
                  <a:pt x="14" y="111"/>
                </a:cubicBezTo>
                <a:cubicBezTo>
                  <a:pt x="14" y="94"/>
                  <a:pt x="29" y="79"/>
                  <a:pt x="46" y="79"/>
                </a:cubicBezTo>
                <a:cubicBezTo>
                  <a:pt x="46" y="79"/>
                  <a:pt x="46" y="79"/>
                  <a:pt x="46" y="79"/>
                </a:cubicBezTo>
                <a:close/>
                <a:moveTo>
                  <a:pt x="46" y="81"/>
                </a:moveTo>
                <a:cubicBezTo>
                  <a:pt x="53" y="102"/>
                  <a:pt x="53" y="102"/>
                  <a:pt x="53" y="102"/>
                </a:cubicBezTo>
                <a:cubicBezTo>
                  <a:pt x="75" y="102"/>
                  <a:pt x="75" y="102"/>
                  <a:pt x="75" y="102"/>
                </a:cubicBezTo>
                <a:cubicBezTo>
                  <a:pt x="57" y="115"/>
                  <a:pt x="57" y="115"/>
                  <a:pt x="57" y="115"/>
                </a:cubicBezTo>
                <a:cubicBezTo>
                  <a:pt x="64" y="136"/>
                  <a:pt x="64" y="136"/>
                  <a:pt x="64" y="136"/>
                </a:cubicBezTo>
                <a:cubicBezTo>
                  <a:pt x="46" y="123"/>
                  <a:pt x="46" y="123"/>
                  <a:pt x="46" y="123"/>
                </a:cubicBezTo>
                <a:cubicBezTo>
                  <a:pt x="28" y="136"/>
                  <a:pt x="28" y="136"/>
                  <a:pt x="28" y="136"/>
                </a:cubicBezTo>
                <a:cubicBezTo>
                  <a:pt x="35" y="115"/>
                  <a:pt x="35" y="115"/>
                  <a:pt x="35" y="115"/>
                </a:cubicBezTo>
                <a:cubicBezTo>
                  <a:pt x="17" y="102"/>
                  <a:pt x="17" y="102"/>
                  <a:pt x="17" y="102"/>
                </a:cubicBezTo>
                <a:cubicBezTo>
                  <a:pt x="39" y="102"/>
                  <a:pt x="39" y="102"/>
                  <a:pt x="39" y="102"/>
                </a:cubicBezTo>
                <a:cubicBezTo>
                  <a:pt x="46" y="81"/>
                  <a:pt x="46" y="81"/>
                  <a:pt x="46" y="81"/>
                </a:cubicBezTo>
                <a:close/>
                <a:moveTo>
                  <a:pt x="0" y="0"/>
                </a:moveTo>
                <a:cubicBezTo>
                  <a:pt x="15" y="0"/>
                  <a:pt x="15" y="0"/>
                  <a:pt x="15" y="0"/>
                </a:cubicBezTo>
                <a:cubicBezTo>
                  <a:pt x="15" y="45"/>
                  <a:pt x="15" y="45"/>
                  <a:pt x="15" y="45"/>
                </a:cubicBezTo>
                <a:cubicBezTo>
                  <a:pt x="0" y="34"/>
                  <a:pt x="0" y="34"/>
                  <a:pt x="0" y="34"/>
                </a:cubicBezTo>
                <a:cubicBezTo>
                  <a:pt x="0" y="0"/>
                  <a:pt x="0" y="0"/>
                  <a:pt x="0" y="0"/>
                </a:cubicBezTo>
                <a:close/>
                <a:moveTo>
                  <a:pt x="25" y="0"/>
                </a:moveTo>
                <a:cubicBezTo>
                  <a:pt x="67" y="0"/>
                  <a:pt x="67" y="0"/>
                  <a:pt x="67" y="0"/>
                </a:cubicBezTo>
                <a:cubicBezTo>
                  <a:pt x="67" y="53"/>
                  <a:pt x="67" y="53"/>
                  <a:pt x="67" y="53"/>
                </a:cubicBezTo>
                <a:cubicBezTo>
                  <a:pt x="46" y="70"/>
                  <a:pt x="46" y="70"/>
                  <a:pt x="46" y="70"/>
                </a:cubicBezTo>
                <a:cubicBezTo>
                  <a:pt x="25" y="53"/>
                  <a:pt x="25" y="53"/>
                  <a:pt x="25" y="53"/>
                </a:cubicBezTo>
                <a:cubicBezTo>
                  <a:pt x="25" y="0"/>
                  <a:pt x="25" y="0"/>
                  <a:pt x="25" y="0"/>
                </a:cubicBezTo>
                <a:close/>
                <a:moveTo>
                  <a:pt x="77" y="0"/>
                </a:moveTo>
                <a:cubicBezTo>
                  <a:pt x="92" y="0"/>
                  <a:pt x="92" y="0"/>
                  <a:pt x="92" y="0"/>
                </a:cubicBezTo>
                <a:cubicBezTo>
                  <a:pt x="92" y="34"/>
                  <a:pt x="92" y="34"/>
                  <a:pt x="92" y="34"/>
                </a:cubicBezTo>
                <a:cubicBezTo>
                  <a:pt x="77" y="45"/>
                  <a:pt x="77" y="45"/>
                  <a:pt x="77" y="45"/>
                </a:cubicBezTo>
                <a:cubicBezTo>
                  <a:pt x="77" y="0"/>
                  <a:pt x="77" y="0"/>
                  <a:pt x="77" y="0"/>
                </a:cubicBezTo>
                <a:close/>
              </a:path>
            </a:pathLst>
          </a:custGeom>
          <a:solidFill>
            <a:srgbClr val="87715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文本框 28"/>
          <p:cNvSpPr txBox="1"/>
          <p:nvPr/>
        </p:nvSpPr>
        <p:spPr>
          <a:xfrm>
            <a:off x="7068138" y="2536245"/>
            <a:ext cx="1210588" cy="400110"/>
          </a:xfrm>
          <a:prstGeom prst="rect">
            <a:avLst/>
          </a:prstGeom>
          <a:noFill/>
        </p:spPr>
        <p:txBody>
          <a:bodyPr wrap="none" rtlCol="0">
            <a:spAutoFit/>
          </a:bodyPr>
          <a:lstStyle/>
          <a:p>
            <a:r>
              <a:rPr lang="zh-CN" altLang="en-US" sz="2000" dirty="0">
                <a:solidFill>
                  <a:srgbClr val="877150"/>
                </a:solidFill>
                <a:cs typeface="+mn-ea"/>
                <a:sym typeface="+mn-lt"/>
              </a:rPr>
              <a:t>数据收集</a:t>
            </a:r>
          </a:p>
        </p:txBody>
      </p:sp>
      <p:sp>
        <p:nvSpPr>
          <p:cNvPr id="30" name="文本框 29"/>
          <p:cNvSpPr txBox="1"/>
          <p:nvPr/>
        </p:nvSpPr>
        <p:spPr>
          <a:xfrm>
            <a:off x="9941217" y="2536245"/>
            <a:ext cx="1210588" cy="400110"/>
          </a:xfrm>
          <a:prstGeom prst="rect">
            <a:avLst/>
          </a:prstGeom>
          <a:noFill/>
        </p:spPr>
        <p:txBody>
          <a:bodyPr wrap="none" rtlCol="0">
            <a:spAutoFit/>
          </a:bodyPr>
          <a:lstStyle/>
          <a:p>
            <a:r>
              <a:rPr lang="zh-CN" altLang="en-US" sz="2000" dirty="0">
                <a:solidFill>
                  <a:schemeClr val="bg1"/>
                </a:solidFill>
                <a:cs typeface="+mn-ea"/>
                <a:sym typeface="+mn-lt"/>
              </a:rPr>
              <a:t>推荐系统</a:t>
            </a:r>
          </a:p>
        </p:txBody>
      </p:sp>
      <p:sp>
        <p:nvSpPr>
          <p:cNvPr id="31" name="文本框 30"/>
          <p:cNvSpPr txBox="1"/>
          <p:nvPr/>
        </p:nvSpPr>
        <p:spPr>
          <a:xfrm>
            <a:off x="7068138" y="3267075"/>
            <a:ext cx="1210588" cy="400110"/>
          </a:xfrm>
          <a:prstGeom prst="rect">
            <a:avLst/>
          </a:prstGeom>
          <a:noFill/>
        </p:spPr>
        <p:txBody>
          <a:bodyPr wrap="none" rtlCol="0">
            <a:spAutoFit/>
          </a:bodyPr>
          <a:lstStyle/>
          <a:p>
            <a:r>
              <a:rPr lang="zh-CN" altLang="en-US" sz="2000" dirty="0">
                <a:solidFill>
                  <a:schemeClr val="bg1"/>
                </a:solidFill>
                <a:cs typeface="+mn-ea"/>
                <a:sym typeface="+mn-lt"/>
              </a:rPr>
              <a:t>界面设计</a:t>
            </a:r>
          </a:p>
        </p:txBody>
      </p:sp>
      <p:sp>
        <p:nvSpPr>
          <p:cNvPr id="32" name="文本框 31"/>
          <p:cNvSpPr txBox="1"/>
          <p:nvPr/>
        </p:nvSpPr>
        <p:spPr>
          <a:xfrm>
            <a:off x="9941217" y="3267075"/>
            <a:ext cx="1192955" cy="400110"/>
          </a:xfrm>
          <a:prstGeom prst="rect">
            <a:avLst/>
          </a:prstGeom>
          <a:noFill/>
        </p:spPr>
        <p:txBody>
          <a:bodyPr wrap="none" rtlCol="0">
            <a:spAutoFit/>
          </a:bodyPr>
          <a:lstStyle/>
          <a:p>
            <a:r>
              <a:rPr lang="en-US" altLang="zh-CN" sz="2000" dirty="0">
                <a:solidFill>
                  <a:srgbClr val="877150"/>
                </a:solidFill>
                <a:cs typeface="+mn-ea"/>
                <a:sym typeface="+mn-lt"/>
              </a:rPr>
              <a:t>APP</a:t>
            </a:r>
            <a:r>
              <a:rPr lang="zh-CN" altLang="en-US" sz="2000" dirty="0">
                <a:solidFill>
                  <a:srgbClr val="877150"/>
                </a:solidFill>
                <a:cs typeface="+mn-ea"/>
                <a:sym typeface="+mn-lt"/>
              </a:rPr>
              <a:t>实现</a:t>
            </a:r>
          </a:p>
        </p:txBody>
      </p:sp>
      <p:sp>
        <p:nvSpPr>
          <p:cNvPr id="34" name="矩形 33"/>
          <p:cNvSpPr>
            <a:spLocks noChangeArrowheads="1"/>
          </p:cNvSpPr>
          <p:nvPr/>
        </p:nvSpPr>
        <p:spPr bwMode="auto">
          <a:xfrm>
            <a:off x="624392" y="1899427"/>
            <a:ext cx="5660420" cy="46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nSpc>
                <a:spcPct val="120000"/>
              </a:lnSpc>
              <a:spcBef>
                <a:spcPct val="20000"/>
              </a:spcBef>
            </a:pPr>
            <a:r>
              <a:rPr lang="zh-CN" altLang="en-US" sz="1600" dirty="0">
                <a:solidFill>
                  <a:schemeClr val="bg1"/>
                </a:solidFill>
                <a:latin typeface="华文中宋" panose="02010600040101010101" pitchFamily="2" charset="-122"/>
                <a:ea typeface="华文中宋" panose="02010600040101010101" pitchFamily="2" charset="-122"/>
              </a:rPr>
              <a:t>研究过程主要分为四部分：</a:t>
            </a:r>
            <a:endParaRPr lang="en-US" altLang="zh-CN" sz="1600" dirty="0">
              <a:solidFill>
                <a:schemeClr val="bg1"/>
              </a:solidFill>
              <a:latin typeface="华文中宋" panose="02010600040101010101" pitchFamily="2" charset="-122"/>
              <a:ea typeface="华文中宋" panose="02010600040101010101" pitchFamily="2" charset="-122"/>
            </a:endParaRPr>
          </a:p>
          <a:p>
            <a:pPr>
              <a:lnSpc>
                <a:spcPct val="120000"/>
              </a:lnSpc>
              <a:spcBef>
                <a:spcPct val="20000"/>
              </a:spcBef>
            </a:pPr>
            <a:r>
              <a:rPr lang="zh-CN" altLang="zh-CN" sz="1600" dirty="0">
                <a:solidFill>
                  <a:schemeClr val="bg1"/>
                </a:solidFill>
                <a:latin typeface="华文中宋" panose="02010600040101010101" pitchFamily="2" charset="-122"/>
                <a:ea typeface="华文中宋" panose="02010600040101010101" pitchFamily="2" charset="-122"/>
              </a:rPr>
              <a:t>第一部分，收集院校录取分数的数据。我们的主要目标是爬取目前国内</a:t>
            </a:r>
            <a:r>
              <a:rPr lang="en-US" altLang="zh-CN" sz="1600" dirty="0">
                <a:solidFill>
                  <a:schemeClr val="bg1"/>
                </a:solidFill>
                <a:latin typeface="华文中宋" panose="02010600040101010101" pitchFamily="2" charset="-122"/>
                <a:ea typeface="华文中宋" panose="02010600040101010101" pitchFamily="2" charset="-122"/>
              </a:rPr>
              <a:t>1000</a:t>
            </a:r>
            <a:r>
              <a:rPr lang="zh-CN" altLang="zh-CN" sz="1600" dirty="0">
                <a:solidFill>
                  <a:schemeClr val="bg1"/>
                </a:solidFill>
                <a:latin typeface="华文中宋" panose="02010600040101010101" pitchFamily="2" charset="-122"/>
                <a:ea typeface="华文中宋" panose="02010600040101010101" pitchFamily="2" charset="-122"/>
              </a:rPr>
              <a:t>所左右的高校近</a:t>
            </a:r>
            <a:r>
              <a:rPr lang="en-US" altLang="zh-CN" sz="1600" dirty="0">
                <a:solidFill>
                  <a:schemeClr val="bg1"/>
                </a:solidFill>
                <a:latin typeface="华文中宋" panose="02010600040101010101" pitchFamily="2" charset="-122"/>
                <a:ea typeface="华文中宋" panose="02010600040101010101" pitchFamily="2" charset="-122"/>
              </a:rPr>
              <a:t>4</a:t>
            </a:r>
            <a:r>
              <a:rPr lang="zh-CN" altLang="zh-CN" sz="1600" dirty="0">
                <a:solidFill>
                  <a:schemeClr val="bg1"/>
                </a:solidFill>
                <a:latin typeface="华文中宋" panose="02010600040101010101" pitchFamily="2" charset="-122"/>
                <a:ea typeface="华文中宋" panose="02010600040101010101" pitchFamily="2" charset="-122"/>
              </a:rPr>
              <a:t>年以来的所有专业的在各个省份的录取分数及录取名次，做出汇总表格作为我们的下一步工作的备用数据库。</a:t>
            </a:r>
            <a:endParaRPr lang="en-US" altLang="zh-CN" sz="1600" dirty="0">
              <a:solidFill>
                <a:schemeClr val="bg1"/>
              </a:solidFill>
              <a:latin typeface="华文中宋" panose="02010600040101010101" pitchFamily="2" charset="-122"/>
              <a:ea typeface="华文中宋" panose="02010600040101010101" pitchFamily="2" charset="-122"/>
            </a:endParaRPr>
          </a:p>
          <a:p>
            <a:pPr>
              <a:lnSpc>
                <a:spcPct val="120000"/>
              </a:lnSpc>
              <a:spcBef>
                <a:spcPct val="20000"/>
              </a:spcBef>
            </a:pPr>
            <a:r>
              <a:rPr lang="zh-CN" altLang="zh-CN" sz="1600" dirty="0">
                <a:solidFill>
                  <a:schemeClr val="bg1"/>
                </a:solidFill>
                <a:latin typeface="华文中宋" panose="02010600040101010101" pitchFamily="2" charset="-122"/>
                <a:ea typeface="华文中宋" panose="02010600040101010101" pitchFamily="2" charset="-122"/>
              </a:rPr>
              <a:t>第二部分，推荐系统的实现。我们</a:t>
            </a:r>
            <a:r>
              <a:rPr lang="zh-CN" altLang="en-US" sz="1600" dirty="0">
                <a:solidFill>
                  <a:schemeClr val="bg1"/>
                </a:solidFill>
                <a:latin typeface="华文中宋" panose="02010600040101010101" pitchFamily="2" charset="-122"/>
                <a:ea typeface="华文中宋" panose="02010600040101010101" pitchFamily="2" charset="-122"/>
              </a:rPr>
              <a:t>会设计一个</a:t>
            </a:r>
            <a:r>
              <a:rPr lang="zh-CN" altLang="zh-CN" sz="1600" dirty="0">
                <a:solidFill>
                  <a:schemeClr val="bg1"/>
                </a:solidFill>
                <a:latin typeface="华文中宋" panose="02010600040101010101" pitchFamily="2" charset="-122"/>
                <a:ea typeface="华文中宋" panose="02010600040101010101" pitchFamily="2" charset="-122"/>
              </a:rPr>
              <a:t>推荐系统，通过用户提供的信息，对我们的数据库进行数据分析和挖掘，最终返回我们所需要的院校及专业的录取分数信息。</a:t>
            </a:r>
            <a:endParaRPr lang="en-US" altLang="zh-CN" sz="1600" dirty="0">
              <a:solidFill>
                <a:schemeClr val="bg1"/>
              </a:solidFill>
              <a:latin typeface="华文中宋" panose="02010600040101010101" pitchFamily="2" charset="-122"/>
              <a:ea typeface="华文中宋" panose="02010600040101010101" pitchFamily="2" charset="-122"/>
            </a:endParaRPr>
          </a:p>
          <a:p>
            <a:pPr>
              <a:lnSpc>
                <a:spcPct val="120000"/>
              </a:lnSpc>
              <a:spcBef>
                <a:spcPct val="20000"/>
              </a:spcBef>
            </a:pPr>
            <a:r>
              <a:rPr lang="zh-CN" altLang="en-US" sz="1600" dirty="0">
                <a:solidFill>
                  <a:schemeClr val="bg1"/>
                </a:solidFill>
                <a:latin typeface="华文中宋" panose="02010600040101010101" pitchFamily="2" charset="-122"/>
                <a:ea typeface="华文中宋" panose="02010600040101010101" pitchFamily="2" charset="-122"/>
              </a:rPr>
              <a:t>第三部分，界面设计。</a:t>
            </a:r>
            <a:r>
              <a:rPr lang="zh-CN" altLang="zh-CN" sz="1600" dirty="0">
                <a:solidFill>
                  <a:schemeClr val="bg1"/>
                </a:solidFill>
                <a:latin typeface="华文中宋" panose="02010600040101010101" pitchFamily="2" charset="-122"/>
                <a:ea typeface="华文中宋" panose="02010600040101010101" pitchFamily="2" charset="-122"/>
              </a:rPr>
              <a:t>我们的目标是将该系统用于微信小程序。</a:t>
            </a:r>
            <a:r>
              <a:rPr lang="zh-CN" altLang="en-US" sz="1600" dirty="0">
                <a:solidFill>
                  <a:schemeClr val="bg1"/>
                </a:solidFill>
                <a:latin typeface="华文中宋" panose="02010600040101010101" pitchFamily="2" charset="-122"/>
                <a:ea typeface="华文中宋" panose="02010600040101010101" pitchFamily="2" charset="-122"/>
              </a:rPr>
              <a:t>因此在推荐系统完成后，我们会对该系统微信小程序的界面进行美观的设计。</a:t>
            </a:r>
            <a:endParaRPr lang="en-US" altLang="zh-CN" sz="1600" dirty="0">
              <a:solidFill>
                <a:schemeClr val="bg1"/>
              </a:solidFill>
              <a:latin typeface="华文中宋" panose="02010600040101010101" pitchFamily="2" charset="-122"/>
              <a:ea typeface="华文中宋" panose="02010600040101010101" pitchFamily="2" charset="-122"/>
            </a:endParaRPr>
          </a:p>
          <a:p>
            <a:pPr>
              <a:lnSpc>
                <a:spcPct val="120000"/>
              </a:lnSpc>
              <a:spcBef>
                <a:spcPct val="20000"/>
              </a:spcBef>
            </a:pPr>
            <a:r>
              <a:rPr lang="zh-CN" altLang="zh-CN" sz="1600" dirty="0">
                <a:solidFill>
                  <a:schemeClr val="bg1"/>
                </a:solidFill>
                <a:latin typeface="华文中宋" panose="02010600040101010101" pitchFamily="2" charset="-122"/>
                <a:ea typeface="华文中宋" panose="02010600040101010101" pitchFamily="2" charset="-122"/>
              </a:rPr>
              <a:t>第</a:t>
            </a:r>
            <a:r>
              <a:rPr lang="zh-CN" altLang="en-US" sz="1600" dirty="0">
                <a:solidFill>
                  <a:schemeClr val="bg1"/>
                </a:solidFill>
                <a:latin typeface="华文中宋" panose="02010600040101010101" pitchFamily="2" charset="-122"/>
                <a:ea typeface="华文中宋" panose="02010600040101010101" pitchFamily="2" charset="-122"/>
              </a:rPr>
              <a:t>四</a:t>
            </a:r>
            <a:r>
              <a:rPr lang="zh-CN" altLang="zh-CN" sz="1600" dirty="0">
                <a:solidFill>
                  <a:schemeClr val="bg1"/>
                </a:solidFill>
                <a:latin typeface="华文中宋" panose="02010600040101010101" pitchFamily="2" charset="-122"/>
                <a:ea typeface="华文中宋" panose="02010600040101010101" pitchFamily="2" charset="-122"/>
              </a:rPr>
              <a:t>部分，完成对</a:t>
            </a:r>
            <a:r>
              <a:rPr lang="en-US" altLang="zh-CN" sz="1600" dirty="0">
                <a:solidFill>
                  <a:schemeClr val="bg1"/>
                </a:solidFill>
                <a:latin typeface="华文中宋" panose="02010600040101010101" pitchFamily="2" charset="-122"/>
                <a:ea typeface="华文中宋" panose="02010600040101010101" pitchFamily="2" charset="-122"/>
              </a:rPr>
              <a:t>APP</a:t>
            </a:r>
            <a:r>
              <a:rPr lang="zh-CN" altLang="zh-CN" sz="1600" dirty="0">
                <a:solidFill>
                  <a:schemeClr val="bg1"/>
                </a:solidFill>
                <a:latin typeface="华文中宋" panose="02010600040101010101" pitchFamily="2" charset="-122"/>
                <a:ea typeface="华文中宋" panose="02010600040101010101" pitchFamily="2" charset="-122"/>
              </a:rPr>
              <a:t>的实现。</a:t>
            </a:r>
            <a:r>
              <a:rPr lang="zh-CN" altLang="en-US" sz="1600" dirty="0">
                <a:solidFill>
                  <a:schemeClr val="bg1"/>
                </a:solidFill>
                <a:latin typeface="华文中宋" panose="02010600040101010101" pitchFamily="2" charset="-122"/>
                <a:ea typeface="华文中宋" panose="02010600040101010101" pitchFamily="2" charset="-122"/>
              </a:rPr>
              <a:t>由于数据量巨大，</a:t>
            </a:r>
            <a:r>
              <a:rPr lang="zh-CN" altLang="zh-CN" sz="1600" dirty="0">
                <a:solidFill>
                  <a:schemeClr val="bg1"/>
                </a:solidFill>
                <a:latin typeface="华文中宋" panose="02010600040101010101" pitchFamily="2" charset="-122"/>
                <a:ea typeface="华文中宋" panose="02010600040101010101" pitchFamily="2" charset="-122"/>
              </a:rPr>
              <a:t>我们准备借助云服务器，将数据库以及推荐系统存放在服务器，通过微信小程序的接口将用户输入的信息输送到云端，在云端进行操作，完成对院校的智能推荐。</a:t>
            </a:r>
            <a:endParaRPr lang="en-US" altLang="zh-CN" sz="1600" dirty="0">
              <a:solidFill>
                <a:schemeClr val="bg1"/>
              </a:solidFill>
              <a:latin typeface="华文中宋" panose="02010600040101010101" pitchFamily="2" charset="-122"/>
              <a:ea typeface="华文中宋" panose="02010600040101010101" pitchFamily="2" charset="-122"/>
            </a:endParaRPr>
          </a:p>
        </p:txBody>
      </p:sp>
      <p:sp>
        <p:nvSpPr>
          <p:cNvPr id="33" name="文本框 32">
            <a:extLst>
              <a:ext uri="{FF2B5EF4-FFF2-40B4-BE49-F238E27FC236}">
                <a16:creationId xmlns:a16="http://schemas.microsoft.com/office/drawing/2014/main" id="{70AE58BF-1C13-4956-828D-B9B316CEF999}"/>
              </a:ext>
            </a:extLst>
          </p:cNvPr>
          <p:cNvSpPr txBox="1"/>
          <p:nvPr/>
        </p:nvSpPr>
        <p:spPr>
          <a:xfrm>
            <a:off x="609600" y="353338"/>
            <a:ext cx="3455504" cy="1418209"/>
          </a:xfrm>
          <a:prstGeom prst="rect">
            <a:avLst/>
          </a:prstGeom>
          <a:noFill/>
        </p:spPr>
        <p:txBody>
          <a:bodyPr wrap="square" rtlCol="0" anchor="ctr">
            <a:spAutoFit/>
          </a:bodyPr>
          <a:lstStyle/>
          <a:p>
            <a:pPr>
              <a:lnSpc>
                <a:spcPct val="110000"/>
              </a:lnSpc>
            </a:pPr>
            <a:r>
              <a:rPr kumimoji="1" lang="zh-CN" altLang="en-US" sz="3200" b="1" dirty="0">
                <a:solidFill>
                  <a:schemeClr val="bg1"/>
                </a:solidFill>
                <a:cs typeface="+mn-ea"/>
                <a:sym typeface="+mn-lt"/>
              </a:rPr>
              <a:t>研究方法与过程</a:t>
            </a:r>
          </a:p>
          <a:p>
            <a:pPr>
              <a:lnSpc>
                <a:spcPct val="110000"/>
              </a:lnSpc>
            </a:pPr>
            <a:r>
              <a:rPr kumimoji="1" lang="en-US" altLang="zh-CN" sz="2400" dirty="0">
                <a:solidFill>
                  <a:schemeClr val="bg1"/>
                </a:solidFill>
                <a:cs typeface="+mn-ea"/>
                <a:sym typeface="+mn-lt"/>
              </a:rPr>
              <a:t>RESEARCH METHODS </a:t>
            </a:r>
          </a:p>
          <a:p>
            <a:pPr>
              <a:lnSpc>
                <a:spcPct val="110000"/>
              </a:lnSpc>
            </a:pPr>
            <a:r>
              <a:rPr kumimoji="1" lang="en-US" altLang="zh-CN" sz="2400" dirty="0">
                <a:solidFill>
                  <a:schemeClr val="bg1"/>
                </a:solidFill>
                <a:cs typeface="+mn-ea"/>
                <a:sym typeface="+mn-lt"/>
              </a:rPr>
              <a:t>AND PROCESS</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Left)">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8" presetClass="entr" presetSubtype="9"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trips(upLeft)">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8" presetClass="entr" presetSubtype="3"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upRight)">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6281727" y="2839901"/>
            <a:ext cx="4517437" cy="830997"/>
          </a:xfrm>
          <a:prstGeom prst="rect">
            <a:avLst/>
          </a:prstGeom>
          <a:noFill/>
        </p:spPr>
        <p:txBody>
          <a:bodyPr wrap="square" rtlCol="0">
            <a:spAutoFit/>
          </a:bodyPr>
          <a:lstStyle/>
          <a:p>
            <a:pPr marL="457200" indent="-457200" algn="ctr">
              <a:buFont typeface="Arial" panose="020B0604020202020204" pitchFamily="34" charset="0"/>
              <a:buChar char="•"/>
            </a:pPr>
            <a:r>
              <a:rPr kumimoji="1" lang="en-US" altLang="zh-CN" sz="4800" dirty="0">
                <a:solidFill>
                  <a:schemeClr val="bg1"/>
                </a:solidFill>
                <a:cs typeface="+mn-ea"/>
                <a:sym typeface="+mn-lt"/>
              </a:rPr>
              <a:t>PART</a:t>
            </a:r>
            <a:r>
              <a:rPr kumimoji="1" lang="zh-CN" altLang="en-US" sz="4800" dirty="0">
                <a:solidFill>
                  <a:schemeClr val="bg1"/>
                </a:solidFill>
                <a:cs typeface="+mn-ea"/>
                <a:sym typeface="+mn-lt"/>
              </a:rPr>
              <a:t> </a:t>
            </a:r>
            <a:r>
              <a:rPr kumimoji="1" lang="en-US" altLang="zh-CN" sz="4800" dirty="0">
                <a:solidFill>
                  <a:schemeClr val="bg1"/>
                </a:solidFill>
                <a:cs typeface="+mn-ea"/>
                <a:sym typeface="+mn-lt"/>
              </a:rPr>
              <a:t>03</a:t>
            </a:r>
            <a:endParaRPr kumimoji="1" lang="zh-CN" altLang="en-US" sz="4800" dirty="0">
              <a:solidFill>
                <a:schemeClr val="bg1"/>
              </a:solidFill>
              <a:cs typeface="+mn-ea"/>
              <a:sym typeface="+mn-lt"/>
            </a:endParaRPr>
          </a:p>
        </p:txBody>
      </p:sp>
      <p:sp>
        <p:nvSpPr>
          <p:cNvPr id="3" name="文本框 2"/>
          <p:cNvSpPr txBox="1"/>
          <p:nvPr/>
        </p:nvSpPr>
        <p:spPr>
          <a:xfrm>
            <a:off x="7481234" y="3686071"/>
            <a:ext cx="3998462" cy="2086084"/>
          </a:xfrm>
          <a:prstGeom prst="rect">
            <a:avLst/>
          </a:prstGeom>
          <a:noFill/>
        </p:spPr>
        <p:txBody>
          <a:bodyPr wrap="square" rtlCol="0">
            <a:spAutoFit/>
          </a:bodyPr>
          <a:lstStyle/>
          <a:p>
            <a:pPr>
              <a:spcBef>
                <a:spcPct val="20000"/>
              </a:spcBef>
            </a:pPr>
            <a:r>
              <a:rPr lang="zh-CN" altLang="en-US" sz="3600" b="1" dirty="0">
                <a:solidFill>
                  <a:schemeClr val="bg1"/>
                </a:solidFill>
                <a:cs typeface="+mn-ea"/>
                <a:sym typeface="+mn-lt"/>
              </a:rPr>
              <a:t>项目特色与创新点</a:t>
            </a:r>
            <a:endParaRPr lang="en-US" altLang="zh-CN" sz="36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PROJECT CHARACTERISTICS  </a:t>
            </a:r>
          </a:p>
          <a:p>
            <a:pPr>
              <a:lnSpc>
                <a:spcPct val="120000"/>
              </a:lnSpc>
              <a:spcBef>
                <a:spcPct val="20000"/>
              </a:spcBef>
            </a:pPr>
            <a:r>
              <a:rPr lang="en-US" altLang="zh-CN" sz="2400" dirty="0">
                <a:solidFill>
                  <a:schemeClr val="bg1"/>
                </a:solidFill>
                <a:cs typeface="+mn-ea"/>
                <a:sym typeface="+mn-lt"/>
              </a:rPr>
              <a:t>AND INNOVATION</a:t>
            </a:r>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p:nvPr/>
        </p:nvGrpSpPr>
        <p:grpSpPr>
          <a:xfrm>
            <a:off x="2219131" y="2810115"/>
            <a:ext cx="8592224" cy="945197"/>
            <a:chOff x="6264255" y="2475590"/>
            <a:chExt cx="3814502" cy="745939"/>
          </a:xfrm>
        </p:grpSpPr>
        <p:sp>
          <p:nvSpPr>
            <p:cNvPr id="3" name="Rounded Rectangle 97"/>
            <p:cNvSpPr/>
            <p:nvPr/>
          </p:nvSpPr>
          <p:spPr>
            <a:xfrm>
              <a:off x="6264255" y="2475590"/>
              <a:ext cx="3814502" cy="745939"/>
            </a:xfrm>
            <a:prstGeom prst="roundRect">
              <a:avLst>
                <a:gd name="adj" fmla="val 50000"/>
              </a:avLst>
            </a:prstGeom>
            <a:solidFill>
              <a:srgbClr val="9C7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5" name="Text Placeholder 33"/>
            <p:cNvSpPr txBox="1"/>
            <p:nvPr/>
          </p:nvSpPr>
          <p:spPr>
            <a:xfrm>
              <a:off x="6855350" y="2692218"/>
              <a:ext cx="3132279" cy="319277"/>
            </a:xfrm>
            <a:prstGeom prst="rect">
              <a:avLst/>
            </a:prstGeom>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600" dirty="0"/>
                <a:t>获取全国</a:t>
              </a:r>
              <a:r>
                <a:rPr lang="en-US" altLang="zh-CN" sz="1600" dirty="0"/>
                <a:t>34</a:t>
              </a:r>
              <a:r>
                <a:rPr lang="zh-CN" altLang="en-US" sz="1600" dirty="0"/>
                <a:t>个省市参与高考统考的院校录取数据，对未来报考有很好的预测性。</a:t>
              </a:r>
              <a:endParaRPr lang="en-AU" sz="1400" b="1" dirty="0">
                <a:latin typeface="+mn-lt"/>
                <a:cs typeface="+mn-ea"/>
                <a:sym typeface="+mn-lt"/>
              </a:endParaRPr>
            </a:p>
          </p:txBody>
        </p:sp>
      </p:grpSp>
      <p:grpSp>
        <p:nvGrpSpPr>
          <p:cNvPr id="6" name="Group 100"/>
          <p:cNvGrpSpPr/>
          <p:nvPr/>
        </p:nvGrpSpPr>
        <p:grpSpPr>
          <a:xfrm>
            <a:off x="2813703" y="3765169"/>
            <a:ext cx="9083436" cy="1042758"/>
            <a:chOff x="6636280" y="3235736"/>
            <a:chExt cx="3254903" cy="735064"/>
          </a:xfrm>
          <a:solidFill>
            <a:srgbClr val="FDECA0"/>
          </a:solidFill>
        </p:grpSpPr>
        <p:sp>
          <p:nvSpPr>
            <p:cNvPr id="7" name="Rounded Rectangle 101"/>
            <p:cNvSpPr/>
            <p:nvPr/>
          </p:nvSpPr>
          <p:spPr>
            <a:xfrm>
              <a:off x="6636280" y="3235736"/>
              <a:ext cx="3254903" cy="7350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8" name="Oval 102"/>
            <p:cNvSpPr/>
            <p:nvPr/>
          </p:nvSpPr>
          <p:spPr>
            <a:xfrm>
              <a:off x="9246908" y="3339663"/>
              <a:ext cx="522135" cy="5261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solidFill>
                  <a:schemeClr val="accent3"/>
                </a:solidFill>
                <a:cs typeface="+mn-ea"/>
                <a:sym typeface="+mn-lt"/>
              </a:endParaRPr>
            </a:p>
          </p:txBody>
        </p:sp>
        <p:sp>
          <p:nvSpPr>
            <p:cNvPr id="9" name="Text Placeholder 33"/>
            <p:cNvSpPr txBox="1"/>
            <p:nvPr/>
          </p:nvSpPr>
          <p:spPr>
            <a:xfrm>
              <a:off x="6881726" y="3353256"/>
              <a:ext cx="2791690" cy="494100"/>
            </a:xfrm>
            <a:prstGeom prst="rect">
              <a:avLst/>
            </a:prstGeom>
            <a:grpFill/>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600" b="1" dirty="0"/>
                <a:t>可以根据报考人的报考意愿推荐合适院校。推荐系统可以对用户输入的语句进行自然语言处理，如“我的成绩为</a:t>
              </a:r>
              <a:r>
                <a:rPr lang="en-US" altLang="zh-CN" sz="1600" b="1" dirty="0"/>
                <a:t>600</a:t>
              </a:r>
              <a:r>
                <a:rPr lang="zh-CN" altLang="en-US" sz="1600" b="1" dirty="0"/>
                <a:t>分，位次在山东省</a:t>
              </a:r>
              <a:r>
                <a:rPr lang="en-US" altLang="zh-CN" sz="1600" b="1" dirty="0"/>
                <a:t>3000</a:t>
              </a:r>
              <a:r>
                <a:rPr lang="zh-CN" altLang="en-US" sz="1600" b="1" dirty="0"/>
                <a:t>名，兴趣为计算机专业。” 提取关键信息，用于下一步的推荐算法。甚至可以结合语音输入，便捷地查询到理想院校。</a:t>
              </a:r>
              <a:endParaRPr lang="en-AU" sz="1400" b="1" dirty="0">
                <a:solidFill>
                  <a:schemeClr val="bg1"/>
                </a:solidFill>
                <a:latin typeface="+mn-lt"/>
                <a:cs typeface="+mn-ea"/>
                <a:sym typeface="+mn-lt"/>
              </a:endParaRPr>
            </a:p>
          </p:txBody>
        </p:sp>
      </p:grpSp>
      <p:grpSp>
        <p:nvGrpSpPr>
          <p:cNvPr id="10" name="Group 104"/>
          <p:cNvGrpSpPr/>
          <p:nvPr/>
        </p:nvGrpSpPr>
        <p:grpSpPr>
          <a:xfrm>
            <a:off x="2530780" y="4799523"/>
            <a:ext cx="7239385" cy="973699"/>
            <a:chOff x="6168348" y="3970295"/>
            <a:chExt cx="4676406" cy="744969"/>
          </a:xfrm>
          <a:solidFill>
            <a:srgbClr val="9C7263"/>
          </a:solidFill>
        </p:grpSpPr>
        <p:sp>
          <p:nvSpPr>
            <p:cNvPr id="11" name="Rounded Rectangle 105"/>
            <p:cNvSpPr/>
            <p:nvPr/>
          </p:nvSpPr>
          <p:spPr>
            <a:xfrm>
              <a:off x="6168348" y="3970295"/>
              <a:ext cx="4676406" cy="74496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cs typeface="+mn-ea"/>
                <a:sym typeface="+mn-lt"/>
              </a:endParaRPr>
            </a:p>
          </p:txBody>
        </p:sp>
        <p:sp>
          <p:nvSpPr>
            <p:cNvPr id="12" name="Oval 106"/>
            <p:cNvSpPr/>
            <p:nvPr/>
          </p:nvSpPr>
          <p:spPr>
            <a:xfrm>
              <a:off x="10208203" y="4083582"/>
              <a:ext cx="522135" cy="5261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cs typeface="+mn-ea"/>
                <a:sym typeface="+mn-lt"/>
              </a:endParaRPr>
            </a:p>
          </p:txBody>
        </p:sp>
        <p:sp>
          <p:nvSpPr>
            <p:cNvPr id="13" name="Text Placeholder 33"/>
            <p:cNvSpPr txBox="1"/>
            <p:nvPr/>
          </p:nvSpPr>
          <p:spPr>
            <a:xfrm>
              <a:off x="6759485" y="4138311"/>
              <a:ext cx="3970853" cy="408936"/>
            </a:xfrm>
            <a:prstGeom prst="rect">
              <a:avLst/>
            </a:prstGeom>
            <a:grpFill/>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600" dirty="0"/>
                <a:t>结合学生的成绩，位次，以及兴趣专业和性格测试等给出全面合理的建议学校与专业，对于提升学生高考录取满意度有积极作用。</a:t>
              </a:r>
              <a:endParaRPr lang="en-AU" sz="1400" dirty="0">
                <a:latin typeface="+mn-lt"/>
                <a:cs typeface="+mn-ea"/>
                <a:sym typeface="+mn-lt"/>
              </a:endParaRPr>
            </a:p>
          </p:txBody>
        </p:sp>
      </p:grpSp>
      <p:grpSp>
        <p:nvGrpSpPr>
          <p:cNvPr id="19" name="Group 114"/>
          <p:cNvGrpSpPr/>
          <p:nvPr/>
        </p:nvGrpSpPr>
        <p:grpSpPr>
          <a:xfrm>
            <a:off x="1356529" y="2196673"/>
            <a:ext cx="1981200" cy="4103384"/>
            <a:chOff x="5105400" y="1920234"/>
            <a:chExt cx="1981200" cy="4103384"/>
          </a:xfrm>
        </p:grpSpPr>
        <p:sp>
          <p:nvSpPr>
            <p:cNvPr id="20" name="Freeform 5"/>
            <p:cNvSpPr/>
            <p:nvPr/>
          </p:nvSpPr>
          <p:spPr bwMode="auto">
            <a:xfrm>
              <a:off x="5105400" y="1920234"/>
              <a:ext cx="1981200" cy="4103384"/>
            </a:xfrm>
            <a:custGeom>
              <a:avLst/>
              <a:gdLst>
                <a:gd name="T0" fmla="*/ 852 w 852"/>
                <a:gd name="T1" fmla="*/ 1682 h 1768"/>
                <a:gd name="T2" fmla="*/ 766 w 852"/>
                <a:gd name="T3" fmla="*/ 1768 h 1768"/>
                <a:gd name="T4" fmla="*/ 86 w 852"/>
                <a:gd name="T5" fmla="*/ 1768 h 1768"/>
                <a:gd name="T6" fmla="*/ 0 w 852"/>
                <a:gd name="T7" fmla="*/ 1682 h 1768"/>
                <a:gd name="T8" fmla="*/ 0 w 852"/>
                <a:gd name="T9" fmla="*/ 86 h 1768"/>
                <a:gd name="T10" fmla="*/ 86 w 852"/>
                <a:gd name="T11" fmla="*/ 0 h 1768"/>
                <a:gd name="T12" fmla="*/ 766 w 852"/>
                <a:gd name="T13" fmla="*/ 0 h 1768"/>
                <a:gd name="T14" fmla="*/ 852 w 852"/>
                <a:gd name="T15" fmla="*/ 86 h 1768"/>
                <a:gd name="T16" fmla="*/ 852 w 852"/>
                <a:gd name="T17" fmla="*/ 1682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768">
                  <a:moveTo>
                    <a:pt x="852" y="1682"/>
                  </a:moveTo>
                  <a:cubicBezTo>
                    <a:pt x="852" y="1730"/>
                    <a:pt x="813" y="1768"/>
                    <a:pt x="766" y="1768"/>
                  </a:cubicBezTo>
                  <a:cubicBezTo>
                    <a:pt x="86" y="1768"/>
                    <a:pt x="86" y="1768"/>
                    <a:pt x="86" y="1768"/>
                  </a:cubicBezTo>
                  <a:cubicBezTo>
                    <a:pt x="39" y="1768"/>
                    <a:pt x="0" y="1730"/>
                    <a:pt x="0" y="1682"/>
                  </a:cubicBezTo>
                  <a:cubicBezTo>
                    <a:pt x="0" y="86"/>
                    <a:pt x="0" y="86"/>
                    <a:pt x="0" y="86"/>
                  </a:cubicBezTo>
                  <a:cubicBezTo>
                    <a:pt x="0" y="39"/>
                    <a:pt x="39" y="0"/>
                    <a:pt x="86" y="0"/>
                  </a:cubicBezTo>
                  <a:cubicBezTo>
                    <a:pt x="766" y="0"/>
                    <a:pt x="766" y="0"/>
                    <a:pt x="766" y="0"/>
                  </a:cubicBezTo>
                  <a:cubicBezTo>
                    <a:pt x="813" y="0"/>
                    <a:pt x="852" y="39"/>
                    <a:pt x="852" y="86"/>
                  </a:cubicBezTo>
                  <a:lnTo>
                    <a:pt x="852" y="1682"/>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1" name="Freeform 6"/>
            <p:cNvSpPr/>
            <p:nvPr/>
          </p:nvSpPr>
          <p:spPr bwMode="auto">
            <a:xfrm>
              <a:off x="5129516" y="1942495"/>
              <a:ext cx="1936679" cy="4060718"/>
            </a:xfrm>
            <a:custGeom>
              <a:avLst/>
              <a:gdLst>
                <a:gd name="T0" fmla="*/ 76 w 833"/>
                <a:gd name="T1" fmla="*/ 1750 h 1750"/>
                <a:gd name="T2" fmla="*/ 0 w 833"/>
                <a:gd name="T3" fmla="*/ 1673 h 1750"/>
                <a:gd name="T4" fmla="*/ 0 w 833"/>
                <a:gd name="T5" fmla="*/ 77 h 1750"/>
                <a:gd name="T6" fmla="*/ 76 w 833"/>
                <a:gd name="T7" fmla="*/ 0 h 1750"/>
                <a:gd name="T8" fmla="*/ 756 w 833"/>
                <a:gd name="T9" fmla="*/ 0 h 1750"/>
                <a:gd name="T10" fmla="*/ 833 w 833"/>
                <a:gd name="T11" fmla="*/ 77 h 1750"/>
                <a:gd name="T12" fmla="*/ 833 w 833"/>
                <a:gd name="T13" fmla="*/ 1673 h 1750"/>
                <a:gd name="T14" fmla="*/ 756 w 833"/>
                <a:gd name="T15" fmla="*/ 1750 h 1750"/>
                <a:gd name="T16" fmla="*/ 76 w 833"/>
                <a:gd name="T17" fmla="*/ 1750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1750">
                  <a:moveTo>
                    <a:pt x="76" y="1750"/>
                  </a:moveTo>
                  <a:cubicBezTo>
                    <a:pt x="34" y="1750"/>
                    <a:pt x="0" y="1716"/>
                    <a:pt x="0" y="1673"/>
                  </a:cubicBezTo>
                  <a:cubicBezTo>
                    <a:pt x="0" y="77"/>
                    <a:pt x="0" y="77"/>
                    <a:pt x="0" y="77"/>
                  </a:cubicBezTo>
                  <a:cubicBezTo>
                    <a:pt x="0" y="35"/>
                    <a:pt x="34" y="0"/>
                    <a:pt x="76" y="0"/>
                  </a:cubicBezTo>
                  <a:cubicBezTo>
                    <a:pt x="756" y="0"/>
                    <a:pt x="756" y="0"/>
                    <a:pt x="756" y="0"/>
                  </a:cubicBezTo>
                  <a:cubicBezTo>
                    <a:pt x="798" y="0"/>
                    <a:pt x="833" y="35"/>
                    <a:pt x="833" y="77"/>
                  </a:cubicBezTo>
                  <a:cubicBezTo>
                    <a:pt x="833" y="1673"/>
                    <a:pt x="833" y="1673"/>
                    <a:pt x="833" y="1673"/>
                  </a:cubicBezTo>
                  <a:cubicBezTo>
                    <a:pt x="833" y="1716"/>
                    <a:pt x="798" y="1750"/>
                    <a:pt x="756" y="1750"/>
                  </a:cubicBezTo>
                  <a:lnTo>
                    <a:pt x="76" y="1750"/>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2" name="Oval 7"/>
            <p:cNvSpPr>
              <a:spLocks noChangeArrowheads="1"/>
            </p:cNvSpPr>
            <p:nvPr/>
          </p:nvSpPr>
          <p:spPr bwMode="auto">
            <a:xfrm>
              <a:off x="6066319" y="2115015"/>
              <a:ext cx="59362" cy="59362"/>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3" name="Oval 8"/>
            <p:cNvSpPr>
              <a:spLocks noChangeArrowheads="1"/>
            </p:cNvSpPr>
            <p:nvPr/>
          </p:nvSpPr>
          <p:spPr bwMode="auto">
            <a:xfrm>
              <a:off x="6088580" y="2137276"/>
              <a:ext cx="14840" cy="14840"/>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4" name="Oval 9"/>
            <p:cNvSpPr>
              <a:spLocks noChangeArrowheads="1"/>
            </p:cNvSpPr>
            <p:nvPr/>
          </p:nvSpPr>
          <p:spPr bwMode="auto">
            <a:xfrm>
              <a:off x="6066319" y="2111305"/>
              <a:ext cx="59362" cy="57507"/>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5" name="Oval 10"/>
            <p:cNvSpPr>
              <a:spLocks noChangeArrowheads="1"/>
            </p:cNvSpPr>
            <p:nvPr/>
          </p:nvSpPr>
          <p:spPr bwMode="auto">
            <a:xfrm>
              <a:off x="6088580" y="2131710"/>
              <a:ext cx="14840" cy="14840"/>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6" name="Oval 11"/>
            <p:cNvSpPr>
              <a:spLocks noChangeArrowheads="1"/>
            </p:cNvSpPr>
            <p:nvPr/>
          </p:nvSpPr>
          <p:spPr bwMode="auto">
            <a:xfrm>
              <a:off x="6077449" y="2120580"/>
              <a:ext cx="37101" cy="37101"/>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7" name="Oval 12"/>
            <p:cNvSpPr>
              <a:spLocks noChangeArrowheads="1"/>
            </p:cNvSpPr>
            <p:nvPr/>
          </p:nvSpPr>
          <p:spPr bwMode="auto">
            <a:xfrm>
              <a:off x="6077449" y="2120580"/>
              <a:ext cx="37101" cy="37101"/>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8" name="Oval 13"/>
            <p:cNvSpPr>
              <a:spLocks noChangeArrowheads="1"/>
            </p:cNvSpPr>
            <p:nvPr/>
          </p:nvSpPr>
          <p:spPr bwMode="auto">
            <a:xfrm>
              <a:off x="6086725" y="2129856"/>
              <a:ext cx="18551" cy="20406"/>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9" name="Oval 14"/>
            <p:cNvSpPr>
              <a:spLocks noChangeArrowheads="1"/>
            </p:cNvSpPr>
            <p:nvPr/>
          </p:nvSpPr>
          <p:spPr bwMode="auto">
            <a:xfrm>
              <a:off x="6086725" y="2129856"/>
              <a:ext cx="18551" cy="20406"/>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0" name="Oval 15"/>
            <p:cNvSpPr>
              <a:spLocks noChangeArrowheads="1"/>
            </p:cNvSpPr>
            <p:nvPr/>
          </p:nvSpPr>
          <p:spPr bwMode="auto">
            <a:xfrm>
              <a:off x="6094146" y="2137276"/>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1" name="Oval 16"/>
            <p:cNvSpPr>
              <a:spLocks noChangeArrowheads="1"/>
            </p:cNvSpPr>
            <p:nvPr/>
          </p:nvSpPr>
          <p:spPr bwMode="auto">
            <a:xfrm>
              <a:off x="6094146" y="2137276"/>
              <a:ext cx="3710" cy="371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2" name="Oval 17"/>
            <p:cNvSpPr>
              <a:spLocks noChangeArrowheads="1"/>
            </p:cNvSpPr>
            <p:nvPr/>
          </p:nvSpPr>
          <p:spPr bwMode="auto">
            <a:xfrm>
              <a:off x="5938321" y="5591391"/>
              <a:ext cx="315360" cy="31350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3" name="Freeform 18"/>
            <p:cNvSpPr/>
            <p:nvPr/>
          </p:nvSpPr>
          <p:spPr bwMode="auto">
            <a:xfrm>
              <a:off x="6023653" y="5676723"/>
              <a:ext cx="144694" cy="142840"/>
            </a:xfrm>
            <a:custGeom>
              <a:avLst/>
              <a:gdLst>
                <a:gd name="T0" fmla="*/ 62 w 62"/>
                <a:gd name="T1" fmla="*/ 42 h 61"/>
                <a:gd name="T2" fmla="*/ 42 w 62"/>
                <a:gd name="T3" fmla="*/ 61 h 61"/>
                <a:gd name="T4" fmla="*/ 20 w 62"/>
                <a:gd name="T5" fmla="*/ 61 h 61"/>
                <a:gd name="T6" fmla="*/ 0 w 62"/>
                <a:gd name="T7" fmla="*/ 42 h 61"/>
                <a:gd name="T8" fmla="*/ 0 w 62"/>
                <a:gd name="T9" fmla="*/ 20 h 61"/>
                <a:gd name="T10" fmla="*/ 20 w 62"/>
                <a:gd name="T11" fmla="*/ 0 h 61"/>
                <a:gd name="T12" fmla="*/ 42 w 62"/>
                <a:gd name="T13" fmla="*/ 0 h 61"/>
                <a:gd name="T14" fmla="*/ 62 w 62"/>
                <a:gd name="T15" fmla="*/ 20 h 61"/>
                <a:gd name="T16" fmla="*/ 62 w 62"/>
                <a:gd name="T17"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1">
                  <a:moveTo>
                    <a:pt x="62" y="42"/>
                  </a:moveTo>
                  <a:cubicBezTo>
                    <a:pt x="62" y="52"/>
                    <a:pt x="53" y="61"/>
                    <a:pt x="42" y="61"/>
                  </a:cubicBezTo>
                  <a:cubicBezTo>
                    <a:pt x="20" y="61"/>
                    <a:pt x="20" y="61"/>
                    <a:pt x="20" y="61"/>
                  </a:cubicBezTo>
                  <a:cubicBezTo>
                    <a:pt x="9" y="61"/>
                    <a:pt x="0" y="52"/>
                    <a:pt x="0" y="42"/>
                  </a:cubicBezTo>
                  <a:cubicBezTo>
                    <a:pt x="0" y="20"/>
                    <a:pt x="0" y="20"/>
                    <a:pt x="0" y="20"/>
                  </a:cubicBezTo>
                  <a:cubicBezTo>
                    <a:pt x="0" y="9"/>
                    <a:pt x="9" y="0"/>
                    <a:pt x="20" y="0"/>
                  </a:cubicBezTo>
                  <a:cubicBezTo>
                    <a:pt x="42" y="0"/>
                    <a:pt x="42" y="0"/>
                    <a:pt x="42" y="0"/>
                  </a:cubicBezTo>
                  <a:cubicBezTo>
                    <a:pt x="53" y="0"/>
                    <a:pt x="62" y="9"/>
                    <a:pt x="62" y="20"/>
                  </a:cubicBezTo>
                  <a:lnTo>
                    <a:pt x="62" y="42"/>
                  </a:lnTo>
                  <a:close/>
                </a:path>
              </a:pathLst>
            </a:custGeom>
            <a:noFill/>
            <a:ln w="7938" cap="flat">
              <a:solidFill>
                <a:srgbClr val="18181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34" name="Rectangle 19"/>
            <p:cNvSpPr>
              <a:spLocks noChangeArrowheads="1"/>
            </p:cNvSpPr>
            <p:nvPr/>
          </p:nvSpPr>
          <p:spPr bwMode="auto">
            <a:xfrm>
              <a:off x="5248240" y="2526838"/>
              <a:ext cx="1697377" cy="2969945"/>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35" name="Rectangle 20"/>
            <p:cNvSpPr>
              <a:spLocks noChangeArrowheads="1"/>
            </p:cNvSpPr>
            <p:nvPr/>
          </p:nvSpPr>
          <p:spPr bwMode="auto">
            <a:xfrm>
              <a:off x="5266790" y="2543533"/>
              <a:ext cx="1660276" cy="2934699"/>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36" name="Freeform 21"/>
            <p:cNvSpPr/>
            <p:nvPr/>
          </p:nvSpPr>
          <p:spPr bwMode="auto">
            <a:xfrm>
              <a:off x="5947596" y="2259710"/>
              <a:ext cx="356171" cy="77912"/>
            </a:xfrm>
            <a:custGeom>
              <a:avLst/>
              <a:gdLst>
                <a:gd name="T0" fmla="*/ 17 w 153"/>
                <a:gd name="T1" fmla="*/ 34 h 34"/>
                <a:gd name="T2" fmla="*/ 0 w 153"/>
                <a:gd name="T3" fmla="*/ 17 h 34"/>
                <a:gd name="T4" fmla="*/ 17 w 153"/>
                <a:gd name="T5" fmla="*/ 0 h 34"/>
                <a:gd name="T6" fmla="*/ 136 w 153"/>
                <a:gd name="T7" fmla="*/ 0 h 34"/>
                <a:gd name="T8" fmla="*/ 153 w 153"/>
                <a:gd name="T9" fmla="*/ 17 h 34"/>
                <a:gd name="T10" fmla="*/ 136 w 153"/>
                <a:gd name="T11" fmla="*/ 34 h 34"/>
                <a:gd name="T12" fmla="*/ 17 w 15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53" h="34">
                  <a:moveTo>
                    <a:pt x="17" y="34"/>
                  </a:moveTo>
                  <a:cubicBezTo>
                    <a:pt x="8" y="34"/>
                    <a:pt x="0" y="26"/>
                    <a:pt x="0" y="17"/>
                  </a:cubicBezTo>
                  <a:cubicBezTo>
                    <a:pt x="0" y="7"/>
                    <a:pt x="8" y="0"/>
                    <a:pt x="17" y="0"/>
                  </a:cubicBezTo>
                  <a:cubicBezTo>
                    <a:pt x="136" y="0"/>
                    <a:pt x="136" y="0"/>
                    <a:pt x="136" y="0"/>
                  </a:cubicBezTo>
                  <a:cubicBezTo>
                    <a:pt x="145" y="0"/>
                    <a:pt x="153" y="7"/>
                    <a:pt x="153" y="17"/>
                  </a:cubicBezTo>
                  <a:cubicBezTo>
                    <a:pt x="153" y="26"/>
                    <a:pt x="145" y="34"/>
                    <a:pt x="136" y="34"/>
                  </a:cubicBezTo>
                  <a:lnTo>
                    <a:pt x="17" y="34"/>
                  </a:lnTo>
                  <a:close/>
                </a:path>
              </a:pathLst>
            </a:custGeom>
            <a:solidFill>
              <a:srgbClr val="0C0D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 name="Freeform 22"/>
            <p:cNvSpPr/>
            <p:nvPr/>
          </p:nvSpPr>
          <p:spPr bwMode="auto">
            <a:xfrm>
              <a:off x="5968002" y="2280115"/>
              <a:ext cx="311649" cy="35247"/>
            </a:xfrm>
            <a:custGeom>
              <a:avLst/>
              <a:gdLst>
                <a:gd name="T0" fmla="*/ 134 w 134"/>
                <a:gd name="T1" fmla="*/ 8 h 15"/>
                <a:gd name="T2" fmla="*/ 127 w 134"/>
                <a:gd name="T3" fmla="*/ 15 h 15"/>
                <a:gd name="T4" fmla="*/ 8 w 134"/>
                <a:gd name="T5" fmla="*/ 15 h 15"/>
                <a:gd name="T6" fmla="*/ 0 w 134"/>
                <a:gd name="T7" fmla="*/ 8 h 15"/>
                <a:gd name="T8" fmla="*/ 0 w 134"/>
                <a:gd name="T9" fmla="*/ 8 h 15"/>
                <a:gd name="T10" fmla="*/ 8 w 134"/>
                <a:gd name="T11" fmla="*/ 0 h 15"/>
                <a:gd name="T12" fmla="*/ 127 w 134"/>
                <a:gd name="T13" fmla="*/ 0 h 15"/>
                <a:gd name="T14" fmla="*/ 134 w 13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5">
                  <a:moveTo>
                    <a:pt x="134" y="8"/>
                  </a:moveTo>
                  <a:cubicBezTo>
                    <a:pt x="134" y="12"/>
                    <a:pt x="131" y="15"/>
                    <a:pt x="127" y="15"/>
                  </a:cubicBezTo>
                  <a:cubicBezTo>
                    <a:pt x="8" y="15"/>
                    <a:pt x="8" y="15"/>
                    <a:pt x="8" y="15"/>
                  </a:cubicBezTo>
                  <a:cubicBezTo>
                    <a:pt x="4" y="15"/>
                    <a:pt x="0" y="12"/>
                    <a:pt x="0" y="8"/>
                  </a:cubicBezTo>
                  <a:cubicBezTo>
                    <a:pt x="0" y="8"/>
                    <a:pt x="0" y="8"/>
                    <a:pt x="0" y="8"/>
                  </a:cubicBezTo>
                  <a:cubicBezTo>
                    <a:pt x="0" y="3"/>
                    <a:pt x="4" y="0"/>
                    <a:pt x="8" y="0"/>
                  </a:cubicBezTo>
                  <a:cubicBezTo>
                    <a:pt x="127" y="0"/>
                    <a:pt x="127" y="0"/>
                    <a:pt x="127" y="0"/>
                  </a:cubicBezTo>
                  <a:cubicBezTo>
                    <a:pt x="131" y="0"/>
                    <a:pt x="134" y="3"/>
                    <a:pt x="134" y="8"/>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 name="Oval 23"/>
            <p:cNvSpPr>
              <a:spLocks noChangeArrowheads="1"/>
            </p:cNvSpPr>
            <p:nvPr/>
          </p:nvSpPr>
          <p:spPr bwMode="auto">
            <a:xfrm>
              <a:off x="5830728" y="2270840"/>
              <a:ext cx="55652" cy="55652"/>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sp>
        <p:nvSpPr>
          <p:cNvPr id="46" name="Rectangle 25"/>
          <p:cNvSpPr>
            <a:spLocks noChangeArrowheads="1"/>
          </p:cNvSpPr>
          <p:nvPr/>
        </p:nvSpPr>
        <p:spPr bwMode="auto">
          <a:xfrm>
            <a:off x="1517919" y="4785666"/>
            <a:ext cx="1660276" cy="969005"/>
          </a:xfrm>
          <a:prstGeom prst="rect">
            <a:avLst/>
          </a:prstGeom>
          <a:solidFill>
            <a:srgbClr val="9C7263"/>
          </a:solidFill>
          <a:ln>
            <a:noFill/>
          </a:ln>
        </p:spPr>
        <p:txBody>
          <a:bodyPr vert="horz" wrap="square" lIns="91440" tIns="45720" rIns="91440" bIns="45720" numCol="1" anchor="ctr" anchorCtr="0" compatLnSpc="1"/>
          <a:lstStyle/>
          <a:p>
            <a:pPr algn="ctr"/>
            <a:endParaRPr lang="en-US" sz="1400" dirty="0">
              <a:solidFill>
                <a:schemeClr val="bg1"/>
              </a:solidFill>
              <a:cs typeface="+mn-ea"/>
              <a:sym typeface="+mn-lt"/>
            </a:endParaRPr>
          </a:p>
        </p:txBody>
      </p:sp>
      <p:sp>
        <p:nvSpPr>
          <p:cNvPr id="48" name="Rectangle 25"/>
          <p:cNvSpPr>
            <a:spLocks noChangeArrowheads="1"/>
          </p:cNvSpPr>
          <p:nvPr/>
        </p:nvSpPr>
        <p:spPr bwMode="auto">
          <a:xfrm>
            <a:off x="1517919" y="3756859"/>
            <a:ext cx="1660276" cy="1028807"/>
          </a:xfrm>
          <a:prstGeom prst="rect">
            <a:avLst/>
          </a:prstGeom>
          <a:solidFill>
            <a:srgbClr val="FDECA0"/>
          </a:solidFill>
          <a:ln>
            <a:noFill/>
          </a:ln>
        </p:spPr>
        <p:txBody>
          <a:bodyPr vert="horz" wrap="square" lIns="91440" tIns="45720" rIns="91440" bIns="45720" numCol="1" anchor="ctr" anchorCtr="0" compatLnSpc="1"/>
          <a:lstStyle/>
          <a:p>
            <a:pPr algn="ctr"/>
            <a:endParaRPr lang="en-US" sz="1400" dirty="0">
              <a:solidFill>
                <a:schemeClr val="bg1"/>
              </a:solidFill>
              <a:cs typeface="+mn-ea"/>
              <a:sym typeface="+mn-lt"/>
            </a:endParaRPr>
          </a:p>
        </p:txBody>
      </p:sp>
      <p:sp>
        <p:nvSpPr>
          <p:cNvPr id="49" name="Rectangle 25"/>
          <p:cNvSpPr>
            <a:spLocks noChangeArrowheads="1"/>
          </p:cNvSpPr>
          <p:nvPr/>
        </p:nvSpPr>
        <p:spPr bwMode="auto">
          <a:xfrm>
            <a:off x="1517919" y="2814407"/>
            <a:ext cx="1660276" cy="931323"/>
          </a:xfrm>
          <a:prstGeom prst="rect">
            <a:avLst/>
          </a:prstGeom>
          <a:solidFill>
            <a:srgbClr val="9C7263"/>
          </a:solidFill>
          <a:ln>
            <a:noFill/>
          </a:ln>
        </p:spPr>
        <p:txBody>
          <a:bodyPr vert="horz" wrap="square" lIns="91440" tIns="45720" rIns="91440" bIns="45720" numCol="1" anchor="ctr" anchorCtr="0" compatLnSpc="1"/>
          <a:lstStyle/>
          <a:p>
            <a:pPr algn="ctr"/>
            <a:endParaRPr lang="en-US" sz="1400" dirty="0">
              <a:solidFill>
                <a:schemeClr val="bg1"/>
              </a:solidFill>
              <a:cs typeface="+mn-ea"/>
              <a:sym typeface="+mn-lt"/>
            </a:endParaRPr>
          </a:p>
        </p:txBody>
      </p:sp>
      <p:sp>
        <p:nvSpPr>
          <p:cNvPr id="50" name="Rectangle 25"/>
          <p:cNvSpPr>
            <a:spLocks noChangeArrowheads="1"/>
          </p:cNvSpPr>
          <p:nvPr/>
        </p:nvSpPr>
        <p:spPr bwMode="auto">
          <a:xfrm>
            <a:off x="3341525" y="2814407"/>
            <a:ext cx="94524" cy="2940264"/>
          </a:xfrm>
          <a:prstGeom prst="rect">
            <a:avLst/>
          </a:prstGeom>
          <a:solidFill>
            <a:schemeClr val="tx1">
              <a:lumMod val="85000"/>
              <a:lumOff val="15000"/>
              <a:alpha val="20000"/>
            </a:schemeClr>
          </a:solidFill>
          <a:ln>
            <a:noFill/>
          </a:ln>
        </p:spPr>
        <p:txBody>
          <a:bodyPr vert="horz" wrap="square" lIns="91440" tIns="45720" rIns="91440" bIns="45720" numCol="1" anchor="ctr" anchorCtr="0" compatLnSpc="1"/>
          <a:lstStyle/>
          <a:p>
            <a:pPr algn="ctr"/>
            <a:endParaRPr lang="en-US" sz="2400" dirty="0">
              <a:solidFill>
                <a:schemeClr val="bg1"/>
              </a:solidFill>
              <a:cs typeface="+mn-ea"/>
              <a:sym typeface="+mn-lt"/>
            </a:endParaRPr>
          </a:p>
        </p:txBody>
      </p:sp>
      <p:sp>
        <p:nvSpPr>
          <p:cNvPr id="52" name="文本框 51"/>
          <p:cNvSpPr txBox="1"/>
          <p:nvPr/>
        </p:nvSpPr>
        <p:spPr>
          <a:xfrm>
            <a:off x="585744" y="454809"/>
            <a:ext cx="4493556" cy="1581330"/>
          </a:xfrm>
          <a:prstGeom prst="rect">
            <a:avLst/>
          </a:prstGeom>
          <a:noFill/>
        </p:spPr>
        <p:txBody>
          <a:bodyPr wrap="square" rtlCol="0" anchor="ctr">
            <a:spAutoFit/>
          </a:bodyPr>
          <a:lstStyle/>
          <a:p>
            <a:pPr>
              <a:spcBef>
                <a:spcPct val="20000"/>
              </a:spcBef>
            </a:pPr>
            <a:r>
              <a:rPr lang="zh-CN" altLang="en-US" sz="3200" b="1" dirty="0">
                <a:solidFill>
                  <a:schemeClr val="bg1"/>
                </a:solidFill>
                <a:cs typeface="+mn-ea"/>
                <a:sym typeface="+mn-lt"/>
              </a:rPr>
              <a:t>项目特色与创新点</a:t>
            </a:r>
            <a:endParaRPr lang="en-US" altLang="zh-CN" sz="3200" b="1" dirty="0">
              <a:solidFill>
                <a:schemeClr val="bg1"/>
              </a:solidFill>
              <a:cs typeface="+mn-ea"/>
              <a:sym typeface="+mn-lt"/>
            </a:endParaRPr>
          </a:p>
          <a:p>
            <a:pPr>
              <a:lnSpc>
                <a:spcPct val="120000"/>
              </a:lnSpc>
              <a:spcBef>
                <a:spcPct val="20000"/>
              </a:spcBef>
            </a:pPr>
            <a:r>
              <a:rPr lang="en-US" altLang="zh-CN" sz="2400" dirty="0">
                <a:solidFill>
                  <a:schemeClr val="bg1"/>
                </a:solidFill>
                <a:cs typeface="+mn-ea"/>
                <a:sym typeface="+mn-lt"/>
              </a:rPr>
              <a:t>PROJECT CHARACTERISTICS  </a:t>
            </a:r>
          </a:p>
          <a:p>
            <a:pPr>
              <a:lnSpc>
                <a:spcPct val="120000"/>
              </a:lnSpc>
              <a:spcBef>
                <a:spcPct val="20000"/>
              </a:spcBef>
            </a:pPr>
            <a:r>
              <a:rPr lang="en-US" altLang="zh-CN" sz="2400" dirty="0">
                <a:solidFill>
                  <a:schemeClr val="bg1"/>
                </a:solidFill>
                <a:cs typeface="+mn-ea"/>
                <a:sym typeface="+mn-lt"/>
              </a:rPr>
              <a:t>AND INNOVATION</a:t>
            </a:r>
            <a:endParaRPr kumimoji="1" lang="zh-CN" altLang="en-US" sz="2400" b="1" dirty="0">
              <a:solidFill>
                <a:schemeClr val="bg1"/>
              </a:solidFill>
              <a:cs typeface="+mn-ea"/>
              <a:sym typeface="+mn-lt"/>
            </a:endParaRPr>
          </a:p>
        </p:txBody>
      </p:sp>
      <p:sp>
        <p:nvSpPr>
          <p:cNvPr id="53" name="文本框 52">
            <a:extLst>
              <a:ext uri="{FF2B5EF4-FFF2-40B4-BE49-F238E27FC236}">
                <a16:creationId xmlns:a16="http://schemas.microsoft.com/office/drawing/2014/main" id="{3964AE47-93E2-4472-BF6F-868897AFFDBA}"/>
              </a:ext>
            </a:extLst>
          </p:cNvPr>
          <p:cNvSpPr txBox="1"/>
          <p:nvPr/>
        </p:nvSpPr>
        <p:spPr>
          <a:xfrm>
            <a:off x="1527614" y="3099368"/>
            <a:ext cx="1678826" cy="338554"/>
          </a:xfrm>
          <a:prstGeom prst="rect">
            <a:avLst/>
          </a:prstGeom>
          <a:noFill/>
        </p:spPr>
        <p:txBody>
          <a:bodyPr wrap="square" rtlCol="0">
            <a:spAutoFit/>
          </a:bodyPr>
          <a:lstStyle/>
          <a:p>
            <a:r>
              <a:rPr lang="zh-CN" altLang="en-US" sz="1600" dirty="0"/>
              <a:t>使用分布式爬虫</a:t>
            </a:r>
            <a:endParaRPr lang="zh-CN" altLang="en-US" sz="3200" dirty="0"/>
          </a:p>
        </p:txBody>
      </p:sp>
      <p:sp>
        <p:nvSpPr>
          <p:cNvPr id="54" name="文本框 53">
            <a:extLst>
              <a:ext uri="{FF2B5EF4-FFF2-40B4-BE49-F238E27FC236}">
                <a16:creationId xmlns:a16="http://schemas.microsoft.com/office/drawing/2014/main" id="{09E79CB6-A0E9-45FB-8E1B-3A0EA96CF71F}"/>
              </a:ext>
            </a:extLst>
          </p:cNvPr>
          <p:cNvSpPr txBox="1"/>
          <p:nvPr/>
        </p:nvSpPr>
        <p:spPr>
          <a:xfrm>
            <a:off x="1478035" y="3966443"/>
            <a:ext cx="1678826" cy="584775"/>
          </a:xfrm>
          <a:prstGeom prst="rect">
            <a:avLst/>
          </a:prstGeom>
          <a:noFill/>
        </p:spPr>
        <p:txBody>
          <a:bodyPr wrap="square" rtlCol="0">
            <a:spAutoFit/>
          </a:bodyPr>
          <a:lstStyle/>
          <a:p>
            <a:pPr algn="ctr"/>
            <a:r>
              <a:rPr lang="zh-CN" altLang="en-US" sz="1600" b="1" dirty="0"/>
              <a:t>结合自然语言</a:t>
            </a:r>
            <a:endParaRPr lang="en-US" altLang="zh-CN" sz="1600" b="1" dirty="0"/>
          </a:p>
          <a:p>
            <a:pPr algn="ctr"/>
            <a:r>
              <a:rPr lang="zh-CN" altLang="en-US" sz="1600" b="1" dirty="0"/>
              <a:t>处理技术</a:t>
            </a:r>
            <a:endParaRPr lang="zh-CN" altLang="en-US" sz="3200" b="1" dirty="0"/>
          </a:p>
        </p:txBody>
      </p:sp>
      <p:sp>
        <p:nvSpPr>
          <p:cNvPr id="55" name="文本框 54">
            <a:extLst>
              <a:ext uri="{FF2B5EF4-FFF2-40B4-BE49-F238E27FC236}">
                <a16:creationId xmlns:a16="http://schemas.microsoft.com/office/drawing/2014/main" id="{32C7CD76-793E-4545-AA23-419FE2CFD221}"/>
              </a:ext>
            </a:extLst>
          </p:cNvPr>
          <p:cNvSpPr txBox="1"/>
          <p:nvPr/>
        </p:nvSpPr>
        <p:spPr>
          <a:xfrm>
            <a:off x="1566466" y="4988067"/>
            <a:ext cx="1620688" cy="597505"/>
          </a:xfrm>
          <a:prstGeom prst="rect">
            <a:avLst/>
          </a:prstGeom>
          <a:noFill/>
        </p:spPr>
        <p:txBody>
          <a:bodyPr wrap="square" rtlCol="0">
            <a:spAutoFit/>
          </a:bodyPr>
          <a:lstStyle/>
          <a:p>
            <a:pPr algn="ctr"/>
            <a:r>
              <a:rPr lang="zh-CN" altLang="en-US" sz="1600" dirty="0"/>
              <a:t>使用基于知识的推荐算法</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childTnLst>
                          </p:cTn>
                        </p:par>
                        <p:par>
                          <p:cTn id="42" fill="hold">
                            <p:stCondLst>
                              <p:cond delay="5500"/>
                            </p:stCondLst>
                            <p:childTnLst>
                              <p:par>
                                <p:cTn id="43" presetID="42"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anim calcmode="lin" valueType="num">
                                      <p:cBhvr>
                                        <p:cTn id="46" dur="500" fill="hold"/>
                                        <p:tgtEl>
                                          <p:spTgt spid="55"/>
                                        </p:tgtEl>
                                        <p:attrNameLst>
                                          <p:attrName>ppt_x</p:attrName>
                                        </p:attrNameLst>
                                      </p:cBhvr>
                                      <p:tavLst>
                                        <p:tav tm="0">
                                          <p:val>
                                            <p:strVal val="#ppt_x"/>
                                          </p:val>
                                        </p:tav>
                                        <p:tav tm="100000">
                                          <p:val>
                                            <p:strVal val="#ppt_x"/>
                                          </p:val>
                                        </p:tav>
                                      </p:tavLst>
                                    </p:anim>
                                    <p:anim calcmode="lin" valueType="num">
                                      <p:cBhvr>
                                        <p:cTn id="47" dur="500" fill="hold"/>
                                        <p:tgtEl>
                                          <p:spTgt spid="55"/>
                                        </p:tgtEl>
                                        <p:attrNameLst>
                                          <p:attrName>ppt_y</p:attrName>
                                        </p:attrNameLst>
                                      </p:cBhvr>
                                      <p:tavLst>
                                        <p:tav tm="0">
                                          <p:val>
                                            <p:strVal val="#ppt_y+.1"/>
                                          </p:val>
                                        </p:tav>
                                        <p:tav tm="100000">
                                          <p:val>
                                            <p:strVal val="#ppt_y"/>
                                          </p:val>
                                        </p:tav>
                                      </p:tavLst>
                                    </p:anim>
                                  </p:childTnLst>
                                </p:cTn>
                              </p:par>
                            </p:childTnLst>
                          </p:cTn>
                        </p:par>
                        <p:par>
                          <p:cTn id="48" fill="hold">
                            <p:stCondLst>
                              <p:cond delay="6000"/>
                            </p:stCondLst>
                            <p:childTnLst>
                              <p:par>
                                <p:cTn id="49" presetID="22" presetClass="entr" presetSubtype="8"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6500"/>
                            </p:stCondLst>
                            <p:childTnLst>
                              <p:par>
                                <p:cTn id="53" presetID="10" presetClass="entr" presetSubtype="0" fill="hold" grpId="0"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49" grpId="0" animBg="1"/>
      <p:bldP spid="50" grpId="0" animBg="1"/>
      <p:bldP spid="53" grpId="0"/>
      <p:bldP spid="54" grpId="0"/>
      <p:bldP spid="5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2hnhpb">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864</Words>
  <Application>Microsoft Office PowerPoint</Application>
  <PresentationFormat>宽屏</PresentationFormat>
  <Paragraphs>100</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Neris Thin</vt:lpstr>
      <vt:lpstr>华文中宋</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高锐</cp:lastModifiedBy>
  <cp:revision>117</cp:revision>
  <dcterms:created xsi:type="dcterms:W3CDTF">2017-06-18T14:01:00Z</dcterms:created>
  <dcterms:modified xsi:type="dcterms:W3CDTF">2021-05-24T03:14:18Z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