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81" r:id="rId6"/>
    <p:sldId id="271" r:id="rId7"/>
    <p:sldId id="272" r:id="rId8"/>
    <p:sldId id="273" r:id="rId9"/>
    <p:sldId id="282" r:id="rId10"/>
    <p:sldId id="274" r:id="rId11"/>
    <p:sldId id="275" r:id="rId12"/>
    <p:sldId id="276" r:id="rId13"/>
    <p:sldId id="277" r:id="rId14"/>
    <p:sldId id="278" r:id="rId15"/>
    <p:sldId id="279" r:id="rId16"/>
    <p:sldId id="280"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a:srgbClr val="717D76"/>
    <a:srgbClr val="4A59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60" d="100"/>
          <a:sy n="60" d="100"/>
        </p:scale>
        <p:origin x="88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58532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G2M Case Study Virtual Internship </a:t>
            </a:r>
          </a:p>
          <a:p>
            <a:endParaRPr lang="en-US" sz="2800" b="1" dirty="0"/>
          </a:p>
          <a:p>
            <a:r>
              <a:rPr lang="en-US" sz="2800" b="1" dirty="0">
                <a:solidFill>
                  <a:schemeClr val="bg1"/>
                </a:solidFill>
              </a:rPr>
              <a:t>05/08/2021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74447A-6B70-4D5C-9AF9-C2A8A263120F}"/>
              </a:ext>
            </a:extLst>
          </p:cNvPr>
          <p:cNvSpPr txBox="1"/>
          <p:nvPr/>
        </p:nvSpPr>
        <p:spPr>
          <a:xfrm>
            <a:off x="7083831" y="4263622"/>
            <a:ext cx="4463127" cy="1477328"/>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Combining the profit made in the 3 years, Yellow cab made more profit than Pink cab.</a:t>
            </a:r>
          </a:p>
          <a:p>
            <a:pPr marL="285750" indent="-285750">
              <a:buFont typeface="Arial" panose="020B0604020202020204" pitchFamily="34" charset="0"/>
              <a:buChar char="•"/>
            </a:pPr>
            <a:r>
              <a:rPr lang="en-GB" dirty="0">
                <a:solidFill>
                  <a:srgbClr val="4A5950"/>
                </a:solidFill>
                <a:latin typeface="Lato Extended"/>
              </a:rPr>
              <a:t>Yellow cab more than double the profit Pink cab did in total.</a:t>
            </a:r>
          </a:p>
        </p:txBody>
      </p:sp>
      <p:pic>
        <p:nvPicPr>
          <p:cNvPr id="5" name="Picture 4" descr="Chart, waterfall chart&#10;&#10;Description automatically generated">
            <a:extLst>
              <a:ext uri="{FF2B5EF4-FFF2-40B4-BE49-F238E27FC236}">
                <a16:creationId xmlns:a16="http://schemas.microsoft.com/office/drawing/2014/main" id="{68E0D033-04A5-4D16-8BA1-487D089865E5}"/>
              </a:ext>
            </a:extLst>
          </p:cNvPr>
          <p:cNvPicPr>
            <a:picLocks noChangeAspect="1"/>
          </p:cNvPicPr>
          <p:nvPr/>
        </p:nvPicPr>
        <p:blipFill>
          <a:blip r:embed="rId2"/>
          <a:stretch>
            <a:fillRect/>
          </a:stretch>
        </p:blipFill>
        <p:spPr>
          <a:xfrm>
            <a:off x="970331" y="1137573"/>
            <a:ext cx="5515530" cy="4739357"/>
          </a:xfrm>
          <a:prstGeom prst="rect">
            <a:avLst/>
          </a:prstGeom>
        </p:spPr>
      </p:pic>
      <p:graphicFrame>
        <p:nvGraphicFramePr>
          <p:cNvPr id="6" name="Table 6">
            <a:extLst>
              <a:ext uri="{FF2B5EF4-FFF2-40B4-BE49-F238E27FC236}">
                <a16:creationId xmlns:a16="http://schemas.microsoft.com/office/drawing/2014/main" id="{4BA53E83-9EB7-4283-AF0E-953C5E9C5F6F}"/>
              </a:ext>
            </a:extLst>
          </p:cNvPr>
          <p:cNvGraphicFramePr>
            <a:graphicFrameLocks noGrp="1"/>
          </p:cNvGraphicFramePr>
          <p:nvPr>
            <p:extLst>
              <p:ext uri="{D42A27DB-BD31-4B8C-83A1-F6EECF244321}">
                <p14:modId xmlns:p14="http://schemas.microsoft.com/office/powerpoint/2010/main" val="1328831504"/>
              </p:ext>
            </p:extLst>
          </p:nvPr>
        </p:nvGraphicFramePr>
        <p:xfrm>
          <a:off x="6953694" y="1722397"/>
          <a:ext cx="5128824" cy="1151667"/>
        </p:xfrm>
        <a:graphic>
          <a:graphicData uri="http://schemas.openxmlformats.org/drawingml/2006/table">
            <a:tbl>
              <a:tblPr firstRow="1" bandRow="1">
                <a:tableStyleId>{5C22544A-7EE6-4342-B048-85BDC9FD1C3A}</a:tableStyleId>
              </a:tblPr>
              <a:tblGrid>
                <a:gridCol w="2564412">
                  <a:extLst>
                    <a:ext uri="{9D8B030D-6E8A-4147-A177-3AD203B41FA5}">
                      <a16:colId xmlns:a16="http://schemas.microsoft.com/office/drawing/2014/main" val="859542885"/>
                    </a:ext>
                  </a:extLst>
                </a:gridCol>
                <a:gridCol w="2564412">
                  <a:extLst>
                    <a:ext uri="{9D8B030D-6E8A-4147-A177-3AD203B41FA5}">
                      <a16:colId xmlns:a16="http://schemas.microsoft.com/office/drawing/2014/main" val="2315952327"/>
                    </a:ext>
                  </a:extLst>
                </a:gridCol>
              </a:tblGrid>
              <a:tr h="383889">
                <a:tc>
                  <a:txBody>
                    <a:bodyPr/>
                    <a:lstStyle/>
                    <a:p>
                      <a:r>
                        <a:rPr lang="en-GB" dirty="0"/>
                        <a:t>Company</a:t>
                      </a:r>
                    </a:p>
                  </a:txBody>
                  <a:tcPr/>
                </a:tc>
                <a:tc>
                  <a:txBody>
                    <a:bodyPr/>
                    <a:lstStyle/>
                    <a:p>
                      <a:r>
                        <a:rPr lang="en-GB" dirty="0"/>
                        <a:t>Profit</a:t>
                      </a:r>
                    </a:p>
                  </a:txBody>
                  <a:tcPr/>
                </a:tc>
                <a:extLst>
                  <a:ext uri="{0D108BD9-81ED-4DB2-BD59-A6C34878D82A}">
                    <a16:rowId xmlns:a16="http://schemas.microsoft.com/office/drawing/2014/main" val="4291582747"/>
                  </a:ext>
                </a:extLst>
              </a:tr>
              <a:tr h="383889">
                <a:tc>
                  <a:txBody>
                    <a:bodyPr/>
                    <a:lstStyle/>
                    <a:p>
                      <a:r>
                        <a:rPr lang="en-GB" dirty="0"/>
                        <a:t>Yellow Cab</a:t>
                      </a:r>
                    </a:p>
                  </a:txBody>
                  <a:tcPr/>
                </a:tc>
                <a:tc>
                  <a:txBody>
                    <a:bodyPr/>
                    <a:lstStyle/>
                    <a:p>
                      <a:r>
                        <a:rPr lang="en-GB" dirty="0"/>
                        <a:t>44,020,373</a:t>
                      </a:r>
                    </a:p>
                  </a:txBody>
                  <a:tcPr/>
                </a:tc>
                <a:extLst>
                  <a:ext uri="{0D108BD9-81ED-4DB2-BD59-A6C34878D82A}">
                    <a16:rowId xmlns:a16="http://schemas.microsoft.com/office/drawing/2014/main" val="2032321557"/>
                  </a:ext>
                </a:extLst>
              </a:tr>
              <a:tr h="383889">
                <a:tc>
                  <a:txBody>
                    <a:bodyPr/>
                    <a:lstStyle/>
                    <a:p>
                      <a:r>
                        <a:rPr lang="en-GB" dirty="0"/>
                        <a:t>Pink Cab</a:t>
                      </a:r>
                    </a:p>
                  </a:txBody>
                  <a:tcPr/>
                </a:tc>
                <a:tc>
                  <a:txBody>
                    <a:bodyPr/>
                    <a:lstStyle/>
                    <a:p>
                      <a:r>
                        <a:rPr lang="en-GB" dirty="0"/>
                        <a:t>5,307,328</a:t>
                      </a:r>
                    </a:p>
                  </a:txBody>
                  <a:tcPr/>
                </a:tc>
                <a:extLst>
                  <a:ext uri="{0D108BD9-81ED-4DB2-BD59-A6C34878D82A}">
                    <a16:rowId xmlns:a16="http://schemas.microsoft.com/office/drawing/2014/main" val="546136908"/>
                  </a:ext>
                </a:extLst>
              </a:tr>
            </a:tbl>
          </a:graphicData>
        </a:graphic>
      </p:graphicFrame>
    </p:spTree>
    <p:extLst>
      <p:ext uri="{BB962C8B-B14F-4D97-AF65-F5344CB8AC3E}">
        <p14:creationId xmlns:p14="http://schemas.microsoft.com/office/powerpoint/2010/main" val="3598281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pie chart&#10;&#10;Description automatically generated">
            <a:extLst>
              <a:ext uri="{FF2B5EF4-FFF2-40B4-BE49-F238E27FC236}">
                <a16:creationId xmlns:a16="http://schemas.microsoft.com/office/drawing/2014/main" id="{785D7177-5CAD-42AF-B499-A4366A4834A2}"/>
              </a:ext>
            </a:extLst>
          </p:cNvPr>
          <p:cNvPicPr>
            <a:picLocks noChangeAspect="1"/>
          </p:cNvPicPr>
          <p:nvPr/>
        </p:nvPicPr>
        <p:blipFill>
          <a:blip r:embed="rId2"/>
          <a:stretch>
            <a:fillRect/>
          </a:stretch>
        </p:blipFill>
        <p:spPr>
          <a:xfrm>
            <a:off x="359956" y="193933"/>
            <a:ext cx="6721327" cy="6177055"/>
          </a:xfrm>
          <a:prstGeom prst="rect">
            <a:avLst/>
          </a:prstGeom>
        </p:spPr>
      </p:pic>
      <p:sp>
        <p:nvSpPr>
          <p:cNvPr id="5" name="TextBox 4">
            <a:extLst>
              <a:ext uri="{FF2B5EF4-FFF2-40B4-BE49-F238E27FC236}">
                <a16:creationId xmlns:a16="http://schemas.microsoft.com/office/drawing/2014/main" id="{21C54321-F7FC-47A3-98F6-64289ED2E2B4}"/>
              </a:ext>
            </a:extLst>
          </p:cNvPr>
          <p:cNvSpPr txBox="1"/>
          <p:nvPr/>
        </p:nvSpPr>
        <p:spPr>
          <a:xfrm>
            <a:off x="7168891" y="2782669"/>
            <a:ext cx="4463127" cy="646331"/>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Looking at the market share Yellow cab has 89.2%</a:t>
            </a:r>
          </a:p>
        </p:txBody>
      </p:sp>
    </p:spTree>
    <p:extLst>
      <p:ext uri="{BB962C8B-B14F-4D97-AF65-F5344CB8AC3E}">
        <p14:creationId xmlns:p14="http://schemas.microsoft.com/office/powerpoint/2010/main" val="354862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295A6962-A976-4D30-9C1C-B47DDCABA5CA}"/>
              </a:ext>
            </a:extLst>
          </p:cNvPr>
          <p:cNvPicPr>
            <a:picLocks noChangeAspect="1"/>
          </p:cNvPicPr>
          <p:nvPr/>
        </p:nvPicPr>
        <p:blipFill>
          <a:blip r:embed="rId2"/>
          <a:stretch>
            <a:fillRect/>
          </a:stretch>
        </p:blipFill>
        <p:spPr>
          <a:xfrm>
            <a:off x="0" y="631596"/>
            <a:ext cx="12192000" cy="2553895"/>
          </a:xfrm>
          <a:prstGeom prst="rect">
            <a:avLst/>
          </a:prstGeom>
        </p:spPr>
      </p:pic>
      <p:sp>
        <p:nvSpPr>
          <p:cNvPr id="7" name="TextBox 6">
            <a:extLst>
              <a:ext uri="{FF2B5EF4-FFF2-40B4-BE49-F238E27FC236}">
                <a16:creationId xmlns:a16="http://schemas.microsoft.com/office/drawing/2014/main" id="{EF73516D-12E1-44FC-B5BC-63B984669586}"/>
              </a:ext>
            </a:extLst>
          </p:cNvPr>
          <p:cNvSpPr txBox="1"/>
          <p:nvPr/>
        </p:nvSpPr>
        <p:spPr>
          <a:xfrm>
            <a:off x="544807" y="3672510"/>
            <a:ext cx="8567295" cy="2585323"/>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Yellow cab has a higher customer reach compared to Yellow cab.</a:t>
            </a:r>
          </a:p>
          <a:p>
            <a:pPr marL="285750" indent="-285750">
              <a:buFont typeface="Arial" panose="020B0604020202020204" pitchFamily="34" charset="0"/>
              <a:buChar char="•"/>
            </a:pPr>
            <a:endParaRPr lang="en-GB" dirty="0">
              <a:solidFill>
                <a:srgbClr val="4A5950"/>
              </a:solidFill>
              <a:latin typeface="Lato Extended"/>
            </a:endParaRPr>
          </a:p>
          <a:p>
            <a:pPr marL="285750" indent="-285750">
              <a:buFont typeface="Arial" panose="020B0604020202020204" pitchFamily="34" charset="0"/>
              <a:buChar char="•"/>
            </a:pPr>
            <a:r>
              <a:rPr lang="en-GB" dirty="0">
                <a:solidFill>
                  <a:srgbClr val="4A5950"/>
                </a:solidFill>
                <a:latin typeface="Lato Extended"/>
              </a:rPr>
              <a:t>Out of the 19 cities Pink cab have only a greater customer reach in the following 4 cities – San Diego, Nashville, Sacramento and Pittsburgh.</a:t>
            </a:r>
          </a:p>
          <a:p>
            <a:pPr marL="285750" indent="-285750">
              <a:buFont typeface="Arial" panose="020B0604020202020204" pitchFamily="34" charset="0"/>
              <a:buChar char="•"/>
            </a:pPr>
            <a:endParaRPr lang="en-GB" dirty="0">
              <a:solidFill>
                <a:srgbClr val="4A5950"/>
              </a:solidFill>
              <a:latin typeface="Lato Extended"/>
            </a:endParaRPr>
          </a:p>
          <a:p>
            <a:pPr marL="285750" indent="-285750">
              <a:buFont typeface="Arial" panose="020B0604020202020204" pitchFamily="34" charset="0"/>
              <a:buChar char="•"/>
            </a:pPr>
            <a:r>
              <a:rPr lang="en-GB" dirty="0">
                <a:solidFill>
                  <a:srgbClr val="4A5950"/>
                </a:solidFill>
                <a:latin typeface="Lato Extended"/>
              </a:rPr>
              <a:t>Yellow cabs top city reach is New York City. </a:t>
            </a:r>
          </a:p>
          <a:p>
            <a:pPr marL="285750" indent="-285750">
              <a:buFont typeface="Arial" panose="020B0604020202020204" pitchFamily="34" charset="0"/>
              <a:buChar char="•"/>
            </a:pPr>
            <a:r>
              <a:rPr lang="en-GB" dirty="0">
                <a:solidFill>
                  <a:srgbClr val="4A5950"/>
                </a:solidFill>
                <a:latin typeface="Lato Extended"/>
              </a:rPr>
              <a:t>Pink cab has a greater number of customers in Los Angeles compared to the other cities they operate in however Yellow cabs have more customers in Los Angles compared to Pink Cab.</a:t>
            </a:r>
          </a:p>
        </p:txBody>
      </p:sp>
    </p:spTree>
    <p:extLst>
      <p:ext uri="{BB962C8B-B14F-4D97-AF65-F5344CB8AC3E}">
        <p14:creationId xmlns:p14="http://schemas.microsoft.com/office/powerpoint/2010/main" val="3389201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A318CF34-7884-4C68-BCC0-4F365D68240C}"/>
              </a:ext>
            </a:extLst>
          </p:cNvPr>
          <p:cNvPicPr>
            <a:picLocks noChangeAspect="1"/>
          </p:cNvPicPr>
          <p:nvPr/>
        </p:nvPicPr>
        <p:blipFill>
          <a:blip r:embed="rId2"/>
          <a:stretch>
            <a:fillRect/>
          </a:stretch>
        </p:blipFill>
        <p:spPr>
          <a:xfrm>
            <a:off x="521881" y="995806"/>
            <a:ext cx="6172200" cy="4143375"/>
          </a:xfrm>
          <a:prstGeom prst="rect">
            <a:avLst/>
          </a:prstGeom>
        </p:spPr>
      </p:pic>
      <p:sp>
        <p:nvSpPr>
          <p:cNvPr id="5" name="TextBox 4">
            <a:extLst>
              <a:ext uri="{FF2B5EF4-FFF2-40B4-BE49-F238E27FC236}">
                <a16:creationId xmlns:a16="http://schemas.microsoft.com/office/drawing/2014/main" id="{B0365CEA-1430-49BD-9B03-C3EB9D53931C}"/>
              </a:ext>
            </a:extLst>
          </p:cNvPr>
          <p:cNvSpPr txBox="1"/>
          <p:nvPr/>
        </p:nvSpPr>
        <p:spPr>
          <a:xfrm>
            <a:off x="7232686" y="2048429"/>
            <a:ext cx="4122886" cy="1200329"/>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There is a not a significant difference between the number of males and females using cab services for Pink cab</a:t>
            </a:r>
          </a:p>
        </p:txBody>
      </p:sp>
    </p:spTree>
    <p:extLst>
      <p:ext uri="{BB962C8B-B14F-4D97-AF65-F5344CB8AC3E}">
        <p14:creationId xmlns:p14="http://schemas.microsoft.com/office/powerpoint/2010/main" val="315934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D34A208-DC94-4739-AC9E-C8505FFD7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331" y="233473"/>
            <a:ext cx="10598824" cy="54762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951463-D3DB-4D7A-A1A4-D5999360825E}"/>
              </a:ext>
            </a:extLst>
          </p:cNvPr>
          <p:cNvSpPr txBox="1"/>
          <p:nvPr/>
        </p:nvSpPr>
        <p:spPr>
          <a:xfrm>
            <a:off x="457199" y="6010203"/>
            <a:ext cx="6612897" cy="369332"/>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Under 40s use the cab services more compared to Over 40s</a:t>
            </a:r>
          </a:p>
        </p:txBody>
      </p:sp>
    </p:spTree>
    <p:extLst>
      <p:ext uri="{BB962C8B-B14F-4D97-AF65-F5344CB8AC3E}">
        <p14:creationId xmlns:p14="http://schemas.microsoft.com/office/powerpoint/2010/main" val="570329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5439-3BEC-404D-85DD-99D717441B9C}"/>
              </a:ext>
            </a:extLst>
          </p:cNvPr>
          <p:cNvSpPr>
            <a:spLocks noGrp="1"/>
          </p:cNvSpPr>
          <p:nvPr>
            <p:ph type="title"/>
          </p:nvPr>
        </p:nvSpPr>
        <p:spPr/>
        <p:txBody>
          <a:bodyPr/>
          <a:lstStyle/>
          <a:p>
            <a:r>
              <a:rPr lang="en-US" sz="4400" dirty="0">
                <a:solidFill>
                  <a:srgbClr val="FF6600"/>
                </a:solidFill>
              </a:rPr>
              <a:t>EDA summary and recommendation  </a:t>
            </a:r>
            <a:endParaRPr lang="en-GB" dirty="0"/>
          </a:p>
        </p:txBody>
      </p:sp>
      <p:sp>
        <p:nvSpPr>
          <p:cNvPr id="5" name="TextBox 4">
            <a:extLst>
              <a:ext uri="{FF2B5EF4-FFF2-40B4-BE49-F238E27FC236}">
                <a16:creationId xmlns:a16="http://schemas.microsoft.com/office/drawing/2014/main" id="{463F10E2-8894-468B-8963-9FE689D8ADBD}"/>
              </a:ext>
            </a:extLst>
          </p:cNvPr>
          <p:cNvSpPr txBox="1"/>
          <p:nvPr/>
        </p:nvSpPr>
        <p:spPr>
          <a:xfrm>
            <a:off x="309567" y="1690688"/>
            <a:ext cx="11044233" cy="3139321"/>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Looking at 2018 transactions for both Yellow and Pink cab number of transaction has increased from 2016  </a:t>
            </a:r>
          </a:p>
          <a:p>
            <a:pPr marL="285750" indent="-285750">
              <a:buFont typeface="Arial" panose="020B0604020202020204" pitchFamily="34" charset="0"/>
              <a:buChar char="•"/>
            </a:pPr>
            <a:r>
              <a:rPr lang="en-GB" dirty="0">
                <a:solidFill>
                  <a:srgbClr val="4A5950"/>
                </a:solidFill>
                <a:latin typeface="Lato Extended"/>
              </a:rPr>
              <a:t>Both Yellow and Pink cab showed has more transactions in 2017 compared to 2016 and 2018</a:t>
            </a:r>
          </a:p>
          <a:p>
            <a:pPr marL="285750" indent="-285750">
              <a:buFont typeface="Arial" panose="020B0604020202020204" pitchFamily="34" charset="0"/>
              <a:buChar char="•"/>
            </a:pPr>
            <a:r>
              <a:rPr lang="en-GB" dirty="0">
                <a:solidFill>
                  <a:srgbClr val="4A5950"/>
                </a:solidFill>
                <a:latin typeface="Lato Extended"/>
              </a:rPr>
              <a:t>Cities with the greatest number of transactions are New York, Chicago, Los Angles, Washington DC, and Boston</a:t>
            </a:r>
          </a:p>
          <a:p>
            <a:pPr marL="285750" indent="-285750">
              <a:buFont typeface="Arial" panose="020B0604020202020204" pitchFamily="34" charset="0"/>
              <a:buChar char="•"/>
            </a:pPr>
            <a:r>
              <a:rPr lang="en-GB" dirty="0">
                <a:solidFill>
                  <a:srgbClr val="4A5950"/>
                </a:solidFill>
                <a:latin typeface="Lato Extended"/>
              </a:rPr>
              <a:t>Under 40s use the cab services more compared to Over 40s</a:t>
            </a:r>
          </a:p>
          <a:p>
            <a:pPr marL="285750" indent="-285750">
              <a:buFont typeface="Arial" panose="020B0604020202020204" pitchFamily="34" charset="0"/>
              <a:buChar char="•"/>
            </a:pPr>
            <a:r>
              <a:rPr lang="en-GB" dirty="0">
                <a:solidFill>
                  <a:srgbClr val="4A5950"/>
                </a:solidFill>
                <a:latin typeface="Lato Extended"/>
              </a:rPr>
              <a:t>The more KM travelled by customer the greater the profit for cab service</a:t>
            </a:r>
          </a:p>
          <a:p>
            <a:pPr marL="285750" indent="-285750">
              <a:buFont typeface="Arial" panose="020B0604020202020204" pitchFamily="34" charset="0"/>
              <a:buChar char="•"/>
            </a:pPr>
            <a:r>
              <a:rPr lang="en-GB" dirty="0">
                <a:solidFill>
                  <a:srgbClr val="4A5950"/>
                </a:solidFill>
                <a:latin typeface="Lato Extended"/>
              </a:rPr>
              <a:t>In terms of gender there is not a significant difference between number of males and females using cab service for Pink cab.</a:t>
            </a:r>
          </a:p>
          <a:p>
            <a:pPr marL="285750" indent="-285750">
              <a:buFont typeface="Arial" panose="020B0604020202020204" pitchFamily="34" charset="0"/>
              <a:buChar char="•"/>
            </a:pPr>
            <a:r>
              <a:rPr lang="en-GB" dirty="0">
                <a:solidFill>
                  <a:srgbClr val="4A5950"/>
                </a:solidFill>
                <a:latin typeface="Lato Extended"/>
              </a:rPr>
              <a:t>Yellow cab has made more profit than Pink cab looking at the market share Yellow cab has 89.2% share</a:t>
            </a:r>
          </a:p>
          <a:p>
            <a:pPr marL="285750" indent="-285750">
              <a:buFont typeface="Arial" panose="020B0604020202020204" pitchFamily="34" charset="0"/>
              <a:buChar char="•"/>
            </a:pPr>
            <a:r>
              <a:rPr lang="en-GB" dirty="0">
                <a:solidFill>
                  <a:srgbClr val="4A5950"/>
                </a:solidFill>
                <a:latin typeface="Lato Extended"/>
              </a:rPr>
              <a:t>Out of the 19 cities Yellow cab have a greater customer reach in 15 cities</a:t>
            </a:r>
          </a:p>
        </p:txBody>
      </p:sp>
    </p:spTree>
    <p:extLst>
      <p:ext uri="{BB962C8B-B14F-4D97-AF65-F5344CB8AC3E}">
        <p14:creationId xmlns:p14="http://schemas.microsoft.com/office/powerpoint/2010/main" val="3638963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FB15D9-F545-4684-8889-F571C84A64E2}"/>
              </a:ext>
            </a:extLst>
          </p:cNvPr>
          <p:cNvSpPr txBox="1"/>
          <p:nvPr/>
        </p:nvSpPr>
        <p:spPr>
          <a:xfrm>
            <a:off x="535652" y="5586144"/>
            <a:ext cx="11120694" cy="1200329"/>
          </a:xfrm>
          <a:prstGeom prst="rect">
            <a:avLst/>
          </a:prstGeom>
          <a:noFill/>
        </p:spPr>
        <p:txBody>
          <a:bodyPr wrap="square">
            <a:spAutoFit/>
          </a:bodyPr>
          <a:lstStyle/>
          <a:p>
            <a:pPr marL="285750" indent="-285750">
              <a:buFont typeface="Arial" panose="020B0604020202020204" pitchFamily="34" charset="0"/>
              <a:buChar char="•"/>
            </a:pPr>
            <a:endParaRPr lang="en-GB" dirty="0">
              <a:solidFill>
                <a:srgbClr val="4A5950"/>
              </a:solidFill>
              <a:latin typeface="Lato Extended"/>
            </a:endParaRPr>
          </a:p>
          <a:p>
            <a:pPr marL="285750" indent="-285750">
              <a:buFont typeface="Arial" panose="020B0604020202020204" pitchFamily="34" charset="0"/>
              <a:buChar char="•"/>
            </a:pPr>
            <a:r>
              <a:rPr lang="en-GB" dirty="0">
                <a:solidFill>
                  <a:srgbClr val="4A5950"/>
                </a:solidFill>
                <a:latin typeface="Lato Extended"/>
              </a:rPr>
              <a:t>It is recommend to invest in Yellow cab because they make more profit compared to Pink cab they have a greater market share as well as greater reach of customers (out of 19 cities Yellow cab have a greater customer reach in 15 cities)</a:t>
            </a:r>
          </a:p>
        </p:txBody>
      </p:sp>
      <p:sp>
        <p:nvSpPr>
          <p:cNvPr id="5" name="TextBox 4">
            <a:extLst>
              <a:ext uri="{FF2B5EF4-FFF2-40B4-BE49-F238E27FC236}">
                <a16:creationId xmlns:a16="http://schemas.microsoft.com/office/drawing/2014/main" id="{DA5BFF39-5073-43A5-BD2A-140AFF246ABB}"/>
              </a:ext>
            </a:extLst>
          </p:cNvPr>
          <p:cNvSpPr txBox="1"/>
          <p:nvPr/>
        </p:nvSpPr>
        <p:spPr>
          <a:xfrm>
            <a:off x="535652" y="0"/>
            <a:ext cx="11120695" cy="6186309"/>
          </a:xfrm>
          <a:prstGeom prst="rect">
            <a:avLst/>
          </a:prstGeom>
          <a:noFill/>
        </p:spPr>
        <p:txBody>
          <a:bodyPr wrap="square">
            <a:spAutoFit/>
          </a:bodyPr>
          <a:lstStyle/>
          <a:p>
            <a:r>
              <a:rPr lang="en-US" dirty="0">
                <a:solidFill>
                  <a:srgbClr val="FF6600"/>
                </a:solidFill>
                <a:latin typeface="Lato Extended"/>
              </a:rPr>
              <a:t>Hypothesis </a:t>
            </a:r>
            <a:endParaRPr lang="en-GB" dirty="0">
              <a:solidFill>
                <a:srgbClr val="3B3B3B"/>
              </a:solidFill>
              <a:latin typeface="Lato Extended"/>
            </a:endParaRPr>
          </a:p>
          <a:p>
            <a:pPr marL="285750" indent="-285750">
              <a:buFont typeface="Arial" panose="020B0604020202020204" pitchFamily="34" charset="0"/>
              <a:buChar char="•"/>
            </a:pPr>
            <a:r>
              <a:rPr lang="en-GB" dirty="0">
                <a:solidFill>
                  <a:srgbClr val="3B3B3B"/>
                </a:solidFill>
                <a:latin typeface="Lato Extended"/>
              </a:rPr>
              <a:t>Males bring in less profits than female for Yellow Cab </a:t>
            </a:r>
            <a:r>
              <a:rPr lang="en-US" dirty="0">
                <a:solidFill>
                  <a:srgbClr val="FF6600"/>
                </a:solidFill>
                <a:latin typeface="Lato Extended"/>
              </a:rPr>
              <a:t>– We reject the hypothesis;  males bring is more profit than female for Yellow Cab</a:t>
            </a:r>
            <a:endParaRPr lang="en-GB" dirty="0">
              <a:solidFill>
                <a:srgbClr val="3B3B3B"/>
              </a:solidFill>
              <a:latin typeface="Lato Extended"/>
            </a:endParaRPr>
          </a:p>
          <a:p>
            <a:pPr marL="285750" indent="-285750">
              <a:buFont typeface="Arial" panose="020B0604020202020204" pitchFamily="34" charset="0"/>
              <a:buChar char="•"/>
            </a:pPr>
            <a:r>
              <a:rPr lang="en-GB" dirty="0">
                <a:solidFill>
                  <a:srgbClr val="3B3B3B"/>
                </a:solidFill>
                <a:latin typeface="Lato Extended"/>
              </a:rPr>
              <a:t>Males bring in less profits than female for Pink Cab </a:t>
            </a:r>
            <a:r>
              <a:rPr lang="en-US" dirty="0">
                <a:solidFill>
                  <a:srgbClr val="FF6600"/>
                </a:solidFill>
                <a:latin typeface="Lato Extended"/>
              </a:rPr>
              <a:t>– There is not enough evidence to reject the hypothesis that males bring is more profit than female for Pink Cab</a:t>
            </a:r>
            <a:endParaRPr lang="en-GB" dirty="0">
              <a:solidFill>
                <a:srgbClr val="3B3B3B"/>
              </a:solidFill>
              <a:latin typeface="Lato Extended"/>
            </a:endParaRPr>
          </a:p>
          <a:p>
            <a:pPr marL="285750" indent="-285750">
              <a:buFont typeface="Arial" panose="020B0604020202020204" pitchFamily="34" charset="0"/>
              <a:buChar char="•"/>
            </a:pPr>
            <a:r>
              <a:rPr lang="en-GB" dirty="0">
                <a:solidFill>
                  <a:srgbClr val="3B3B3B"/>
                </a:solidFill>
                <a:latin typeface="Lato Extended"/>
              </a:rPr>
              <a:t>No significant difference between distance travelled by men and distance travelled by women for Yellow cab </a:t>
            </a:r>
            <a:r>
              <a:rPr lang="en-US" dirty="0">
                <a:solidFill>
                  <a:srgbClr val="FF6600"/>
                </a:solidFill>
                <a:latin typeface="Lato Extended"/>
              </a:rPr>
              <a:t>– There is not enough evidence to reject the hypothesis that </a:t>
            </a:r>
            <a:r>
              <a:rPr lang="en-GB" dirty="0">
                <a:solidFill>
                  <a:srgbClr val="FF6600"/>
                </a:solidFill>
                <a:latin typeface="Lato Extended"/>
              </a:rPr>
              <a:t>there is no significant difference between distance travelled by men and distance travelled by women for Yellow cab </a:t>
            </a:r>
          </a:p>
          <a:p>
            <a:pPr marL="285750" indent="-285750">
              <a:buFont typeface="Arial" panose="020B0604020202020204" pitchFamily="34" charset="0"/>
              <a:buChar char="•"/>
            </a:pPr>
            <a:r>
              <a:rPr lang="en-GB" dirty="0">
                <a:solidFill>
                  <a:srgbClr val="3B3B3B"/>
                </a:solidFill>
                <a:latin typeface="Lato Extended"/>
              </a:rPr>
              <a:t>No significant difference between distance travelled by men and distance travelled by women for Pink cab </a:t>
            </a:r>
            <a:r>
              <a:rPr lang="en-US" dirty="0">
                <a:solidFill>
                  <a:srgbClr val="FF6600"/>
                </a:solidFill>
                <a:latin typeface="Lato Extended"/>
              </a:rPr>
              <a:t>– There is not enough evidence to reject the hypothesis that </a:t>
            </a:r>
            <a:r>
              <a:rPr lang="en-GB" dirty="0">
                <a:solidFill>
                  <a:srgbClr val="FF6600"/>
                </a:solidFill>
                <a:latin typeface="Lato Extended"/>
              </a:rPr>
              <a:t>there is no significant difference between distance travelled by men and distance travelled by women for Pink cab </a:t>
            </a:r>
            <a:endParaRPr lang="en-GB" dirty="0">
              <a:solidFill>
                <a:srgbClr val="3B3B3B"/>
              </a:solidFill>
              <a:latin typeface="Lato Extended"/>
            </a:endParaRPr>
          </a:p>
          <a:p>
            <a:pPr marL="285750" indent="-285750">
              <a:buFont typeface="Arial" panose="020B0604020202020204" pitchFamily="34" charset="0"/>
              <a:buChar char="•"/>
            </a:pPr>
            <a:r>
              <a:rPr lang="en-GB" dirty="0">
                <a:solidFill>
                  <a:srgbClr val="3B3B3B"/>
                </a:solidFill>
                <a:latin typeface="Lato Extended"/>
              </a:rPr>
              <a:t>There is no difference in Profits for Card and Cash Payers for Yellow Cab </a:t>
            </a:r>
            <a:r>
              <a:rPr lang="en-US" dirty="0">
                <a:solidFill>
                  <a:srgbClr val="FF6600"/>
                </a:solidFill>
                <a:latin typeface="Lato Extended"/>
              </a:rPr>
              <a:t>– There is not enough evidence to reject the hypothesis that </a:t>
            </a:r>
            <a:r>
              <a:rPr lang="en-GB" dirty="0">
                <a:solidFill>
                  <a:srgbClr val="FF6600"/>
                </a:solidFill>
                <a:latin typeface="Lato Extended"/>
              </a:rPr>
              <a:t>there is no difference in Profits for Card and Cash Payers for Yellow Cab</a:t>
            </a:r>
            <a:endParaRPr lang="en-GB" dirty="0">
              <a:solidFill>
                <a:srgbClr val="3B3B3B"/>
              </a:solidFill>
              <a:latin typeface="Lato Extended"/>
            </a:endParaRPr>
          </a:p>
          <a:p>
            <a:pPr marL="285750" indent="-285750">
              <a:buFont typeface="Arial" panose="020B0604020202020204" pitchFamily="34" charset="0"/>
              <a:buChar char="•"/>
            </a:pPr>
            <a:r>
              <a:rPr lang="en-GB" dirty="0">
                <a:solidFill>
                  <a:srgbClr val="3B3B3B"/>
                </a:solidFill>
                <a:latin typeface="Lato Extended"/>
              </a:rPr>
              <a:t>There is no difference in Profits for Card and Cash Payers for Pink Cab </a:t>
            </a:r>
            <a:r>
              <a:rPr lang="en-US" dirty="0">
                <a:solidFill>
                  <a:srgbClr val="FF6600"/>
                </a:solidFill>
                <a:latin typeface="Lato Extended"/>
              </a:rPr>
              <a:t>– There is not enough evidence to reject the hypothesis that </a:t>
            </a:r>
            <a:r>
              <a:rPr lang="en-GB" dirty="0">
                <a:solidFill>
                  <a:srgbClr val="FF6600"/>
                </a:solidFill>
                <a:latin typeface="Lato Extended"/>
              </a:rPr>
              <a:t>there is no difference in Profits for Card and Cash Payers for Pink Cab</a:t>
            </a:r>
            <a:endParaRPr lang="en-GB" dirty="0">
              <a:solidFill>
                <a:srgbClr val="3B3B3B"/>
              </a:solidFill>
              <a:latin typeface="Lato Extended"/>
            </a:endParaRPr>
          </a:p>
          <a:p>
            <a:pPr marL="285750" indent="-285750">
              <a:buFont typeface="Arial" panose="020B0604020202020204" pitchFamily="34" charset="0"/>
              <a:buChar char="•"/>
            </a:pPr>
            <a:r>
              <a:rPr lang="en-GB" dirty="0">
                <a:solidFill>
                  <a:srgbClr val="3B3B3B"/>
                </a:solidFill>
                <a:latin typeface="Lato Extended"/>
              </a:rPr>
              <a:t>There is no difference in Profits for customers over age 35 or under 35 for Yellow Cab </a:t>
            </a:r>
            <a:r>
              <a:rPr lang="en-US" dirty="0">
                <a:solidFill>
                  <a:srgbClr val="FF6600"/>
                </a:solidFill>
                <a:latin typeface="Lato Extended"/>
              </a:rPr>
              <a:t>– There is not enough evidence to reject the hypothesis that </a:t>
            </a:r>
            <a:r>
              <a:rPr lang="en-GB" dirty="0">
                <a:solidFill>
                  <a:srgbClr val="FF6600"/>
                </a:solidFill>
                <a:latin typeface="Lato Extended"/>
              </a:rPr>
              <a:t>there is no difference in Profits for customers over age 35 or under 35 for Yellow Cab</a:t>
            </a:r>
          </a:p>
          <a:p>
            <a:pPr marL="285750" indent="-285750">
              <a:buFont typeface="Arial" panose="020B0604020202020204" pitchFamily="34" charset="0"/>
              <a:buChar char="•"/>
            </a:pPr>
            <a:r>
              <a:rPr lang="en-GB" dirty="0">
                <a:solidFill>
                  <a:srgbClr val="3B3B3B"/>
                </a:solidFill>
                <a:latin typeface="Lato Extended"/>
              </a:rPr>
              <a:t>There is no difference in Profits for customers over age 35 or under 35 for Pink Cab </a:t>
            </a:r>
            <a:r>
              <a:rPr lang="en-US" dirty="0">
                <a:solidFill>
                  <a:srgbClr val="FF6600"/>
                </a:solidFill>
                <a:latin typeface="Lato Extended"/>
              </a:rPr>
              <a:t>– There is not enough evidence to reject the hypothesis that </a:t>
            </a:r>
            <a:r>
              <a:rPr lang="en-GB" dirty="0">
                <a:solidFill>
                  <a:srgbClr val="FF6600"/>
                </a:solidFill>
                <a:latin typeface="Lato Extended"/>
              </a:rPr>
              <a:t>there is no difference in Profits for customers over age 35 or under 35 for Pink Cab</a:t>
            </a:r>
          </a:p>
          <a:p>
            <a:pPr marL="285750" indent="-285750">
              <a:buFont typeface="Arial" panose="020B0604020202020204" pitchFamily="34" charset="0"/>
              <a:buChar char="•"/>
            </a:pPr>
            <a:endParaRPr lang="en-GB" dirty="0">
              <a:solidFill>
                <a:srgbClr val="3B3B3B"/>
              </a:solidFill>
              <a:latin typeface="Lato Extended"/>
            </a:endParaRPr>
          </a:p>
        </p:txBody>
      </p:sp>
    </p:spTree>
    <p:extLst>
      <p:ext uri="{BB962C8B-B14F-4D97-AF65-F5344CB8AC3E}">
        <p14:creationId xmlns:p14="http://schemas.microsoft.com/office/powerpoint/2010/main" val="2812945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Hypothesis </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703F93-BB10-4A7B-8824-145DC28F4C41}"/>
              </a:ext>
            </a:extLst>
          </p:cNvPr>
          <p:cNvSpPr txBox="1"/>
          <p:nvPr/>
        </p:nvSpPr>
        <p:spPr>
          <a:xfrm>
            <a:off x="539685" y="1536098"/>
            <a:ext cx="9264191" cy="1477328"/>
          </a:xfrm>
          <a:prstGeom prst="rect">
            <a:avLst/>
          </a:prstGeom>
          <a:noFill/>
        </p:spPr>
        <p:txBody>
          <a:bodyPr wrap="square">
            <a:spAutoFit/>
          </a:bodyPr>
          <a:lstStyle/>
          <a:p>
            <a:r>
              <a:rPr lang="en-GB" b="0" i="0" dirty="0">
                <a:solidFill>
                  <a:srgbClr val="4A5950"/>
                </a:solidFill>
                <a:effectLst/>
                <a:latin typeface="Lato Extended"/>
              </a:rPr>
              <a:t>Background :  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endParaRPr lang="en-GB" dirty="0">
              <a:solidFill>
                <a:srgbClr val="4A5950"/>
              </a:solidFill>
              <a:latin typeface="Lato Extended"/>
            </a:endParaRPr>
          </a:p>
        </p:txBody>
      </p:sp>
      <p:sp>
        <p:nvSpPr>
          <p:cNvPr id="6" name="Title 5">
            <a:extLst>
              <a:ext uri="{FF2B5EF4-FFF2-40B4-BE49-F238E27FC236}">
                <a16:creationId xmlns:a16="http://schemas.microsoft.com/office/drawing/2014/main" id="{E6F5C99C-8411-494B-9059-323F5FDEE878}"/>
              </a:ext>
            </a:extLst>
          </p:cNvPr>
          <p:cNvSpPr>
            <a:spLocks noGrp="1"/>
          </p:cNvSpPr>
          <p:nvPr>
            <p:ph type="title"/>
          </p:nvPr>
        </p:nvSpPr>
        <p:spPr/>
        <p:txBody>
          <a:bodyPr/>
          <a:lstStyle/>
          <a:p>
            <a:r>
              <a:rPr lang="en-US" sz="4400" dirty="0">
                <a:solidFill>
                  <a:srgbClr val="FF6600"/>
                </a:solidFill>
              </a:rPr>
              <a:t> Executive Summary</a:t>
            </a:r>
            <a:endParaRPr lang="en-GB" dirty="0"/>
          </a:p>
        </p:txBody>
      </p:sp>
    </p:spTree>
    <p:extLst>
      <p:ext uri="{BB962C8B-B14F-4D97-AF65-F5344CB8AC3E}">
        <p14:creationId xmlns:p14="http://schemas.microsoft.com/office/powerpoint/2010/main" val="421255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7D26-0807-4FDF-A088-0FC1DE6F57C1}"/>
              </a:ext>
            </a:extLst>
          </p:cNvPr>
          <p:cNvSpPr>
            <a:spLocks noGrp="1"/>
          </p:cNvSpPr>
          <p:nvPr>
            <p:ph type="title"/>
          </p:nvPr>
        </p:nvSpPr>
        <p:spPr/>
        <p:txBody>
          <a:bodyPr/>
          <a:lstStyle/>
          <a:p>
            <a:r>
              <a:rPr lang="en-US" sz="4400" dirty="0">
                <a:solidFill>
                  <a:srgbClr val="FF6600"/>
                </a:solidFill>
              </a:rPr>
              <a:t>Problem statement and approach</a:t>
            </a:r>
            <a:endParaRPr lang="en-GB" dirty="0"/>
          </a:p>
        </p:txBody>
      </p:sp>
      <p:sp>
        <p:nvSpPr>
          <p:cNvPr id="4" name="TextBox 3">
            <a:extLst>
              <a:ext uri="{FF2B5EF4-FFF2-40B4-BE49-F238E27FC236}">
                <a16:creationId xmlns:a16="http://schemas.microsoft.com/office/drawing/2014/main" id="{25B7A65A-79E5-4833-B7A0-FC70B86C0EBA}"/>
              </a:ext>
            </a:extLst>
          </p:cNvPr>
          <p:cNvSpPr txBox="1"/>
          <p:nvPr/>
        </p:nvSpPr>
        <p:spPr>
          <a:xfrm>
            <a:off x="577392" y="1967293"/>
            <a:ext cx="11290954" cy="2862322"/>
          </a:xfrm>
          <a:prstGeom prst="rect">
            <a:avLst/>
          </a:prstGeom>
          <a:noFill/>
        </p:spPr>
        <p:txBody>
          <a:bodyPr wrap="square">
            <a:spAutoFit/>
          </a:bodyPr>
          <a:lstStyle/>
          <a:p>
            <a:r>
              <a:rPr lang="en-GB" b="0" i="0" dirty="0">
                <a:solidFill>
                  <a:srgbClr val="4A5950"/>
                </a:solidFill>
                <a:effectLst/>
                <a:latin typeface="Lato Extended"/>
              </a:rPr>
              <a:t>Problem statement: XYZ firm wants to invest</a:t>
            </a:r>
            <a:r>
              <a:rPr lang="en-GB" dirty="0">
                <a:solidFill>
                  <a:srgbClr val="4A5950"/>
                </a:solidFill>
                <a:latin typeface="Lato Extended"/>
              </a:rPr>
              <a:t> in either Yellow cab or Pink cab but need more insights into both Yellow cab and Pink cab to establish which company will be more profitable to invest in.</a:t>
            </a:r>
            <a:endParaRPr lang="en-GB" b="0" i="0" dirty="0">
              <a:solidFill>
                <a:srgbClr val="4A5950"/>
              </a:solidFill>
              <a:effectLst/>
              <a:latin typeface="Lato Extended"/>
            </a:endParaRPr>
          </a:p>
          <a:p>
            <a:endParaRPr lang="en-GB" dirty="0">
              <a:solidFill>
                <a:srgbClr val="4A5950"/>
              </a:solidFill>
              <a:latin typeface="Lato Extended"/>
            </a:endParaRPr>
          </a:p>
          <a:p>
            <a:r>
              <a:rPr lang="en-GB" b="0" i="0" dirty="0">
                <a:solidFill>
                  <a:srgbClr val="4A5950"/>
                </a:solidFill>
                <a:effectLst/>
                <a:latin typeface="Lato Extended"/>
              </a:rPr>
              <a:t>Objective :  Provide actionable insights to help XYZ firm in identifying if Yellow cab or Pink cab is the right company for XYZ firm in making investment</a:t>
            </a:r>
          </a:p>
          <a:p>
            <a:endParaRPr lang="en-GB" dirty="0">
              <a:solidFill>
                <a:srgbClr val="4A5950"/>
              </a:solidFill>
              <a:latin typeface="Lato Extended"/>
            </a:endParaRPr>
          </a:p>
          <a:p>
            <a:r>
              <a:rPr lang="en-GB" b="0" i="0" dirty="0">
                <a:solidFill>
                  <a:srgbClr val="4A5950"/>
                </a:solidFill>
                <a:effectLst/>
                <a:latin typeface="Lato Extended"/>
              </a:rPr>
              <a:t>The analysis has been divided into 3 parts </a:t>
            </a:r>
          </a:p>
          <a:p>
            <a:pPr marL="285750" indent="-285750">
              <a:buFont typeface="Arial" panose="020B0604020202020204" pitchFamily="34" charset="0"/>
              <a:buChar char="•"/>
            </a:pPr>
            <a:r>
              <a:rPr lang="en-GB" dirty="0">
                <a:solidFill>
                  <a:srgbClr val="4A5950"/>
                </a:solidFill>
                <a:latin typeface="Lato Extended"/>
              </a:rPr>
              <a:t>Data understanding and visualisation </a:t>
            </a:r>
          </a:p>
          <a:p>
            <a:pPr marL="285750" indent="-285750">
              <a:buFont typeface="Arial" panose="020B0604020202020204" pitchFamily="34" charset="0"/>
              <a:buChar char="•"/>
            </a:pPr>
            <a:r>
              <a:rPr lang="en-GB" b="0" i="0" dirty="0">
                <a:solidFill>
                  <a:srgbClr val="4A5950"/>
                </a:solidFill>
                <a:effectLst/>
                <a:latin typeface="Lato Extended"/>
              </a:rPr>
              <a:t>Identifying the most profitable cab compa</a:t>
            </a:r>
            <a:r>
              <a:rPr lang="en-GB" dirty="0">
                <a:solidFill>
                  <a:srgbClr val="4A5950"/>
                </a:solidFill>
                <a:latin typeface="Lato Extended"/>
              </a:rPr>
              <a:t>ny</a:t>
            </a:r>
          </a:p>
          <a:p>
            <a:pPr marL="285750" indent="-285750">
              <a:buFont typeface="Arial" panose="020B0604020202020204" pitchFamily="34" charset="0"/>
              <a:buChar char="•"/>
            </a:pPr>
            <a:r>
              <a:rPr lang="en-GB" b="0" i="0" dirty="0">
                <a:solidFill>
                  <a:srgbClr val="4A5950"/>
                </a:solidFill>
                <a:effectLst/>
                <a:latin typeface="Lato Extended"/>
              </a:rPr>
              <a:t>Recommendations for investment</a:t>
            </a:r>
          </a:p>
        </p:txBody>
      </p:sp>
    </p:spTree>
    <p:extLst>
      <p:ext uri="{BB962C8B-B14F-4D97-AF65-F5344CB8AC3E}">
        <p14:creationId xmlns:p14="http://schemas.microsoft.com/office/powerpoint/2010/main" val="36733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0F8F-377D-4FB7-8F2C-565735641BF7}"/>
              </a:ext>
            </a:extLst>
          </p:cNvPr>
          <p:cNvSpPr>
            <a:spLocks noGrp="1"/>
          </p:cNvSpPr>
          <p:nvPr>
            <p:ph type="title"/>
          </p:nvPr>
        </p:nvSpPr>
        <p:spPr/>
        <p:txBody>
          <a:bodyPr/>
          <a:lstStyle/>
          <a:p>
            <a:r>
              <a:rPr lang="en-US" dirty="0">
                <a:solidFill>
                  <a:srgbClr val="FF6600"/>
                </a:solidFill>
              </a:rPr>
              <a:t>Hypothesis </a:t>
            </a:r>
            <a:endParaRPr lang="en-GB" dirty="0"/>
          </a:p>
        </p:txBody>
      </p:sp>
      <p:sp>
        <p:nvSpPr>
          <p:cNvPr id="4" name="TextBox 3">
            <a:extLst>
              <a:ext uri="{FF2B5EF4-FFF2-40B4-BE49-F238E27FC236}">
                <a16:creationId xmlns:a16="http://schemas.microsoft.com/office/drawing/2014/main" id="{33424E0D-9C48-40FC-8623-E7A198C011C1}"/>
              </a:ext>
            </a:extLst>
          </p:cNvPr>
          <p:cNvSpPr txBox="1"/>
          <p:nvPr/>
        </p:nvSpPr>
        <p:spPr>
          <a:xfrm>
            <a:off x="757409" y="2214538"/>
            <a:ext cx="9143082" cy="2862322"/>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3B3B3B"/>
                </a:solidFill>
                <a:latin typeface="Lato Extended"/>
              </a:rPr>
              <a:t>Males bring in less profits than female for Yellow Cab</a:t>
            </a:r>
          </a:p>
          <a:p>
            <a:pPr marL="285750" indent="-285750">
              <a:buFont typeface="Arial" panose="020B0604020202020204" pitchFamily="34" charset="0"/>
              <a:buChar char="•"/>
            </a:pPr>
            <a:r>
              <a:rPr lang="en-GB" dirty="0">
                <a:solidFill>
                  <a:srgbClr val="3B3B3B"/>
                </a:solidFill>
                <a:latin typeface="Lato Extended"/>
              </a:rPr>
              <a:t>Males bring in less profits than female for Pink Cab.</a:t>
            </a:r>
          </a:p>
          <a:p>
            <a:pPr marL="285750" indent="-285750">
              <a:buFont typeface="Arial" panose="020B0604020202020204" pitchFamily="34" charset="0"/>
              <a:buChar char="•"/>
            </a:pPr>
            <a:r>
              <a:rPr lang="en-GB" dirty="0">
                <a:solidFill>
                  <a:srgbClr val="3B3B3B"/>
                </a:solidFill>
                <a:latin typeface="Lato Extended"/>
              </a:rPr>
              <a:t>No significant difference between distance travelled by men and distance travelled by women for Yellow cab</a:t>
            </a:r>
          </a:p>
          <a:p>
            <a:pPr marL="285750" indent="-285750">
              <a:buFont typeface="Arial" panose="020B0604020202020204" pitchFamily="34" charset="0"/>
              <a:buChar char="•"/>
            </a:pPr>
            <a:r>
              <a:rPr lang="en-GB" dirty="0">
                <a:solidFill>
                  <a:srgbClr val="3B3B3B"/>
                </a:solidFill>
                <a:latin typeface="Lato Extended"/>
              </a:rPr>
              <a:t>No significant difference between distance travelled by men and distance travelled by women for Pink cab</a:t>
            </a:r>
          </a:p>
          <a:p>
            <a:pPr marL="285750" indent="-285750">
              <a:buFont typeface="Arial" panose="020B0604020202020204" pitchFamily="34" charset="0"/>
              <a:buChar char="•"/>
            </a:pPr>
            <a:r>
              <a:rPr lang="en-GB" dirty="0">
                <a:solidFill>
                  <a:srgbClr val="3B3B3B"/>
                </a:solidFill>
                <a:latin typeface="Lato Extended"/>
              </a:rPr>
              <a:t>There is no difference in Profits for Card and Cash Payers for Yellow Cab</a:t>
            </a:r>
          </a:p>
          <a:p>
            <a:pPr marL="285750" indent="-285750">
              <a:buFont typeface="Arial" panose="020B0604020202020204" pitchFamily="34" charset="0"/>
              <a:buChar char="•"/>
            </a:pPr>
            <a:r>
              <a:rPr lang="en-GB" dirty="0">
                <a:solidFill>
                  <a:srgbClr val="3B3B3B"/>
                </a:solidFill>
                <a:latin typeface="Lato Extended"/>
              </a:rPr>
              <a:t>There is no difference in Profits for Card and Cash Payers for Pink Cab</a:t>
            </a:r>
          </a:p>
          <a:p>
            <a:pPr marL="285750" indent="-285750">
              <a:buFont typeface="Arial" panose="020B0604020202020204" pitchFamily="34" charset="0"/>
              <a:buChar char="•"/>
            </a:pPr>
            <a:r>
              <a:rPr lang="en-GB" dirty="0">
                <a:solidFill>
                  <a:srgbClr val="3B3B3B"/>
                </a:solidFill>
                <a:latin typeface="Lato Extended"/>
              </a:rPr>
              <a:t>There is no difference in Profits for customers over age 35 or under 35 for Yellow Cab</a:t>
            </a:r>
          </a:p>
          <a:p>
            <a:pPr marL="285750" indent="-285750">
              <a:buFont typeface="Arial" panose="020B0604020202020204" pitchFamily="34" charset="0"/>
              <a:buChar char="•"/>
            </a:pPr>
            <a:r>
              <a:rPr lang="en-GB" dirty="0">
                <a:solidFill>
                  <a:srgbClr val="3B3B3B"/>
                </a:solidFill>
                <a:latin typeface="Lato Extended"/>
              </a:rPr>
              <a:t>There is no difference in Profits for customers over age 35 or under 35 for Pink Cab</a:t>
            </a:r>
          </a:p>
        </p:txBody>
      </p:sp>
    </p:spTree>
    <p:extLst>
      <p:ext uri="{BB962C8B-B14F-4D97-AF65-F5344CB8AC3E}">
        <p14:creationId xmlns:p14="http://schemas.microsoft.com/office/powerpoint/2010/main" val="308482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C5FBD7-2D9B-4717-ABA8-07B5929E4861}"/>
              </a:ext>
            </a:extLst>
          </p:cNvPr>
          <p:cNvSpPr>
            <a:spLocks noGrp="1"/>
          </p:cNvSpPr>
          <p:nvPr>
            <p:ph type="title"/>
          </p:nvPr>
        </p:nvSpPr>
        <p:spPr>
          <a:xfrm>
            <a:off x="838200" y="365125"/>
            <a:ext cx="10515600" cy="1325563"/>
          </a:xfrm>
        </p:spPr>
        <p:txBody>
          <a:bodyPr/>
          <a:lstStyle/>
          <a:p>
            <a:r>
              <a:rPr lang="en-US" sz="4400" dirty="0">
                <a:solidFill>
                  <a:srgbClr val="FF6600"/>
                </a:solidFill>
              </a:rPr>
              <a:t>EDA</a:t>
            </a:r>
            <a:endParaRPr lang="en-GB" dirty="0"/>
          </a:p>
        </p:txBody>
      </p:sp>
      <p:sp>
        <p:nvSpPr>
          <p:cNvPr id="4" name="TextBox 3">
            <a:extLst>
              <a:ext uri="{FF2B5EF4-FFF2-40B4-BE49-F238E27FC236}">
                <a16:creationId xmlns:a16="http://schemas.microsoft.com/office/drawing/2014/main" id="{CC85A183-4CA8-487D-A4CD-ECA46F01ED83}"/>
              </a:ext>
            </a:extLst>
          </p:cNvPr>
          <p:cNvSpPr txBox="1"/>
          <p:nvPr/>
        </p:nvSpPr>
        <p:spPr>
          <a:xfrm>
            <a:off x="567966" y="1868613"/>
            <a:ext cx="11290954" cy="2308324"/>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There were four datasets  : Cab_Data, City, Customer_ID and Tranasction ID</a:t>
            </a:r>
          </a:p>
          <a:p>
            <a:pPr marL="285750" indent="-285750">
              <a:buFont typeface="Arial" panose="020B0604020202020204" pitchFamily="34" charset="0"/>
              <a:buChar char="•"/>
            </a:pPr>
            <a:r>
              <a:rPr lang="en-GB" dirty="0">
                <a:solidFill>
                  <a:srgbClr val="4A5950"/>
                </a:solidFill>
                <a:latin typeface="Lato Extended"/>
              </a:rPr>
              <a:t>Timeframe of the data was from 2016-01-31 to 2018-12-31</a:t>
            </a:r>
          </a:p>
          <a:p>
            <a:pPr marL="285750" indent="-285750">
              <a:buFont typeface="Arial" panose="020B0604020202020204" pitchFamily="34" charset="0"/>
              <a:buChar char="•"/>
            </a:pPr>
            <a:r>
              <a:rPr lang="en-GB" dirty="0">
                <a:solidFill>
                  <a:srgbClr val="4A5950"/>
                </a:solidFill>
                <a:latin typeface="Lato Extended"/>
              </a:rPr>
              <a:t>Total data points: 355,032</a:t>
            </a:r>
          </a:p>
          <a:p>
            <a:pPr marL="285750" indent="-285750">
              <a:buFont typeface="Arial" panose="020B0604020202020204" pitchFamily="34" charset="0"/>
              <a:buChar char="•"/>
            </a:pPr>
            <a:endParaRPr lang="en-GB" dirty="0">
              <a:solidFill>
                <a:srgbClr val="4A5950"/>
              </a:solidFill>
              <a:latin typeface="Lato Extended"/>
            </a:endParaRPr>
          </a:p>
          <a:p>
            <a:pPr marL="285750" indent="-285750">
              <a:buFont typeface="Arial" panose="020B0604020202020204" pitchFamily="34" charset="0"/>
              <a:buChar char="•"/>
            </a:pPr>
            <a:endParaRPr lang="en-GB" dirty="0">
              <a:solidFill>
                <a:srgbClr val="4A5950"/>
              </a:solidFill>
              <a:latin typeface="Lato Extended"/>
            </a:endParaRPr>
          </a:p>
          <a:p>
            <a:pPr marL="285750" indent="-285750">
              <a:buFont typeface="Arial" panose="020B0604020202020204" pitchFamily="34" charset="0"/>
              <a:buChar char="•"/>
            </a:pPr>
            <a:r>
              <a:rPr lang="en-GB" dirty="0">
                <a:solidFill>
                  <a:srgbClr val="4A5950"/>
                </a:solidFill>
                <a:latin typeface="Lato Extended"/>
              </a:rPr>
              <a:t>No null values were found in the data</a:t>
            </a:r>
          </a:p>
          <a:p>
            <a:pPr marL="285750" indent="-285750">
              <a:buFont typeface="Arial" panose="020B0604020202020204" pitchFamily="34" charset="0"/>
              <a:buChar char="•"/>
            </a:pPr>
            <a:r>
              <a:rPr lang="en-GB" dirty="0">
                <a:solidFill>
                  <a:srgbClr val="4A5950"/>
                </a:solidFill>
                <a:latin typeface="Lato Extended"/>
              </a:rPr>
              <a:t>The four datasets were combined to create master_data</a:t>
            </a:r>
          </a:p>
          <a:p>
            <a:r>
              <a:rPr lang="en-GB" dirty="0">
                <a:solidFill>
                  <a:srgbClr val="4A5950"/>
                </a:solidFill>
                <a:latin typeface="Lato Extended"/>
              </a:rPr>
              <a:t> </a:t>
            </a:r>
            <a:endParaRPr lang="en-GB" b="0" i="0" dirty="0">
              <a:solidFill>
                <a:srgbClr val="4A5950"/>
              </a:solidFill>
              <a:effectLst/>
              <a:latin typeface="Lato Extended"/>
            </a:endParaRPr>
          </a:p>
        </p:txBody>
      </p:sp>
    </p:spTree>
    <p:extLst>
      <p:ext uri="{BB962C8B-B14F-4D97-AF65-F5344CB8AC3E}">
        <p14:creationId xmlns:p14="http://schemas.microsoft.com/office/powerpoint/2010/main" val="2441882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06ADB0C9-AEE1-41AD-845B-C75A2E4D80FC}"/>
              </a:ext>
            </a:extLst>
          </p:cNvPr>
          <p:cNvPicPr>
            <a:picLocks noChangeAspect="1"/>
          </p:cNvPicPr>
          <p:nvPr/>
        </p:nvPicPr>
        <p:blipFill>
          <a:blip r:embed="rId2"/>
          <a:stretch>
            <a:fillRect/>
          </a:stretch>
        </p:blipFill>
        <p:spPr>
          <a:xfrm>
            <a:off x="213316" y="859188"/>
            <a:ext cx="6899768" cy="5139623"/>
          </a:xfrm>
          <a:prstGeom prst="rect">
            <a:avLst/>
          </a:prstGeom>
        </p:spPr>
      </p:pic>
      <p:sp>
        <p:nvSpPr>
          <p:cNvPr id="12" name="TextBox 11">
            <a:extLst>
              <a:ext uri="{FF2B5EF4-FFF2-40B4-BE49-F238E27FC236}">
                <a16:creationId xmlns:a16="http://schemas.microsoft.com/office/drawing/2014/main" id="{CD48216A-A9B1-4E16-B66F-C24200BC0A80}"/>
              </a:ext>
            </a:extLst>
          </p:cNvPr>
          <p:cNvSpPr txBox="1"/>
          <p:nvPr/>
        </p:nvSpPr>
        <p:spPr>
          <a:xfrm>
            <a:off x="7521649" y="2275366"/>
            <a:ext cx="4354919" cy="923330"/>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From 2016-01-31 to 2018-12-31 Yellow cab had more transactions compared to Pink cab</a:t>
            </a:r>
          </a:p>
        </p:txBody>
      </p:sp>
    </p:spTree>
    <p:extLst>
      <p:ext uri="{BB962C8B-B14F-4D97-AF65-F5344CB8AC3E}">
        <p14:creationId xmlns:p14="http://schemas.microsoft.com/office/powerpoint/2010/main" val="418558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88F9AD76-C139-4BED-89D1-4B2236E2B530}"/>
              </a:ext>
            </a:extLst>
          </p:cNvPr>
          <p:cNvPicPr>
            <a:picLocks noChangeAspect="1"/>
          </p:cNvPicPr>
          <p:nvPr/>
        </p:nvPicPr>
        <p:blipFill>
          <a:blip r:embed="rId2"/>
          <a:stretch>
            <a:fillRect/>
          </a:stretch>
        </p:blipFill>
        <p:spPr>
          <a:xfrm>
            <a:off x="710537" y="531629"/>
            <a:ext cx="6189993" cy="5583874"/>
          </a:xfrm>
          <a:prstGeom prst="rect">
            <a:avLst/>
          </a:prstGeom>
        </p:spPr>
      </p:pic>
      <p:sp>
        <p:nvSpPr>
          <p:cNvPr id="5" name="TextBox 4">
            <a:extLst>
              <a:ext uri="{FF2B5EF4-FFF2-40B4-BE49-F238E27FC236}">
                <a16:creationId xmlns:a16="http://schemas.microsoft.com/office/drawing/2014/main" id="{EBF10251-BFF5-44D6-887F-545A2BBBF9A4}"/>
              </a:ext>
            </a:extLst>
          </p:cNvPr>
          <p:cNvSpPr txBox="1"/>
          <p:nvPr/>
        </p:nvSpPr>
        <p:spPr>
          <a:xfrm>
            <a:off x="7372793" y="1355208"/>
            <a:ext cx="4354919" cy="2585323"/>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Looking at the transactions figures for both company on yearly bases, Yellow cab has had more customers using their cab service compared to pink cab in 2016,2017 and 2108.</a:t>
            </a:r>
          </a:p>
          <a:p>
            <a:pPr marL="285750" indent="-285750">
              <a:buFont typeface="Arial" panose="020B0604020202020204" pitchFamily="34" charset="0"/>
              <a:buChar char="•"/>
            </a:pPr>
            <a:endParaRPr lang="en-GB" dirty="0">
              <a:solidFill>
                <a:srgbClr val="4A5950"/>
              </a:solidFill>
              <a:latin typeface="Lato Extended"/>
            </a:endParaRPr>
          </a:p>
          <a:p>
            <a:pPr marL="285750" indent="-285750">
              <a:buFont typeface="Arial" panose="020B0604020202020204" pitchFamily="34" charset="0"/>
              <a:buChar char="•"/>
            </a:pPr>
            <a:r>
              <a:rPr lang="en-GB" dirty="0">
                <a:solidFill>
                  <a:srgbClr val="4A5950"/>
                </a:solidFill>
                <a:latin typeface="Lato Extended"/>
              </a:rPr>
              <a:t>In 2018 Yellow cab had 92750 transaction, Pink cab had a total of 30456 transaction in 2018.</a:t>
            </a:r>
          </a:p>
        </p:txBody>
      </p:sp>
      <p:pic>
        <p:nvPicPr>
          <p:cNvPr id="7" name="Picture 6" descr="Table&#10;&#10;Description automatically generated">
            <a:extLst>
              <a:ext uri="{FF2B5EF4-FFF2-40B4-BE49-F238E27FC236}">
                <a16:creationId xmlns:a16="http://schemas.microsoft.com/office/drawing/2014/main" id="{37C68FC3-9E13-4BF0-8096-DFAC0D63C5C3}"/>
              </a:ext>
            </a:extLst>
          </p:cNvPr>
          <p:cNvPicPr>
            <a:picLocks noChangeAspect="1"/>
          </p:cNvPicPr>
          <p:nvPr/>
        </p:nvPicPr>
        <p:blipFill>
          <a:blip r:embed="rId3"/>
          <a:stretch>
            <a:fillRect/>
          </a:stretch>
        </p:blipFill>
        <p:spPr>
          <a:xfrm>
            <a:off x="8279550" y="4477203"/>
            <a:ext cx="2924175" cy="1638300"/>
          </a:xfrm>
          <a:prstGeom prst="rect">
            <a:avLst/>
          </a:prstGeom>
          <a:ln>
            <a:solidFill>
              <a:schemeClr val="tx1"/>
            </a:solidFill>
          </a:ln>
        </p:spPr>
      </p:pic>
    </p:spTree>
    <p:extLst>
      <p:ext uri="{BB962C8B-B14F-4D97-AF65-F5344CB8AC3E}">
        <p14:creationId xmlns:p14="http://schemas.microsoft.com/office/powerpoint/2010/main" val="99715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DDC48A62-55EE-4CDB-91FF-710A6DD99E0B}"/>
              </a:ext>
            </a:extLst>
          </p:cNvPr>
          <p:cNvPicPr>
            <a:picLocks noChangeAspect="1"/>
          </p:cNvPicPr>
          <p:nvPr/>
        </p:nvPicPr>
        <p:blipFill>
          <a:blip r:embed="rId2"/>
          <a:stretch>
            <a:fillRect/>
          </a:stretch>
        </p:blipFill>
        <p:spPr>
          <a:xfrm>
            <a:off x="0" y="845303"/>
            <a:ext cx="12192000" cy="3466184"/>
          </a:xfrm>
          <a:prstGeom prst="rect">
            <a:avLst/>
          </a:prstGeom>
        </p:spPr>
      </p:pic>
      <p:sp>
        <p:nvSpPr>
          <p:cNvPr id="5" name="TextBox 4">
            <a:extLst>
              <a:ext uri="{FF2B5EF4-FFF2-40B4-BE49-F238E27FC236}">
                <a16:creationId xmlns:a16="http://schemas.microsoft.com/office/drawing/2014/main" id="{B9911613-3297-4668-B129-73211ADC656A}"/>
              </a:ext>
            </a:extLst>
          </p:cNvPr>
          <p:cNvSpPr txBox="1"/>
          <p:nvPr/>
        </p:nvSpPr>
        <p:spPr>
          <a:xfrm>
            <a:off x="726558" y="5175850"/>
            <a:ext cx="11344940" cy="646331"/>
          </a:xfrm>
          <a:prstGeom prst="rect">
            <a:avLst/>
          </a:prstGeom>
          <a:noFill/>
        </p:spPr>
        <p:txBody>
          <a:bodyPr wrap="square">
            <a:spAutoFit/>
          </a:bodyPr>
          <a:lstStyle/>
          <a:p>
            <a:r>
              <a:rPr lang="en-GB" dirty="0">
                <a:solidFill>
                  <a:srgbClr val="4A5950"/>
                </a:solidFill>
                <a:latin typeface="Lato Extended"/>
              </a:rPr>
              <a:t>There was a positive correlation between profit and KM travelled</a:t>
            </a:r>
          </a:p>
          <a:p>
            <a:r>
              <a:rPr lang="en-GB" dirty="0">
                <a:solidFill>
                  <a:srgbClr val="4A5950"/>
                </a:solidFill>
                <a:latin typeface="Lato Extended"/>
              </a:rPr>
              <a:t>There was also a positive correlation between profit and price charged </a:t>
            </a:r>
          </a:p>
        </p:txBody>
      </p:sp>
    </p:spTree>
    <p:extLst>
      <p:ext uri="{BB962C8B-B14F-4D97-AF65-F5344CB8AC3E}">
        <p14:creationId xmlns:p14="http://schemas.microsoft.com/office/powerpoint/2010/main" val="3716462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148</TotalTime>
  <Words>1102</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Lato Extended</vt:lpstr>
      <vt:lpstr>Office Theme</vt:lpstr>
      <vt:lpstr>PowerPoint Presentation</vt:lpstr>
      <vt:lpstr>   Agenda</vt:lpstr>
      <vt:lpstr> Executive Summary</vt:lpstr>
      <vt:lpstr>Problem statement and approach</vt:lpstr>
      <vt:lpstr>Hypothesis </vt:lpstr>
      <vt:lpstr>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summary and recommendation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cp49657@outlook.com</dc:creator>
  <cp:lastModifiedBy>cp49657@outlook.com</cp:lastModifiedBy>
  <cp:revision>11</cp:revision>
  <dcterms:created xsi:type="dcterms:W3CDTF">2021-08-05T09:16:21Z</dcterms:created>
  <dcterms:modified xsi:type="dcterms:W3CDTF">2021-08-08T08:49:34Z</dcterms:modified>
</cp:coreProperties>
</file>