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7" r:id="rId3"/>
    <p:sldId id="289" r:id="rId4"/>
    <p:sldId id="270" r:id="rId5"/>
    <p:sldId id="271" r:id="rId6"/>
    <p:sldId id="290" r:id="rId7"/>
    <p:sldId id="291" r:id="rId8"/>
    <p:sldId id="293" r:id="rId9"/>
    <p:sldId id="292" r:id="rId10"/>
    <p:sldId id="294" r:id="rId11"/>
    <p:sldId id="295" r:id="rId12"/>
    <p:sldId id="296" r:id="rId13"/>
    <p:sldId id="297" r:id="rId14"/>
    <p:sldId id="298"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a:srgbClr val="717D76"/>
    <a:srgbClr val="4A5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38632-6E36-4A45-8803-69474195DAB4}" type="datetimeFigureOut">
              <a:rPr lang="en-GB" smtClean="0"/>
              <a:t>12/10/2021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337C2-7506-4E06-AABD-F46D3C5903CA}" type="slidenum">
              <a:rPr lang="en-GB" smtClean="0"/>
              <a:t>‹#›</a:t>
            </a:fld>
            <a:endParaRPr lang="en-GB"/>
          </a:p>
        </p:txBody>
      </p:sp>
    </p:spTree>
    <p:extLst>
      <p:ext uri="{BB962C8B-B14F-4D97-AF65-F5344CB8AC3E}">
        <p14:creationId xmlns:p14="http://schemas.microsoft.com/office/powerpoint/2010/main" val="277022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888/notebooks/Documents/data/week%209/Untitled.ipynb#Gender"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356857" cy="2585323"/>
          </a:xfrm>
          <a:prstGeom prst="rect">
            <a:avLst/>
          </a:prstGeom>
          <a:solidFill>
            <a:srgbClr val="3B3B3B"/>
          </a:solidFill>
        </p:spPr>
        <p:txBody>
          <a:bodyPr wrap="none" rtlCol="0">
            <a:spAutoFit/>
          </a:bodyPr>
          <a:lstStyle/>
          <a:p>
            <a:r>
              <a:rPr lang="en-US" sz="6600" dirty="0">
                <a:solidFill>
                  <a:srgbClr val="FF6600"/>
                </a:solidFill>
              </a:rPr>
              <a:t>Final report + presentation</a:t>
            </a:r>
          </a:p>
          <a:p>
            <a:r>
              <a:rPr lang="en-US" sz="4000" dirty="0">
                <a:solidFill>
                  <a:schemeClr val="bg1"/>
                </a:solidFill>
              </a:rPr>
              <a:t>Healthcare project</a:t>
            </a:r>
          </a:p>
          <a:p>
            <a:endParaRPr lang="en-US" sz="2800" b="1" dirty="0"/>
          </a:p>
          <a:p>
            <a:r>
              <a:rPr lang="en-US" sz="2800" b="1" dirty="0">
                <a:solidFill>
                  <a:schemeClr val="bg1"/>
                </a:solidFill>
              </a:rPr>
              <a:t>October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E0B19B-67DF-49A1-B243-FA9A582838FA}"/>
              </a:ext>
            </a:extLst>
          </p:cNvPr>
          <p:cNvSpPr txBox="1"/>
          <p:nvPr/>
        </p:nvSpPr>
        <p:spPr>
          <a:xfrm>
            <a:off x="933680" y="1108238"/>
            <a:ext cx="3583236" cy="923330"/>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To find the best features for persistency flag we conducted correlation analysis  </a:t>
            </a:r>
          </a:p>
        </p:txBody>
      </p:sp>
      <p:sp>
        <p:nvSpPr>
          <p:cNvPr id="6" name="TextBox 5">
            <a:extLst>
              <a:ext uri="{FF2B5EF4-FFF2-40B4-BE49-F238E27FC236}">
                <a16:creationId xmlns:a16="http://schemas.microsoft.com/office/drawing/2014/main" id="{58A91F32-5BD2-474F-9CC7-007DF71BD087}"/>
              </a:ext>
            </a:extLst>
          </p:cNvPr>
          <p:cNvSpPr txBox="1"/>
          <p:nvPr/>
        </p:nvSpPr>
        <p:spPr>
          <a:xfrm>
            <a:off x="823511" y="3938530"/>
            <a:ext cx="4292583"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Initial correlation analysis </a:t>
            </a:r>
            <a:r>
              <a:rPr lang="en-GB" dirty="0" err="1">
                <a:solidFill>
                  <a:srgbClr val="4A5950"/>
                </a:solidFill>
                <a:latin typeface="Lato Extended"/>
              </a:rPr>
              <a:t>suggesed</a:t>
            </a:r>
            <a:r>
              <a:rPr lang="en-GB" dirty="0">
                <a:solidFill>
                  <a:srgbClr val="4A5950"/>
                </a:solidFill>
                <a:latin typeface="Lato Extended"/>
              </a:rPr>
              <a:t> features for importance to </a:t>
            </a:r>
            <a:r>
              <a:rPr lang="en-GB" dirty="0" err="1">
                <a:solidFill>
                  <a:srgbClr val="4A5950"/>
                </a:solidFill>
                <a:latin typeface="Lato Extended"/>
              </a:rPr>
              <a:t>Persistency_Flag</a:t>
            </a:r>
            <a:r>
              <a:rPr lang="en-GB" dirty="0">
                <a:solidFill>
                  <a:srgbClr val="4A5950"/>
                </a:solidFill>
                <a:latin typeface="Lato Extended"/>
              </a:rPr>
              <a:t> are – </a:t>
            </a:r>
            <a:r>
              <a:rPr lang="en-GB" dirty="0" err="1">
                <a:solidFill>
                  <a:srgbClr val="4A5950"/>
                </a:solidFill>
                <a:latin typeface="Lato Extended"/>
              </a:rPr>
              <a:t>Dexa_During_RX</a:t>
            </a:r>
            <a:r>
              <a:rPr lang="en-GB" dirty="0">
                <a:solidFill>
                  <a:srgbClr val="4A5950"/>
                </a:solidFill>
                <a:latin typeface="Lato Extended"/>
              </a:rPr>
              <a:t> and </a:t>
            </a:r>
            <a:r>
              <a:rPr lang="en-GB" dirty="0" err="1">
                <a:solidFill>
                  <a:srgbClr val="4A5950"/>
                </a:solidFill>
                <a:latin typeface="Lato Extended"/>
              </a:rPr>
              <a:t>Dexa_Freq_During_FX</a:t>
            </a:r>
            <a:endParaRPr lang="en-GB" dirty="0">
              <a:solidFill>
                <a:srgbClr val="4A5950"/>
              </a:solidFill>
              <a:latin typeface="Lato Extended"/>
            </a:endParaRPr>
          </a:p>
        </p:txBody>
      </p:sp>
      <p:pic>
        <p:nvPicPr>
          <p:cNvPr id="7" name="Picture 6">
            <a:extLst>
              <a:ext uri="{FF2B5EF4-FFF2-40B4-BE49-F238E27FC236}">
                <a16:creationId xmlns:a16="http://schemas.microsoft.com/office/drawing/2014/main" id="{81E97506-297B-41EC-B004-D908459A7F72}"/>
              </a:ext>
            </a:extLst>
          </p:cNvPr>
          <p:cNvPicPr>
            <a:picLocks noChangeAspect="1"/>
          </p:cNvPicPr>
          <p:nvPr/>
        </p:nvPicPr>
        <p:blipFill>
          <a:blip r:embed="rId2"/>
          <a:stretch>
            <a:fillRect/>
          </a:stretch>
        </p:blipFill>
        <p:spPr>
          <a:xfrm>
            <a:off x="5116094" y="1323593"/>
            <a:ext cx="6865150" cy="5055174"/>
          </a:xfrm>
          <a:prstGeom prst="rect">
            <a:avLst/>
          </a:prstGeom>
        </p:spPr>
      </p:pic>
    </p:spTree>
    <p:extLst>
      <p:ext uri="{BB962C8B-B14F-4D97-AF65-F5344CB8AC3E}">
        <p14:creationId xmlns:p14="http://schemas.microsoft.com/office/powerpoint/2010/main" val="27964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5B1C-8FB2-4036-968E-B10A0D9A6121}"/>
              </a:ext>
            </a:extLst>
          </p:cNvPr>
          <p:cNvSpPr>
            <a:spLocks noGrp="1"/>
          </p:cNvSpPr>
          <p:nvPr>
            <p:ph type="title"/>
          </p:nvPr>
        </p:nvSpPr>
        <p:spPr/>
        <p:txBody>
          <a:bodyPr/>
          <a:lstStyle/>
          <a:p>
            <a:r>
              <a:rPr lang="en-US" sz="4400" dirty="0">
                <a:solidFill>
                  <a:srgbClr val="FF6600"/>
                </a:solidFill>
              </a:rPr>
              <a:t>Week 12 - 13</a:t>
            </a:r>
            <a:endParaRPr lang="en-GB" dirty="0"/>
          </a:p>
        </p:txBody>
      </p:sp>
      <p:sp>
        <p:nvSpPr>
          <p:cNvPr id="6" name="TextBox 5">
            <a:extLst>
              <a:ext uri="{FF2B5EF4-FFF2-40B4-BE49-F238E27FC236}">
                <a16:creationId xmlns:a16="http://schemas.microsoft.com/office/drawing/2014/main" id="{7AFDC46C-812B-4EDD-B616-36BA8E9842F4}"/>
              </a:ext>
            </a:extLst>
          </p:cNvPr>
          <p:cNvSpPr txBox="1"/>
          <p:nvPr/>
        </p:nvSpPr>
        <p:spPr>
          <a:xfrm>
            <a:off x="838200" y="2977308"/>
            <a:ext cx="10300771" cy="2585323"/>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In total 7 models were applied which will be Gradient Boosting, Random Forest, KBB, Gaussian NB, Multinomial NB, Logistic Regression, Linear SVM and Non-</a:t>
            </a:r>
            <a:r>
              <a:rPr lang="en-GB" dirty="0" err="1">
                <a:solidFill>
                  <a:srgbClr val="4A5950"/>
                </a:solidFill>
                <a:latin typeface="Lato Extended"/>
              </a:rPr>
              <a:t>Linerar</a:t>
            </a:r>
            <a:r>
              <a:rPr lang="en-GB" dirty="0">
                <a:solidFill>
                  <a:srgbClr val="4A5950"/>
                </a:solidFill>
                <a:latin typeface="Lato Extended"/>
              </a:rPr>
              <a:t> SVM</a:t>
            </a:r>
          </a:p>
          <a:p>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Wrapper method will be used to find the best features to use for the models</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The models were be compared by </a:t>
            </a:r>
            <a:r>
              <a:rPr lang="en-GB" b="0" i="0" dirty="0">
                <a:solidFill>
                  <a:srgbClr val="2D3B45"/>
                </a:solidFill>
                <a:effectLst/>
                <a:latin typeface="Lato Extended"/>
              </a:rPr>
              <a:t> accuracy, precision, recall and ROC-AUC score </a:t>
            </a:r>
            <a:r>
              <a:rPr lang="en-GB" dirty="0">
                <a:solidFill>
                  <a:srgbClr val="4A5950"/>
                </a:solidFill>
                <a:latin typeface="Lato Extended"/>
              </a:rPr>
              <a:t>,  to find the best model </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Finally the best model was deployed.</a:t>
            </a:r>
          </a:p>
        </p:txBody>
      </p:sp>
      <p:sp>
        <p:nvSpPr>
          <p:cNvPr id="7" name="TextBox 6">
            <a:extLst>
              <a:ext uri="{FF2B5EF4-FFF2-40B4-BE49-F238E27FC236}">
                <a16:creationId xmlns:a16="http://schemas.microsoft.com/office/drawing/2014/main" id="{DFC7A677-4251-428C-960D-DCA534496AE8}"/>
              </a:ext>
            </a:extLst>
          </p:cNvPr>
          <p:cNvSpPr txBox="1"/>
          <p:nvPr/>
        </p:nvSpPr>
        <p:spPr>
          <a:xfrm>
            <a:off x="838200" y="1821180"/>
            <a:ext cx="10300771" cy="923330"/>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During week 12-13 dataset was split into train and test and the train dataset was used to create a machine learning model and test data was used for validation – predicating accuracy of model.</a:t>
            </a:r>
          </a:p>
          <a:p>
            <a:pPr marL="285750" indent="-285750">
              <a:buFont typeface="Arial" panose="020B0604020202020204" pitchFamily="34" charset="0"/>
              <a:buChar char="•"/>
            </a:pPr>
            <a:endParaRPr lang="en-GB" dirty="0">
              <a:solidFill>
                <a:srgbClr val="4A5950"/>
              </a:solidFill>
              <a:latin typeface="Lato Extended"/>
            </a:endParaRPr>
          </a:p>
        </p:txBody>
      </p:sp>
    </p:spTree>
    <p:extLst>
      <p:ext uri="{BB962C8B-B14F-4D97-AF65-F5344CB8AC3E}">
        <p14:creationId xmlns:p14="http://schemas.microsoft.com/office/powerpoint/2010/main" val="416161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6B2785-89EC-43A0-8287-C4FD560B0522}"/>
              </a:ext>
            </a:extLst>
          </p:cNvPr>
          <p:cNvSpPr txBox="1"/>
          <p:nvPr/>
        </p:nvSpPr>
        <p:spPr>
          <a:xfrm>
            <a:off x="944610" y="148958"/>
            <a:ext cx="10302779" cy="369332"/>
          </a:xfrm>
          <a:prstGeom prst="rect">
            <a:avLst/>
          </a:prstGeom>
          <a:noFill/>
        </p:spPr>
        <p:txBody>
          <a:bodyPr wrap="square">
            <a:spAutoFit/>
          </a:bodyPr>
          <a:lstStyle/>
          <a:p>
            <a:r>
              <a:rPr lang="en-GB" dirty="0">
                <a:solidFill>
                  <a:srgbClr val="4A5950"/>
                </a:solidFill>
                <a:latin typeface="Lato Extended"/>
              </a:rPr>
              <a:t>After comparing different models found that the best model was a logistic regression model.</a:t>
            </a:r>
            <a:endParaRPr lang="en-GB" dirty="0"/>
          </a:p>
        </p:txBody>
      </p:sp>
      <p:pic>
        <p:nvPicPr>
          <p:cNvPr id="6" name="Picture 5">
            <a:extLst>
              <a:ext uri="{FF2B5EF4-FFF2-40B4-BE49-F238E27FC236}">
                <a16:creationId xmlns:a16="http://schemas.microsoft.com/office/drawing/2014/main" id="{EAA60CFD-7957-48AC-98B4-D1A8EBDD28F9}"/>
              </a:ext>
            </a:extLst>
          </p:cNvPr>
          <p:cNvPicPr>
            <a:picLocks noChangeAspect="1"/>
          </p:cNvPicPr>
          <p:nvPr/>
        </p:nvPicPr>
        <p:blipFill>
          <a:blip r:embed="rId2"/>
          <a:stretch>
            <a:fillRect/>
          </a:stretch>
        </p:blipFill>
        <p:spPr>
          <a:xfrm>
            <a:off x="1671636" y="889497"/>
            <a:ext cx="8848725" cy="5695950"/>
          </a:xfrm>
          <a:prstGeom prst="rect">
            <a:avLst/>
          </a:prstGeom>
        </p:spPr>
      </p:pic>
    </p:spTree>
    <p:extLst>
      <p:ext uri="{BB962C8B-B14F-4D97-AF65-F5344CB8AC3E}">
        <p14:creationId xmlns:p14="http://schemas.microsoft.com/office/powerpoint/2010/main" val="291301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5BD6AB-E7DC-430D-BE10-C02CF122B654}"/>
              </a:ext>
            </a:extLst>
          </p:cNvPr>
          <p:cNvSpPr txBox="1"/>
          <p:nvPr/>
        </p:nvSpPr>
        <p:spPr>
          <a:xfrm>
            <a:off x="574655" y="459664"/>
            <a:ext cx="6097836" cy="2308324"/>
          </a:xfrm>
          <a:prstGeom prst="rect">
            <a:avLst/>
          </a:prstGeom>
          <a:noFill/>
        </p:spPr>
        <p:txBody>
          <a:bodyPr wrap="square">
            <a:spAutoFit/>
          </a:bodyPr>
          <a:lstStyle/>
          <a:p>
            <a:r>
              <a:rPr lang="en-GB" dirty="0">
                <a:solidFill>
                  <a:srgbClr val="4A5950"/>
                </a:solidFill>
                <a:latin typeface="Lato Extended"/>
              </a:rPr>
              <a:t>Using the </a:t>
            </a:r>
            <a:r>
              <a:rPr lang="en-GB" dirty="0" err="1">
                <a:solidFill>
                  <a:srgbClr val="4A5950"/>
                </a:solidFill>
                <a:latin typeface="Lato Extended"/>
              </a:rPr>
              <a:t>warpper</a:t>
            </a:r>
            <a:r>
              <a:rPr lang="en-GB" dirty="0">
                <a:solidFill>
                  <a:srgbClr val="4A5950"/>
                </a:solidFill>
                <a:latin typeface="Lato Extended"/>
              </a:rPr>
              <a:t> method the best 5 features for the logistic regression  model was </a:t>
            </a:r>
          </a:p>
          <a:p>
            <a:pPr marL="285750" indent="-285750" algn="l">
              <a:buFont typeface="Arial" panose="020B0604020202020204" pitchFamily="34" charset="0"/>
              <a:buChar char="•"/>
            </a:pPr>
            <a:r>
              <a:rPr lang="en-GB" dirty="0"/>
              <a:t>Gender</a:t>
            </a:r>
            <a:r>
              <a:rPr lang="en-GB" dirty="0">
                <a:hlinkClick r:id="rId2"/>
              </a:rPr>
              <a:t>¶</a:t>
            </a:r>
            <a:endParaRPr lang="en-GB" dirty="0"/>
          </a:p>
          <a:p>
            <a:pPr marL="285750" indent="-285750" algn="l">
              <a:buFont typeface="Arial" panose="020B0604020202020204" pitchFamily="34" charset="0"/>
              <a:buChar char="•"/>
            </a:pPr>
            <a:r>
              <a:rPr lang="en-GB" dirty="0"/>
              <a:t>Race</a:t>
            </a:r>
          </a:p>
          <a:p>
            <a:pPr marL="285750" indent="-285750" algn="l">
              <a:buFont typeface="Arial" panose="020B0604020202020204" pitchFamily="34" charset="0"/>
              <a:buChar char="•"/>
            </a:pPr>
            <a:r>
              <a:rPr lang="en-GB" dirty="0" err="1"/>
              <a:t>Dexa_Freq_During_Rx</a:t>
            </a:r>
            <a:endParaRPr lang="en-GB" dirty="0"/>
          </a:p>
          <a:p>
            <a:pPr marL="285750" indent="-285750" algn="l">
              <a:buFont typeface="Arial" panose="020B0604020202020204" pitchFamily="34" charset="0"/>
              <a:buChar char="•"/>
            </a:pPr>
            <a:r>
              <a:rPr lang="en-GB" dirty="0" err="1"/>
              <a:t>Dexa_During_Rx</a:t>
            </a:r>
            <a:endParaRPr lang="en-GB" dirty="0"/>
          </a:p>
          <a:p>
            <a:pPr marL="285750" indent="-285750" algn="l">
              <a:buFont typeface="Arial" panose="020B0604020202020204" pitchFamily="34" charset="0"/>
              <a:buChar char="•"/>
            </a:pPr>
            <a:r>
              <a:rPr lang="en-GB" dirty="0" err="1"/>
              <a:t>Frag_Frac_Prior_Ntm</a:t>
            </a:r>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a16="http://schemas.microsoft.com/office/drawing/2014/main" id="{6B67EB90-01DF-4D1E-9E4E-0FD07899AAE8}"/>
              </a:ext>
            </a:extLst>
          </p:cNvPr>
          <p:cNvPicPr>
            <a:picLocks noChangeAspect="1"/>
          </p:cNvPicPr>
          <p:nvPr/>
        </p:nvPicPr>
        <p:blipFill>
          <a:blip r:embed="rId3"/>
          <a:stretch>
            <a:fillRect/>
          </a:stretch>
        </p:blipFill>
        <p:spPr>
          <a:xfrm>
            <a:off x="3623573" y="2274838"/>
            <a:ext cx="8029575" cy="4343400"/>
          </a:xfrm>
          <a:prstGeom prst="rect">
            <a:avLst/>
          </a:prstGeom>
        </p:spPr>
      </p:pic>
    </p:spTree>
    <p:extLst>
      <p:ext uri="{BB962C8B-B14F-4D97-AF65-F5344CB8AC3E}">
        <p14:creationId xmlns:p14="http://schemas.microsoft.com/office/powerpoint/2010/main" val="36801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E4B0D-B809-464A-9F05-A3EEC0D08C00}"/>
              </a:ext>
            </a:extLst>
          </p:cNvPr>
          <p:cNvSpPr txBox="1"/>
          <p:nvPr/>
        </p:nvSpPr>
        <p:spPr>
          <a:xfrm>
            <a:off x="1286220" y="481854"/>
            <a:ext cx="6097836" cy="646331"/>
          </a:xfrm>
          <a:prstGeom prst="rect">
            <a:avLst/>
          </a:prstGeom>
          <a:noFill/>
        </p:spPr>
        <p:txBody>
          <a:bodyPr wrap="square">
            <a:spAutoFit/>
          </a:bodyPr>
          <a:lstStyle/>
          <a:p>
            <a:r>
              <a:rPr lang="en-GB" dirty="0">
                <a:solidFill>
                  <a:srgbClr val="4A5950"/>
                </a:solidFill>
                <a:latin typeface="Lato Extended"/>
              </a:rPr>
              <a:t>logistic regression model using 5 best features establish by wrapper method was deployed </a:t>
            </a:r>
            <a:endParaRPr lang="en-GB" dirty="0"/>
          </a:p>
        </p:txBody>
      </p:sp>
      <p:pic>
        <p:nvPicPr>
          <p:cNvPr id="6" name="Picture 5">
            <a:extLst>
              <a:ext uri="{FF2B5EF4-FFF2-40B4-BE49-F238E27FC236}">
                <a16:creationId xmlns:a16="http://schemas.microsoft.com/office/drawing/2014/main" id="{956EB9DA-79EC-448C-A141-5845DF8E2562}"/>
              </a:ext>
            </a:extLst>
          </p:cNvPr>
          <p:cNvPicPr>
            <a:picLocks noChangeAspect="1"/>
          </p:cNvPicPr>
          <p:nvPr/>
        </p:nvPicPr>
        <p:blipFill>
          <a:blip r:embed="rId2"/>
          <a:stretch>
            <a:fillRect/>
          </a:stretch>
        </p:blipFill>
        <p:spPr>
          <a:xfrm>
            <a:off x="2578127" y="1377108"/>
            <a:ext cx="5622945" cy="5480892"/>
          </a:xfrm>
          <a:prstGeom prst="rect">
            <a:avLst/>
          </a:prstGeom>
        </p:spPr>
      </p:pic>
    </p:spTree>
    <p:extLst>
      <p:ext uri="{BB962C8B-B14F-4D97-AF65-F5344CB8AC3E}">
        <p14:creationId xmlns:p14="http://schemas.microsoft.com/office/powerpoint/2010/main" val="282669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Business Problem</a:t>
            </a:r>
          </a:p>
          <a:p>
            <a:pPr algn="just"/>
            <a:r>
              <a:rPr lang="en-US" sz="2800" dirty="0">
                <a:solidFill>
                  <a:srgbClr val="FF6600"/>
                </a:solidFill>
              </a:rPr>
              <a:t>         Week 8 - 9</a:t>
            </a:r>
          </a:p>
          <a:p>
            <a:pPr algn="just"/>
            <a:r>
              <a:rPr lang="en-US" sz="2800" dirty="0">
                <a:solidFill>
                  <a:srgbClr val="FF6600"/>
                </a:solidFill>
              </a:rPr>
              <a:t>         Week 10 -11</a:t>
            </a:r>
          </a:p>
          <a:p>
            <a:pPr algn="just"/>
            <a:r>
              <a:rPr lang="en-US" sz="2800" dirty="0">
                <a:solidFill>
                  <a:srgbClr val="FF6600"/>
                </a:solidFill>
              </a:rPr>
              <a:t>         Week 12 - 13</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31B8A-2311-47E3-A684-D1E35DB46212}"/>
              </a:ext>
            </a:extLst>
          </p:cNvPr>
          <p:cNvSpPr>
            <a:spLocks noGrp="1"/>
          </p:cNvSpPr>
          <p:nvPr>
            <p:ph idx="1"/>
          </p:nvPr>
        </p:nvSpPr>
        <p:spPr>
          <a:xfrm>
            <a:off x="838200" y="977326"/>
            <a:ext cx="10515600" cy="4351338"/>
          </a:xfrm>
        </p:spPr>
        <p:txBody>
          <a:bodyPr/>
          <a:lstStyle/>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Team member's details: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Group Name - Chandni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Name – Chandni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Email – cpatel521351@hotmail.com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Country – England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College/Company – NA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Specialization - Data Science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err="1">
                <a:solidFill>
                  <a:srgbClr val="525252"/>
                </a:solidFill>
                <a:effectLst/>
                <a:latin typeface="Lato" panose="020F0502020204030203" pitchFamily="34" charset="0"/>
                <a:ea typeface="Calibri" panose="020F0502020204030204" pitchFamily="34" charset="0"/>
                <a:cs typeface="Times New Roman" panose="02020603050405020304" pitchFamily="18" charset="0"/>
              </a:rPr>
              <a:t>Github</a:t>
            </a: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 - </a:t>
            </a:r>
            <a:r>
              <a:rPr lang="en-GB" sz="1800" u="sng" dirty="0">
                <a:solidFill>
                  <a:srgbClr val="0563C1"/>
                </a:solidFill>
                <a:latin typeface="Lato" panose="020F0502020204030203" pitchFamily="34" charset="0"/>
                <a:ea typeface="Calibri" panose="020F0502020204030204" pitchFamily="34" charset="0"/>
                <a:cs typeface="Times New Roman" panose="02020603050405020304" pitchFamily="18" charset="0"/>
              </a:rPr>
              <a:t>https://github.com/c5678/healthcare/tree/main/7</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0446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7D26-0807-4FDF-A088-0FC1DE6F57C1}"/>
              </a:ext>
            </a:extLst>
          </p:cNvPr>
          <p:cNvSpPr>
            <a:spLocks noGrp="1"/>
          </p:cNvSpPr>
          <p:nvPr>
            <p:ph type="title"/>
          </p:nvPr>
        </p:nvSpPr>
        <p:spPr/>
        <p:txBody>
          <a:bodyPr/>
          <a:lstStyle/>
          <a:p>
            <a:r>
              <a:rPr lang="en-US" sz="4400" dirty="0">
                <a:solidFill>
                  <a:srgbClr val="FF6600"/>
                </a:solidFill>
              </a:rPr>
              <a:t>Problem statement and approach</a:t>
            </a:r>
            <a:endParaRPr lang="en-GB" dirty="0"/>
          </a:p>
        </p:txBody>
      </p:sp>
      <p:sp>
        <p:nvSpPr>
          <p:cNvPr id="4" name="TextBox 3">
            <a:extLst>
              <a:ext uri="{FF2B5EF4-FFF2-40B4-BE49-F238E27FC236}">
                <a16:creationId xmlns:a16="http://schemas.microsoft.com/office/drawing/2014/main" id="{25B7A65A-79E5-4833-B7A0-FC70B86C0EBA}"/>
              </a:ext>
            </a:extLst>
          </p:cNvPr>
          <p:cNvSpPr txBox="1"/>
          <p:nvPr/>
        </p:nvSpPr>
        <p:spPr>
          <a:xfrm>
            <a:off x="577392" y="1967293"/>
            <a:ext cx="11290954" cy="2585323"/>
          </a:xfrm>
          <a:prstGeom prst="rect">
            <a:avLst/>
          </a:prstGeom>
          <a:noFill/>
        </p:spPr>
        <p:txBody>
          <a:bodyPr wrap="square">
            <a:spAutoFit/>
          </a:bodyPr>
          <a:lstStyle/>
          <a:p>
            <a:pPr marL="285750" indent="-285750">
              <a:buFont typeface="Arial" panose="020B0604020202020204" pitchFamily="34" charset="0"/>
              <a:buChar char="•"/>
            </a:pPr>
            <a:r>
              <a:rPr lang="en-GB" dirty="0">
                <a:latin typeface="Lato Extended"/>
              </a:rPr>
              <a:t>ABC is a pharma company who wants to understand the persistency of drug as per the physician prescription for the patient. To solve this problem ABC pharma company approached us to automate the process of identification for the drug by building a classification machine learning model.</a:t>
            </a: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 Using a classification machine learning model, we were able to classify the dataset and find the variables that affect the target variables "Persistency Flag". </a:t>
            </a: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ABC pharma company has provided us with a dataset in xlsx format which had to be cleaned so that the machine learning model is accurate and therefore can be used to gain actionable insight. </a:t>
            </a:r>
            <a:endParaRPr lang="en-GB" b="0" i="0" dirty="0">
              <a:effectLst/>
              <a:latin typeface="Lato Extended"/>
            </a:endParaRPr>
          </a:p>
        </p:txBody>
      </p:sp>
    </p:spTree>
    <p:extLst>
      <p:ext uri="{BB962C8B-B14F-4D97-AF65-F5344CB8AC3E}">
        <p14:creationId xmlns:p14="http://schemas.microsoft.com/office/powerpoint/2010/main" val="36733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C5FBD7-2D9B-4717-ABA8-07B5929E4861}"/>
              </a:ext>
            </a:extLst>
          </p:cNvPr>
          <p:cNvSpPr>
            <a:spLocks noGrp="1"/>
          </p:cNvSpPr>
          <p:nvPr>
            <p:ph type="title"/>
          </p:nvPr>
        </p:nvSpPr>
        <p:spPr>
          <a:xfrm>
            <a:off x="838200" y="365125"/>
            <a:ext cx="10515600" cy="1325563"/>
          </a:xfrm>
        </p:spPr>
        <p:txBody>
          <a:bodyPr/>
          <a:lstStyle/>
          <a:p>
            <a:r>
              <a:rPr lang="en-US" sz="4400" dirty="0">
                <a:solidFill>
                  <a:srgbClr val="FF6600"/>
                </a:solidFill>
              </a:rPr>
              <a:t>Week 8 -9</a:t>
            </a:r>
            <a:endParaRPr lang="en-GB" dirty="0"/>
          </a:p>
        </p:txBody>
      </p:sp>
      <p:pic>
        <p:nvPicPr>
          <p:cNvPr id="6" name="Picture 5">
            <a:extLst>
              <a:ext uri="{FF2B5EF4-FFF2-40B4-BE49-F238E27FC236}">
                <a16:creationId xmlns:a16="http://schemas.microsoft.com/office/drawing/2014/main" id="{EA9EDC05-4800-4CD2-A5E2-A72772A72940}"/>
              </a:ext>
            </a:extLst>
          </p:cNvPr>
          <p:cNvPicPr>
            <a:picLocks noChangeAspect="1"/>
          </p:cNvPicPr>
          <p:nvPr/>
        </p:nvPicPr>
        <p:blipFill rotWithShape="1">
          <a:blip r:embed="rId2"/>
          <a:srcRect r="2256" b="14054"/>
          <a:stretch/>
        </p:blipFill>
        <p:spPr>
          <a:xfrm>
            <a:off x="2626146" y="3429000"/>
            <a:ext cx="9319352" cy="3258200"/>
          </a:xfrm>
          <a:prstGeom prst="rect">
            <a:avLst/>
          </a:prstGeom>
        </p:spPr>
      </p:pic>
      <p:sp>
        <p:nvSpPr>
          <p:cNvPr id="4" name="TextBox 3">
            <a:extLst>
              <a:ext uri="{FF2B5EF4-FFF2-40B4-BE49-F238E27FC236}">
                <a16:creationId xmlns:a16="http://schemas.microsoft.com/office/drawing/2014/main" id="{CC85A183-4CA8-487D-A4CD-ECA46F01ED83}"/>
              </a:ext>
            </a:extLst>
          </p:cNvPr>
          <p:cNvSpPr txBox="1"/>
          <p:nvPr/>
        </p:nvSpPr>
        <p:spPr>
          <a:xfrm>
            <a:off x="534915" y="1549124"/>
            <a:ext cx="11290954" cy="2308324"/>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There was one data dataset with 63 columns</a:t>
            </a:r>
          </a:p>
          <a:p>
            <a:pPr marL="285750" indent="-285750">
              <a:buFont typeface="Arial" panose="020B0604020202020204" pitchFamily="34" charset="0"/>
              <a:buChar char="•"/>
            </a:pPr>
            <a:r>
              <a:rPr lang="en-GB" dirty="0">
                <a:solidFill>
                  <a:srgbClr val="4A5950"/>
                </a:solidFill>
                <a:latin typeface="Lato Extended"/>
              </a:rPr>
              <a:t>Total data points: 3424</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No null values were found in the data</a:t>
            </a:r>
          </a:p>
          <a:p>
            <a:pPr marL="285750" indent="-285750">
              <a:buFont typeface="Arial" panose="020B0604020202020204" pitchFamily="34" charset="0"/>
              <a:buChar char="•"/>
            </a:pPr>
            <a:r>
              <a:rPr lang="en-GB" dirty="0">
                <a:solidFill>
                  <a:srgbClr val="4A5950"/>
                </a:solidFill>
                <a:latin typeface="Lato Extended"/>
              </a:rPr>
              <a:t>No duplicated values were found in the data</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We used box plots to identify outliers – graph can be seen below dots highlights outliers</a:t>
            </a:r>
          </a:p>
          <a:p>
            <a:r>
              <a:rPr lang="en-GB" dirty="0">
                <a:solidFill>
                  <a:srgbClr val="4A5950"/>
                </a:solidFill>
                <a:latin typeface="Lato Extended"/>
              </a:rPr>
              <a:t> </a:t>
            </a:r>
            <a:endParaRPr lang="en-GB" b="0" i="0" dirty="0">
              <a:solidFill>
                <a:srgbClr val="4A5950"/>
              </a:solidFill>
              <a:effectLst/>
              <a:latin typeface="Lato Extended"/>
            </a:endParaRPr>
          </a:p>
        </p:txBody>
      </p:sp>
    </p:spTree>
    <p:extLst>
      <p:ext uri="{BB962C8B-B14F-4D97-AF65-F5344CB8AC3E}">
        <p14:creationId xmlns:p14="http://schemas.microsoft.com/office/powerpoint/2010/main" val="244188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A65DD9-8D32-4960-84C8-4E8494DCF1BC}"/>
              </a:ext>
            </a:extLst>
          </p:cNvPr>
          <p:cNvSpPr txBox="1"/>
          <p:nvPr/>
        </p:nvSpPr>
        <p:spPr>
          <a:xfrm>
            <a:off x="1319270" y="1175917"/>
            <a:ext cx="6097836"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Data was transformed using label encoding. We used label encoding because the dataset contained categorical data which had to be converted to numerical data for the machine learning models. </a:t>
            </a:r>
          </a:p>
          <a:p>
            <a:pPr marL="285750" indent="-285750">
              <a:buFont typeface="Arial" panose="020B0604020202020204" pitchFamily="34" charset="0"/>
              <a:buChar char="•"/>
            </a:pPr>
            <a:endParaRPr lang="en-GB" dirty="0">
              <a:solidFill>
                <a:srgbClr val="4A5950"/>
              </a:solidFill>
              <a:latin typeface="Lato Extended"/>
            </a:endParaRPr>
          </a:p>
        </p:txBody>
      </p:sp>
      <p:pic>
        <p:nvPicPr>
          <p:cNvPr id="6" name="Picture 5">
            <a:extLst>
              <a:ext uri="{FF2B5EF4-FFF2-40B4-BE49-F238E27FC236}">
                <a16:creationId xmlns:a16="http://schemas.microsoft.com/office/drawing/2014/main" id="{69838309-EB6B-4480-A35E-BB2D236AC73D}"/>
              </a:ext>
            </a:extLst>
          </p:cNvPr>
          <p:cNvPicPr>
            <a:picLocks noChangeAspect="1"/>
          </p:cNvPicPr>
          <p:nvPr/>
        </p:nvPicPr>
        <p:blipFill>
          <a:blip r:embed="rId2"/>
          <a:stretch>
            <a:fillRect/>
          </a:stretch>
        </p:blipFill>
        <p:spPr>
          <a:xfrm>
            <a:off x="3749120" y="2480746"/>
            <a:ext cx="5553075" cy="4210050"/>
          </a:xfrm>
          <a:prstGeom prst="rect">
            <a:avLst/>
          </a:prstGeom>
        </p:spPr>
      </p:pic>
    </p:spTree>
    <p:extLst>
      <p:ext uri="{BB962C8B-B14F-4D97-AF65-F5344CB8AC3E}">
        <p14:creationId xmlns:p14="http://schemas.microsoft.com/office/powerpoint/2010/main" val="12581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9D3C-1CAC-4D0D-BF62-F7D34A68FC76}"/>
              </a:ext>
            </a:extLst>
          </p:cNvPr>
          <p:cNvSpPr>
            <a:spLocks noGrp="1"/>
          </p:cNvSpPr>
          <p:nvPr>
            <p:ph type="title"/>
          </p:nvPr>
        </p:nvSpPr>
        <p:spPr/>
        <p:txBody>
          <a:bodyPr/>
          <a:lstStyle/>
          <a:p>
            <a:r>
              <a:rPr lang="en-US" sz="4400" dirty="0">
                <a:solidFill>
                  <a:srgbClr val="FF6600"/>
                </a:solidFill>
              </a:rPr>
              <a:t>Week 10 - 11</a:t>
            </a:r>
            <a:endParaRPr lang="en-GB" dirty="0"/>
          </a:p>
        </p:txBody>
      </p:sp>
      <p:sp>
        <p:nvSpPr>
          <p:cNvPr id="8" name="TextBox 7">
            <a:extLst>
              <a:ext uri="{FF2B5EF4-FFF2-40B4-BE49-F238E27FC236}">
                <a16:creationId xmlns:a16="http://schemas.microsoft.com/office/drawing/2014/main" id="{05424A0D-60DF-436E-A6E3-79A8145CF42E}"/>
              </a:ext>
            </a:extLst>
          </p:cNvPr>
          <p:cNvSpPr txBox="1"/>
          <p:nvPr/>
        </p:nvSpPr>
        <p:spPr>
          <a:xfrm>
            <a:off x="592156" y="1800723"/>
            <a:ext cx="10761643"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During week 10-11 data was analyse to establish any relationship/ patterns between data features and persistency flag</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One issue we found whilst analysing the data was </a:t>
            </a:r>
            <a:r>
              <a:rPr lang="en-GB" dirty="0">
                <a:latin typeface="Lato Extended"/>
              </a:rPr>
              <a:t>imbalance data</a:t>
            </a:r>
            <a:endParaRPr lang="en-GB" dirty="0">
              <a:solidFill>
                <a:srgbClr val="4A5950"/>
              </a:solidFill>
              <a:latin typeface="Lato Extended"/>
            </a:endParaRPr>
          </a:p>
          <a:p>
            <a:pPr marL="285750" indent="-285750">
              <a:buFont typeface="Arial" panose="020B0604020202020204" pitchFamily="34" charset="0"/>
              <a:buChar char="•"/>
            </a:pPr>
            <a:endParaRPr lang="en-GB" dirty="0">
              <a:solidFill>
                <a:srgbClr val="4A5950"/>
              </a:solidFill>
              <a:latin typeface="Lato Extended"/>
            </a:endParaRPr>
          </a:p>
        </p:txBody>
      </p:sp>
    </p:spTree>
    <p:extLst>
      <p:ext uri="{BB962C8B-B14F-4D97-AF65-F5344CB8AC3E}">
        <p14:creationId xmlns:p14="http://schemas.microsoft.com/office/powerpoint/2010/main" val="136005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899D3-7505-4764-B06A-7CC4C868DE87}"/>
              </a:ext>
            </a:extLst>
          </p:cNvPr>
          <p:cNvPicPr>
            <a:picLocks noChangeAspect="1"/>
          </p:cNvPicPr>
          <p:nvPr/>
        </p:nvPicPr>
        <p:blipFill>
          <a:blip r:embed="rId2"/>
          <a:stretch>
            <a:fillRect/>
          </a:stretch>
        </p:blipFill>
        <p:spPr>
          <a:xfrm>
            <a:off x="305948" y="749434"/>
            <a:ext cx="7704980" cy="4142056"/>
          </a:xfrm>
          <a:prstGeom prst="rect">
            <a:avLst/>
          </a:prstGeom>
        </p:spPr>
      </p:pic>
      <p:sp>
        <p:nvSpPr>
          <p:cNvPr id="5" name="TextBox 4">
            <a:extLst>
              <a:ext uri="{FF2B5EF4-FFF2-40B4-BE49-F238E27FC236}">
                <a16:creationId xmlns:a16="http://schemas.microsoft.com/office/drawing/2014/main" id="{EBF10251-BFF5-44D6-887F-545A2BBBF9A4}"/>
              </a:ext>
            </a:extLst>
          </p:cNvPr>
          <p:cNvSpPr txBox="1"/>
          <p:nvPr/>
        </p:nvSpPr>
        <p:spPr>
          <a:xfrm>
            <a:off x="7218557" y="2467912"/>
            <a:ext cx="4354919" cy="3416320"/>
          </a:xfrm>
          <a:prstGeom prst="rect">
            <a:avLst/>
          </a:prstGeom>
          <a:noFill/>
        </p:spPr>
        <p:txBody>
          <a:bodyPr wrap="square">
            <a:spAutoFit/>
          </a:bodyPr>
          <a:lstStyle/>
          <a:p>
            <a:pPr marL="285750" indent="-285750">
              <a:buFont typeface="Arial" panose="020B0604020202020204" pitchFamily="34" charset="0"/>
              <a:buChar char="•"/>
            </a:pPr>
            <a:r>
              <a:rPr lang="en-GB" dirty="0">
                <a:latin typeface="Lato" panose="020F0502020204030203" pitchFamily="34" charset="0"/>
                <a:ea typeface="Calibri" panose="020F0502020204030204" pitchFamily="34" charset="0"/>
                <a:cs typeface="Times New Roman" panose="02020603050405020304" pitchFamily="18" charset="0"/>
              </a:rPr>
              <a:t>P</a:t>
            </a:r>
            <a:r>
              <a:rPr lang="en-GB" sz="1800" dirty="0">
                <a:effectLst/>
                <a:latin typeface="Lato" panose="020F0502020204030203" pitchFamily="34" charset="0"/>
                <a:ea typeface="Calibri" panose="020F0502020204030204" pitchFamily="34" charset="0"/>
                <a:cs typeface="Times New Roman" panose="02020603050405020304" pitchFamily="18" charset="0"/>
              </a:rPr>
              <a:t>eople with Hispanic ethnicity was less persistent to the drug compared to not Hispanic ethnicity.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However we can also see from the plot where is a imbalance between Hispanic ethnicity  and no Hispanic Ethnicity. There are greater number of patients who are not Hispanic.</a:t>
            </a:r>
          </a:p>
          <a:p>
            <a:pPr marL="285750" indent="-285750">
              <a:buFont typeface="Arial" panose="020B0604020202020204" pitchFamily="34" charset="0"/>
              <a:buChar char="•"/>
            </a:pPr>
            <a:r>
              <a:rPr lang="en-GB" dirty="0">
                <a:latin typeface="Lato Extended"/>
              </a:rPr>
              <a:t>For more accurate analysis the sample same size Non Hispanic vs Hispanic should have been roughly the same.</a:t>
            </a:r>
          </a:p>
        </p:txBody>
      </p:sp>
    </p:spTree>
    <p:extLst>
      <p:ext uri="{BB962C8B-B14F-4D97-AF65-F5344CB8AC3E}">
        <p14:creationId xmlns:p14="http://schemas.microsoft.com/office/powerpoint/2010/main" val="376134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45C233-A162-408B-B5F6-C8A5A414B9EF}"/>
              </a:ext>
            </a:extLst>
          </p:cNvPr>
          <p:cNvPicPr>
            <a:picLocks noChangeAspect="1"/>
          </p:cNvPicPr>
          <p:nvPr/>
        </p:nvPicPr>
        <p:blipFill>
          <a:blip r:embed="rId2"/>
          <a:stretch>
            <a:fillRect/>
          </a:stretch>
        </p:blipFill>
        <p:spPr>
          <a:xfrm>
            <a:off x="834757" y="972124"/>
            <a:ext cx="7585340" cy="3842247"/>
          </a:xfrm>
          <a:prstGeom prst="rect">
            <a:avLst/>
          </a:prstGeom>
        </p:spPr>
      </p:pic>
      <p:sp>
        <p:nvSpPr>
          <p:cNvPr id="5" name="TextBox 4">
            <a:extLst>
              <a:ext uri="{FF2B5EF4-FFF2-40B4-BE49-F238E27FC236}">
                <a16:creationId xmlns:a16="http://schemas.microsoft.com/office/drawing/2014/main" id="{66D21A6B-3D8F-4094-9808-F9F08A120DD4}"/>
              </a:ext>
            </a:extLst>
          </p:cNvPr>
          <p:cNvSpPr txBox="1"/>
          <p:nvPr/>
        </p:nvSpPr>
        <p:spPr>
          <a:xfrm>
            <a:off x="6551135" y="2763694"/>
            <a:ext cx="4806108" cy="1539268"/>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dirty="0">
                <a:latin typeface="Lato Extended"/>
              </a:rPr>
              <a:t>We can also see from the plot where is a imbalance between Gender male and female. There are greater number of female patients compared to female patients.</a:t>
            </a:r>
          </a:p>
        </p:txBody>
      </p:sp>
    </p:spTree>
    <p:extLst>
      <p:ext uri="{BB962C8B-B14F-4D97-AF65-F5344CB8AC3E}">
        <p14:creationId xmlns:p14="http://schemas.microsoft.com/office/powerpoint/2010/main" val="3098450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296</TotalTime>
  <Words>620</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Lato</vt:lpstr>
      <vt:lpstr>Lato Extended</vt:lpstr>
      <vt:lpstr>Office Theme</vt:lpstr>
      <vt:lpstr>PowerPoint Presentation</vt:lpstr>
      <vt:lpstr>   Agenda</vt:lpstr>
      <vt:lpstr>PowerPoint Presentation</vt:lpstr>
      <vt:lpstr>Problem statement and approach</vt:lpstr>
      <vt:lpstr>Week 8 -9</vt:lpstr>
      <vt:lpstr>PowerPoint Presentation</vt:lpstr>
      <vt:lpstr>Week 10 - 11</vt:lpstr>
      <vt:lpstr>PowerPoint Presentation</vt:lpstr>
      <vt:lpstr>PowerPoint Presentation</vt:lpstr>
      <vt:lpstr>PowerPoint Presentation</vt:lpstr>
      <vt:lpstr>Week 12 - 13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cp49657@outlook.com</dc:creator>
  <cp:lastModifiedBy>cp49657@outlook.com</cp:lastModifiedBy>
  <cp:revision>17</cp:revision>
  <dcterms:created xsi:type="dcterms:W3CDTF">2021-08-05T09:16:21Z</dcterms:created>
  <dcterms:modified xsi:type="dcterms:W3CDTF">2021-10-12T12:59:37Z</dcterms:modified>
</cp:coreProperties>
</file>