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7" r:id="rId3"/>
    <p:sldId id="289" r:id="rId4"/>
    <p:sldId id="270" r:id="rId5"/>
    <p:sldId id="271" r:id="rId6"/>
    <p:sldId id="283" r:id="rId7"/>
    <p:sldId id="284" r:id="rId8"/>
    <p:sldId id="272" r:id="rId9"/>
    <p:sldId id="273" r:id="rId10"/>
    <p:sldId id="285" r:id="rId11"/>
    <p:sldId id="286" r:id="rId12"/>
    <p:sldId id="287" r:id="rId13"/>
    <p:sldId id="288"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a:srgbClr val="717D76"/>
    <a:srgbClr val="4A59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38632-6E36-4A45-8803-69474195DAB4}" type="datetimeFigureOut">
              <a:rPr lang="en-GB" smtClean="0"/>
              <a:t>10/10/2021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337C2-7506-4E06-AABD-F46D3C5903CA}" type="slidenum">
              <a:rPr lang="en-GB" smtClean="0"/>
              <a:t>‹#›</a:t>
            </a:fld>
            <a:endParaRPr lang="en-GB"/>
          </a:p>
        </p:txBody>
      </p:sp>
    </p:spTree>
    <p:extLst>
      <p:ext uri="{BB962C8B-B14F-4D97-AF65-F5344CB8AC3E}">
        <p14:creationId xmlns:p14="http://schemas.microsoft.com/office/powerpoint/2010/main" val="277022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D337C2-7506-4E06-AABD-F46D3C5903CA}" type="slidenum">
              <a:rPr lang="en-GB" smtClean="0"/>
              <a:t>10</a:t>
            </a:fld>
            <a:endParaRPr lang="en-GB"/>
          </a:p>
        </p:txBody>
      </p:sp>
    </p:spTree>
    <p:extLst>
      <p:ext uri="{BB962C8B-B14F-4D97-AF65-F5344CB8AC3E}">
        <p14:creationId xmlns:p14="http://schemas.microsoft.com/office/powerpoint/2010/main" val="1635669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Case Study Virtual Internship </a:t>
            </a:r>
          </a:p>
          <a:p>
            <a:endParaRPr lang="en-US" sz="2800" b="1" dirty="0"/>
          </a:p>
          <a:p>
            <a:r>
              <a:rPr lang="en-US" sz="2800" b="1" dirty="0">
                <a:solidFill>
                  <a:schemeClr val="bg1"/>
                </a:solidFill>
              </a:rPr>
              <a:t>September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971AD-DB57-44CE-AC10-BA41198882C1}"/>
              </a:ext>
            </a:extLst>
          </p:cNvPr>
          <p:cNvPicPr>
            <a:picLocks noChangeAspect="1"/>
          </p:cNvPicPr>
          <p:nvPr/>
        </p:nvPicPr>
        <p:blipFill>
          <a:blip r:embed="rId3"/>
          <a:stretch>
            <a:fillRect/>
          </a:stretch>
        </p:blipFill>
        <p:spPr>
          <a:xfrm>
            <a:off x="834757" y="972124"/>
            <a:ext cx="6715360" cy="3401571"/>
          </a:xfrm>
          <a:prstGeom prst="rect">
            <a:avLst/>
          </a:prstGeom>
        </p:spPr>
      </p:pic>
      <p:sp>
        <p:nvSpPr>
          <p:cNvPr id="5" name="TextBox 4">
            <a:extLst>
              <a:ext uri="{FF2B5EF4-FFF2-40B4-BE49-F238E27FC236}">
                <a16:creationId xmlns:a16="http://schemas.microsoft.com/office/drawing/2014/main" id="{694A8BF6-F277-4AA2-9E1B-200FD46149A5}"/>
              </a:ext>
            </a:extLst>
          </p:cNvPr>
          <p:cNvSpPr txBox="1"/>
          <p:nvPr/>
        </p:nvSpPr>
        <p:spPr>
          <a:xfrm>
            <a:off x="6799916" y="2236558"/>
            <a:ext cx="4354919" cy="3845733"/>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sz="1800" dirty="0">
                <a:effectLst/>
                <a:latin typeface="Lato" panose="020F0502020204030203" pitchFamily="34" charset="0"/>
                <a:ea typeface="Calibri" panose="020F0502020204030204" pitchFamily="34" charset="0"/>
                <a:cs typeface="Times New Roman" panose="02020603050405020304" pitchFamily="18" charset="0"/>
              </a:rPr>
              <a:t>Female patients was more persistent to the drug compared to male patients.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However we can also see from the plot where is a imbalance between Gender male and female. There are greater number of female patients compared to female patients.</a:t>
            </a: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For more accurate analysis the sample  size male vs female should have been roughly the same.</a:t>
            </a:r>
          </a:p>
        </p:txBody>
      </p:sp>
    </p:spTree>
    <p:extLst>
      <p:ext uri="{BB962C8B-B14F-4D97-AF65-F5344CB8AC3E}">
        <p14:creationId xmlns:p14="http://schemas.microsoft.com/office/powerpoint/2010/main" val="1414821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082F2D9-6DDF-45AC-8F91-C0602413BFEF}"/>
              </a:ext>
            </a:extLst>
          </p:cNvPr>
          <p:cNvPicPr>
            <a:picLocks noChangeAspect="1"/>
          </p:cNvPicPr>
          <p:nvPr/>
        </p:nvPicPr>
        <p:blipFill>
          <a:blip r:embed="rId2"/>
          <a:stretch>
            <a:fillRect/>
          </a:stretch>
        </p:blipFill>
        <p:spPr>
          <a:xfrm>
            <a:off x="574864" y="1018425"/>
            <a:ext cx="6694539" cy="3740862"/>
          </a:xfrm>
          <a:prstGeom prst="rect">
            <a:avLst/>
          </a:prstGeom>
        </p:spPr>
      </p:pic>
      <p:sp>
        <p:nvSpPr>
          <p:cNvPr id="5" name="TextBox 4">
            <a:extLst>
              <a:ext uri="{FF2B5EF4-FFF2-40B4-BE49-F238E27FC236}">
                <a16:creationId xmlns:a16="http://schemas.microsoft.com/office/drawing/2014/main" id="{64201C04-EB8B-427C-85EB-9E50ABEAA0BE}"/>
              </a:ext>
            </a:extLst>
          </p:cNvPr>
          <p:cNvSpPr txBox="1"/>
          <p:nvPr/>
        </p:nvSpPr>
        <p:spPr>
          <a:xfrm>
            <a:off x="5792119" y="2986529"/>
            <a:ext cx="6097836" cy="125181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dirty="0">
                <a:effectLst/>
                <a:latin typeface="Lato" panose="020F0502020204030203" pitchFamily="34" charset="0"/>
                <a:ea typeface="Calibri" panose="020F0502020204030204" pitchFamily="34" charset="0"/>
                <a:cs typeface="Times New Roman" panose="02020603050405020304" pitchFamily="18" charset="0"/>
              </a:rPr>
              <a:t>Patients living in South Region were more persistent to drug compared to patients living in </a:t>
            </a:r>
            <a:r>
              <a:rPr lang="en-GB" dirty="0">
                <a:latin typeface="Lato" panose="020F0502020204030203" pitchFamily="34" charset="0"/>
                <a:ea typeface="Calibri" panose="020F0502020204030204" pitchFamily="34" charset="0"/>
                <a:cs typeface="Times New Roman" panose="02020603050405020304" pitchFamily="18" charset="0"/>
              </a:rPr>
              <a:t>other regions. North East had the least amount of patients who were </a:t>
            </a:r>
            <a:r>
              <a:rPr lang="en-GB" dirty="0">
                <a:effectLst/>
                <a:latin typeface="Lato" panose="020F0502020204030203" pitchFamily="34" charset="0"/>
                <a:ea typeface="Calibri" panose="020F0502020204030204" pitchFamily="34" charset="0"/>
                <a:cs typeface="Times New Roman" panose="02020603050405020304" pitchFamily="18" charset="0"/>
              </a:rPr>
              <a:t>persistent to drug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0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DB4C4D5B-BF54-43E2-97DA-E53784FC6050}"/>
              </a:ext>
            </a:extLst>
          </p:cNvPr>
          <p:cNvPicPr>
            <a:picLocks noChangeAspect="1"/>
          </p:cNvPicPr>
          <p:nvPr/>
        </p:nvPicPr>
        <p:blipFill>
          <a:blip r:embed="rId2"/>
          <a:stretch>
            <a:fillRect/>
          </a:stretch>
        </p:blipFill>
        <p:spPr>
          <a:xfrm>
            <a:off x="620732" y="1466735"/>
            <a:ext cx="7366536" cy="3924530"/>
          </a:xfrm>
          <a:prstGeom prst="rect">
            <a:avLst/>
          </a:prstGeom>
        </p:spPr>
      </p:pic>
      <p:sp>
        <p:nvSpPr>
          <p:cNvPr id="6" name="TextBox 5">
            <a:extLst>
              <a:ext uri="{FF2B5EF4-FFF2-40B4-BE49-F238E27FC236}">
                <a16:creationId xmlns:a16="http://schemas.microsoft.com/office/drawing/2014/main" id="{9A45DD4A-63A7-4512-974A-E1A80D3FE2FF}"/>
              </a:ext>
            </a:extLst>
          </p:cNvPr>
          <p:cNvSpPr txBox="1"/>
          <p:nvPr/>
        </p:nvSpPr>
        <p:spPr>
          <a:xfrm>
            <a:off x="5604831" y="3169402"/>
            <a:ext cx="6097836" cy="948978"/>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dirty="0">
                <a:effectLst/>
                <a:latin typeface="Lato" panose="020F0502020204030203" pitchFamily="34" charset="0"/>
                <a:ea typeface="Calibri" panose="020F0502020204030204" pitchFamily="34" charset="0"/>
                <a:cs typeface="Times New Roman" panose="02020603050405020304" pitchFamily="18" charset="0"/>
              </a:rPr>
              <a:t>As the number of Risks there is an increase in number of patients testing persistent to the drug compared not non-persistent in same risk group.</a:t>
            </a:r>
          </a:p>
        </p:txBody>
      </p:sp>
    </p:spTree>
    <p:extLst>
      <p:ext uri="{BB962C8B-B14F-4D97-AF65-F5344CB8AC3E}">
        <p14:creationId xmlns:p14="http://schemas.microsoft.com/office/powerpoint/2010/main" val="56245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99605859-F609-48C2-A871-B67B880EA93B}"/>
              </a:ext>
            </a:extLst>
          </p:cNvPr>
          <p:cNvPicPr>
            <a:picLocks noChangeAspect="1"/>
          </p:cNvPicPr>
          <p:nvPr/>
        </p:nvPicPr>
        <p:blipFill>
          <a:blip r:embed="rId2"/>
          <a:stretch>
            <a:fillRect/>
          </a:stretch>
        </p:blipFill>
        <p:spPr>
          <a:xfrm>
            <a:off x="731305" y="647661"/>
            <a:ext cx="7697747" cy="3670950"/>
          </a:xfrm>
          <a:prstGeom prst="rect">
            <a:avLst/>
          </a:prstGeom>
        </p:spPr>
      </p:pic>
      <p:sp>
        <p:nvSpPr>
          <p:cNvPr id="5" name="TextBox 4">
            <a:extLst>
              <a:ext uri="{FF2B5EF4-FFF2-40B4-BE49-F238E27FC236}">
                <a16:creationId xmlns:a16="http://schemas.microsoft.com/office/drawing/2014/main" id="{6E173001-C43F-45AF-A74B-21C54A684672}"/>
              </a:ext>
            </a:extLst>
          </p:cNvPr>
          <p:cNvSpPr txBox="1"/>
          <p:nvPr/>
        </p:nvSpPr>
        <p:spPr>
          <a:xfrm>
            <a:off x="5681949" y="4636978"/>
            <a:ext cx="6097836" cy="960712"/>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is a slight increase in persistency for drug if a patient has Vitamin D insufficiency compared to Persistency for drug if a </a:t>
            </a:r>
            <a:r>
              <a:rPr lang="en-GB" dirty="0">
                <a:latin typeface="Calibri" panose="020F0502020204030204" pitchFamily="34" charset="0"/>
                <a:ea typeface="Calibri" panose="020F0502020204030204" pitchFamily="34" charset="0"/>
                <a:cs typeface="Times New Roman" panose="02020603050405020304" pitchFamily="18" charset="0"/>
              </a:rPr>
              <a:t>p</a:t>
            </a:r>
            <a:r>
              <a:rPr lang="en-GB" sz="1800" dirty="0">
                <a:effectLst/>
                <a:latin typeface="Calibri" panose="020F0502020204030204" pitchFamily="34" charset="0"/>
                <a:ea typeface="Calibri" panose="020F0502020204030204" pitchFamily="34" charset="0"/>
                <a:cs typeface="Times New Roman" panose="02020603050405020304" pitchFamily="18" charset="0"/>
              </a:rPr>
              <a:t>atient does not have Vitamin D insufficiency.</a:t>
            </a:r>
          </a:p>
        </p:txBody>
      </p:sp>
    </p:spTree>
    <p:extLst>
      <p:ext uri="{BB962C8B-B14F-4D97-AF65-F5344CB8AC3E}">
        <p14:creationId xmlns:p14="http://schemas.microsoft.com/office/powerpoint/2010/main" val="26787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439-3BEC-404D-85DD-99D717441B9C}"/>
              </a:ext>
            </a:extLst>
          </p:cNvPr>
          <p:cNvSpPr>
            <a:spLocks noGrp="1"/>
          </p:cNvSpPr>
          <p:nvPr>
            <p:ph type="title"/>
          </p:nvPr>
        </p:nvSpPr>
        <p:spPr/>
        <p:txBody>
          <a:bodyPr/>
          <a:lstStyle/>
          <a:p>
            <a:r>
              <a:rPr lang="en-US" dirty="0">
                <a:solidFill>
                  <a:srgbClr val="FF6600"/>
                </a:solidFill>
              </a:rPr>
              <a:t>R</a:t>
            </a:r>
            <a:r>
              <a:rPr lang="en-US" sz="4400" dirty="0">
                <a:solidFill>
                  <a:srgbClr val="FF6600"/>
                </a:solidFill>
              </a:rPr>
              <a:t>ecommendation  </a:t>
            </a:r>
            <a:endParaRPr lang="en-GB" dirty="0"/>
          </a:p>
        </p:txBody>
      </p:sp>
      <p:sp>
        <p:nvSpPr>
          <p:cNvPr id="5" name="TextBox 4">
            <a:extLst>
              <a:ext uri="{FF2B5EF4-FFF2-40B4-BE49-F238E27FC236}">
                <a16:creationId xmlns:a16="http://schemas.microsoft.com/office/drawing/2014/main" id="{463F10E2-8894-468B-8963-9FE689D8ADBD}"/>
              </a:ext>
            </a:extLst>
          </p:cNvPr>
          <p:cNvSpPr txBox="1"/>
          <p:nvPr/>
        </p:nvSpPr>
        <p:spPr>
          <a:xfrm>
            <a:off x="309567" y="1690688"/>
            <a:ext cx="11044233"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In total 7 models will be applied which will be Gradient Boosting, Random Forest, KBB, Gaussian NB, Multinomial NB, Logistic Regression, Linear SVM and Non-</a:t>
            </a:r>
            <a:r>
              <a:rPr lang="en-GB" dirty="0" err="1">
                <a:solidFill>
                  <a:srgbClr val="4A5950"/>
                </a:solidFill>
                <a:latin typeface="Lato Extended"/>
              </a:rPr>
              <a:t>Linerar</a:t>
            </a:r>
            <a:r>
              <a:rPr lang="en-GB" dirty="0">
                <a:solidFill>
                  <a:srgbClr val="4A5950"/>
                </a:solidFill>
                <a:latin typeface="Lato Extended"/>
              </a:rPr>
              <a:t> SVM</a:t>
            </a:r>
          </a:p>
          <a:p>
            <a:pPr marL="285750" indent="-285750">
              <a:buFont typeface="Arial" panose="020B0604020202020204" pitchFamily="34" charset="0"/>
              <a:buChar char="•"/>
            </a:pPr>
            <a:r>
              <a:rPr lang="en-GB" dirty="0">
                <a:solidFill>
                  <a:srgbClr val="4A5950"/>
                </a:solidFill>
                <a:latin typeface="Lato Extended"/>
              </a:rPr>
              <a:t>Wrapper method will be used to find the best features to use for the model</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The models will be compared by accuracy to find the best model</a:t>
            </a:r>
          </a:p>
        </p:txBody>
      </p:sp>
    </p:spTree>
    <p:extLst>
      <p:ext uri="{BB962C8B-B14F-4D97-AF65-F5344CB8AC3E}">
        <p14:creationId xmlns:p14="http://schemas.microsoft.com/office/powerpoint/2010/main" val="363896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31B8A-2311-47E3-A684-D1E35DB46212}"/>
              </a:ext>
            </a:extLst>
          </p:cNvPr>
          <p:cNvSpPr>
            <a:spLocks noGrp="1"/>
          </p:cNvSpPr>
          <p:nvPr>
            <p:ph idx="1"/>
          </p:nvPr>
        </p:nvSpPr>
        <p:spPr>
          <a:xfrm>
            <a:off x="838200" y="977326"/>
            <a:ext cx="10515600" cy="4351338"/>
          </a:xfrm>
        </p:spPr>
        <p:txBody>
          <a:bodyPr/>
          <a:lstStyle/>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Team member's details: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Group Name - Chandni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Name – Chandni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Email – cpatel521351@hotmail.com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Country – England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College/Company – NA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Specialization - Data Science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6000"/>
              </a:lnSpc>
              <a:spcAft>
                <a:spcPts val="800"/>
              </a:spcAft>
              <a:buNone/>
            </a:pPr>
            <a:r>
              <a:rPr lang="en-GB" sz="1800" dirty="0" err="1">
                <a:solidFill>
                  <a:srgbClr val="525252"/>
                </a:solidFill>
                <a:effectLst/>
                <a:latin typeface="Lato" panose="020F0502020204030203" pitchFamily="34" charset="0"/>
                <a:ea typeface="Calibri" panose="020F0502020204030204" pitchFamily="34" charset="0"/>
                <a:cs typeface="Times New Roman" panose="02020603050405020304" pitchFamily="18" charset="0"/>
              </a:rPr>
              <a:t>Github</a:t>
            </a:r>
            <a:r>
              <a:rPr lang="en-GB" sz="1800" dirty="0">
                <a:solidFill>
                  <a:srgbClr val="525252"/>
                </a:solidFill>
                <a:effectLst/>
                <a:latin typeface="Lato" panose="020F0502020204030203" pitchFamily="34" charset="0"/>
                <a:ea typeface="Calibri" panose="020F0502020204030204" pitchFamily="34" charset="0"/>
                <a:cs typeface="Times New Roman" panose="02020603050405020304" pitchFamily="18" charset="0"/>
              </a:rPr>
              <a:t> - </a:t>
            </a:r>
            <a:r>
              <a:rPr lang="en-GB" sz="1800" u="sng" dirty="0">
                <a:solidFill>
                  <a:srgbClr val="0563C1"/>
                </a:solidFill>
                <a:latin typeface="Lato" panose="020F0502020204030203" pitchFamily="34" charset="0"/>
                <a:ea typeface="Calibri" panose="020F0502020204030204" pitchFamily="34" charset="0"/>
                <a:cs typeface="Times New Roman" panose="02020603050405020304" pitchFamily="18" charset="0"/>
              </a:rPr>
              <a:t>https://github.com/c5678/healthcare/tree/</a:t>
            </a:r>
            <a:r>
              <a:rPr lang="en-GB" sz="1800" u="sng">
                <a:solidFill>
                  <a:srgbClr val="0563C1"/>
                </a:solidFill>
                <a:latin typeface="Lato" panose="020F0502020204030203" pitchFamily="34" charset="0"/>
                <a:ea typeface="Calibri" panose="020F0502020204030204" pitchFamily="34" charset="0"/>
                <a:cs typeface="Times New Roman" panose="02020603050405020304" pitchFamily="18" charset="0"/>
              </a:rPr>
              <a:t>main/5</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0446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7D26-0807-4FDF-A088-0FC1DE6F57C1}"/>
              </a:ext>
            </a:extLst>
          </p:cNvPr>
          <p:cNvSpPr>
            <a:spLocks noGrp="1"/>
          </p:cNvSpPr>
          <p:nvPr>
            <p:ph type="title"/>
          </p:nvPr>
        </p:nvSpPr>
        <p:spPr/>
        <p:txBody>
          <a:bodyPr/>
          <a:lstStyle/>
          <a:p>
            <a:r>
              <a:rPr lang="en-US" sz="4400" dirty="0">
                <a:solidFill>
                  <a:srgbClr val="FF6600"/>
                </a:solidFill>
              </a:rPr>
              <a:t>Problem statement and approach</a:t>
            </a:r>
            <a:endParaRPr lang="en-GB" dirty="0"/>
          </a:p>
        </p:txBody>
      </p:sp>
      <p:sp>
        <p:nvSpPr>
          <p:cNvPr id="4" name="TextBox 3">
            <a:extLst>
              <a:ext uri="{FF2B5EF4-FFF2-40B4-BE49-F238E27FC236}">
                <a16:creationId xmlns:a16="http://schemas.microsoft.com/office/drawing/2014/main" id="{25B7A65A-79E5-4833-B7A0-FC70B86C0EBA}"/>
              </a:ext>
            </a:extLst>
          </p:cNvPr>
          <p:cNvSpPr txBox="1"/>
          <p:nvPr/>
        </p:nvSpPr>
        <p:spPr>
          <a:xfrm>
            <a:off x="577392" y="1967293"/>
            <a:ext cx="11290954" cy="3416320"/>
          </a:xfrm>
          <a:prstGeom prst="rect">
            <a:avLst/>
          </a:prstGeom>
          <a:noFill/>
        </p:spPr>
        <p:txBody>
          <a:bodyPr wrap="square">
            <a:spAutoFit/>
          </a:bodyPr>
          <a:lstStyle/>
          <a:p>
            <a:r>
              <a:rPr lang="en-GB" dirty="0">
                <a:latin typeface="Lato Extended"/>
              </a:rPr>
              <a:t>ABC is a pharma company who wants to understand the persistency of drug as per the physician prescription for the patient. To solve this problem ABC pharma company approached us to automate the process of identification for the drug by building a classification machine learning model. Using a classification machine learning model, we will be able to classify the dataset and find the variables that affect the target variables "Persistency Flag". ABC pharma company has provided us with a dataset in xlsx format which needs to be cleaned so that the machine learning model is accurate and therefore can be used to gain actionable insight. </a:t>
            </a:r>
            <a:endParaRPr lang="en-GB" b="0" i="0" dirty="0">
              <a:effectLst/>
              <a:latin typeface="Lato Extended"/>
            </a:endParaRPr>
          </a:p>
          <a:p>
            <a:endParaRPr lang="en-GB" dirty="0">
              <a:latin typeface="Lato Extended"/>
            </a:endParaRPr>
          </a:p>
          <a:p>
            <a:r>
              <a:rPr lang="en-GB" b="0" i="0" dirty="0">
                <a:effectLst/>
                <a:latin typeface="Lato Extended"/>
              </a:rPr>
              <a:t>Objective :  Provide actionable insights to help ABC pharma company in </a:t>
            </a:r>
            <a:r>
              <a:rPr lang="en-GB" dirty="0">
                <a:latin typeface="Lato Extended"/>
              </a:rPr>
              <a:t>persistency of drug</a:t>
            </a:r>
            <a:endParaRPr lang="en-GB" b="0" i="0" dirty="0">
              <a:effectLst/>
              <a:latin typeface="Lato Extended"/>
            </a:endParaRPr>
          </a:p>
          <a:p>
            <a:endParaRPr lang="en-GB" dirty="0">
              <a:latin typeface="Lato Extended"/>
            </a:endParaRPr>
          </a:p>
          <a:p>
            <a:r>
              <a:rPr lang="en-GB" b="0" i="0" dirty="0">
                <a:effectLst/>
                <a:latin typeface="Lato Extended"/>
              </a:rPr>
              <a:t>The analysis has been divided into 2 parts </a:t>
            </a:r>
          </a:p>
          <a:p>
            <a:pPr marL="285750" indent="-285750">
              <a:buFont typeface="Arial" panose="020B0604020202020204" pitchFamily="34" charset="0"/>
              <a:buChar char="•"/>
            </a:pPr>
            <a:r>
              <a:rPr lang="en-GB" dirty="0">
                <a:latin typeface="Lato Extended"/>
              </a:rPr>
              <a:t>Data understanding and visualisation </a:t>
            </a:r>
          </a:p>
          <a:p>
            <a:pPr marL="285750" indent="-285750">
              <a:buFont typeface="Arial" panose="020B0604020202020204" pitchFamily="34" charset="0"/>
              <a:buChar char="•"/>
            </a:pPr>
            <a:r>
              <a:rPr lang="en-GB" b="0" i="0" dirty="0">
                <a:effectLst/>
                <a:latin typeface="Lato Extended"/>
              </a:rPr>
              <a:t>Recommendations for machine learning model </a:t>
            </a:r>
          </a:p>
        </p:txBody>
      </p:sp>
    </p:spTree>
    <p:extLst>
      <p:ext uri="{BB962C8B-B14F-4D97-AF65-F5344CB8AC3E}">
        <p14:creationId xmlns:p14="http://schemas.microsoft.com/office/powerpoint/2010/main" val="36733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C5FBD7-2D9B-4717-ABA8-07B5929E4861}"/>
              </a:ext>
            </a:extLst>
          </p:cNvPr>
          <p:cNvSpPr>
            <a:spLocks noGrp="1"/>
          </p:cNvSpPr>
          <p:nvPr>
            <p:ph type="title"/>
          </p:nvPr>
        </p:nvSpPr>
        <p:spPr>
          <a:xfrm>
            <a:off x="838200" y="365125"/>
            <a:ext cx="10515600" cy="1325563"/>
          </a:xfrm>
        </p:spPr>
        <p:txBody>
          <a:bodyPr/>
          <a:lstStyle/>
          <a:p>
            <a:r>
              <a:rPr lang="en-US" sz="4400" dirty="0">
                <a:solidFill>
                  <a:srgbClr val="FF6600"/>
                </a:solidFill>
              </a:rPr>
              <a:t>EDA</a:t>
            </a:r>
            <a:endParaRPr lang="en-GB" dirty="0"/>
          </a:p>
        </p:txBody>
      </p:sp>
      <p:sp>
        <p:nvSpPr>
          <p:cNvPr id="4" name="TextBox 3">
            <a:extLst>
              <a:ext uri="{FF2B5EF4-FFF2-40B4-BE49-F238E27FC236}">
                <a16:creationId xmlns:a16="http://schemas.microsoft.com/office/drawing/2014/main" id="{CC85A183-4CA8-487D-A4CD-ECA46F01ED83}"/>
              </a:ext>
            </a:extLst>
          </p:cNvPr>
          <p:cNvSpPr txBox="1"/>
          <p:nvPr/>
        </p:nvSpPr>
        <p:spPr>
          <a:xfrm>
            <a:off x="567966" y="1868613"/>
            <a:ext cx="11290954"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There was one data dataset with 63 columns</a:t>
            </a:r>
          </a:p>
          <a:p>
            <a:pPr marL="285750" indent="-285750">
              <a:buFont typeface="Arial" panose="020B0604020202020204" pitchFamily="34" charset="0"/>
              <a:buChar char="•"/>
            </a:pPr>
            <a:r>
              <a:rPr lang="en-GB" dirty="0">
                <a:solidFill>
                  <a:srgbClr val="4A5950"/>
                </a:solidFill>
                <a:latin typeface="Lato Extended"/>
              </a:rPr>
              <a:t>Total data points: 3424</a:t>
            </a: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endParaRPr lang="en-GB" dirty="0">
              <a:solidFill>
                <a:srgbClr val="4A5950"/>
              </a:solidFill>
              <a:latin typeface="Lato Extended"/>
            </a:endParaRPr>
          </a:p>
          <a:p>
            <a:pPr marL="285750" indent="-285750">
              <a:buFont typeface="Arial" panose="020B0604020202020204" pitchFamily="34" charset="0"/>
              <a:buChar char="•"/>
            </a:pPr>
            <a:r>
              <a:rPr lang="en-GB" dirty="0">
                <a:solidFill>
                  <a:srgbClr val="4A5950"/>
                </a:solidFill>
                <a:latin typeface="Lato Extended"/>
              </a:rPr>
              <a:t>No null values were found in the data</a:t>
            </a:r>
          </a:p>
          <a:p>
            <a:pPr marL="285750" indent="-285750">
              <a:buFont typeface="Arial" panose="020B0604020202020204" pitchFamily="34" charset="0"/>
              <a:buChar char="•"/>
            </a:pPr>
            <a:r>
              <a:rPr lang="en-GB" dirty="0">
                <a:solidFill>
                  <a:srgbClr val="4A5950"/>
                </a:solidFill>
                <a:latin typeface="Lato Extended"/>
              </a:rPr>
              <a:t>No duplicated values were found in the data</a:t>
            </a:r>
          </a:p>
          <a:p>
            <a:pPr marL="285750" indent="-285750">
              <a:buFont typeface="Arial" panose="020B0604020202020204" pitchFamily="34" charset="0"/>
              <a:buChar char="•"/>
            </a:pPr>
            <a:r>
              <a:rPr lang="en-GB" dirty="0">
                <a:solidFill>
                  <a:srgbClr val="4A5950"/>
                </a:solidFill>
                <a:latin typeface="Lato Extended"/>
              </a:rPr>
              <a:t>The dataset was cleaned for analysis </a:t>
            </a:r>
          </a:p>
          <a:p>
            <a:r>
              <a:rPr lang="en-GB" dirty="0">
                <a:solidFill>
                  <a:srgbClr val="4A5950"/>
                </a:solidFill>
                <a:latin typeface="Lato Extended"/>
              </a:rPr>
              <a:t> </a:t>
            </a:r>
            <a:endParaRPr lang="en-GB" b="0" i="0" dirty="0">
              <a:solidFill>
                <a:srgbClr val="4A5950"/>
              </a:solidFill>
              <a:effectLst/>
              <a:latin typeface="Lato Extended"/>
            </a:endParaRPr>
          </a:p>
        </p:txBody>
      </p:sp>
      <p:pic>
        <p:nvPicPr>
          <p:cNvPr id="5" name="Picture 4">
            <a:extLst>
              <a:ext uri="{FF2B5EF4-FFF2-40B4-BE49-F238E27FC236}">
                <a16:creationId xmlns:a16="http://schemas.microsoft.com/office/drawing/2014/main" id="{1B5106AE-3E46-49B5-BE04-E748090DF000}"/>
              </a:ext>
            </a:extLst>
          </p:cNvPr>
          <p:cNvPicPr>
            <a:picLocks noChangeAspect="1"/>
          </p:cNvPicPr>
          <p:nvPr/>
        </p:nvPicPr>
        <p:blipFill>
          <a:blip r:embed="rId2"/>
          <a:stretch>
            <a:fillRect/>
          </a:stretch>
        </p:blipFill>
        <p:spPr>
          <a:xfrm>
            <a:off x="876300" y="4354862"/>
            <a:ext cx="5219700" cy="1552575"/>
          </a:xfrm>
          <a:prstGeom prst="rect">
            <a:avLst/>
          </a:prstGeom>
        </p:spPr>
      </p:pic>
      <p:pic>
        <p:nvPicPr>
          <p:cNvPr id="7" name="Picture 6">
            <a:extLst>
              <a:ext uri="{FF2B5EF4-FFF2-40B4-BE49-F238E27FC236}">
                <a16:creationId xmlns:a16="http://schemas.microsoft.com/office/drawing/2014/main" id="{77726CFA-2E8A-47B0-ACCD-4EEB95C2A76D}"/>
              </a:ext>
            </a:extLst>
          </p:cNvPr>
          <p:cNvPicPr>
            <a:picLocks noChangeAspect="1"/>
          </p:cNvPicPr>
          <p:nvPr/>
        </p:nvPicPr>
        <p:blipFill>
          <a:blip r:embed="rId3"/>
          <a:stretch>
            <a:fillRect/>
          </a:stretch>
        </p:blipFill>
        <p:spPr>
          <a:xfrm>
            <a:off x="6423752" y="4178649"/>
            <a:ext cx="4724400" cy="1905000"/>
          </a:xfrm>
          <a:prstGeom prst="rect">
            <a:avLst/>
          </a:prstGeom>
        </p:spPr>
      </p:pic>
    </p:spTree>
    <p:extLst>
      <p:ext uri="{BB962C8B-B14F-4D97-AF65-F5344CB8AC3E}">
        <p14:creationId xmlns:p14="http://schemas.microsoft.com/office/powerpoint/2010/main" val="244188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4FAC9-E4F7-498B-8DED-A4E358BDAC93}"/>
              </a:ext>
            </a:extLst>
          </p:cNvPr>
          <p:cNvSpPr>
            <a:spLocks noGrp="1"/>
          </p:cNvSpPr>
          <p:nvPr>
            <p:ph type="title"/>
          </p:nvPr>
        </p:nvSpPr>
        <p:spPr/>
        <p:txBody>
          <a:bodyPr/>
          <a:lstStyle/>
          <a:p>
            <a:r>
              <a:rPr lang="en-US" dirty="0">
                <a:solidFill>
                  <a:srgbClr val="FF6600"/>
                </a:solidFill>
              </a:rPr>
              <a:t>Statistical analysis </a:t>
            </a:r>
            <a:endParaRPr lang="en-GB" dirty="0"/>
          </a:p>
        </p:txBody>
      </p:sp>
      <p:pic>
        <p:nvPicPr>
          <p:cNvPr id="4" name="Picture 3">
            <a:extLst>
              <a:ext uri="{FF2B5EF4-FFF2-40B4-BE49-F238E27FC236}">
                <a16:creationId xmlns:a16="http://schemas.microsoft.com/office/drawing/2014/main" id="{6B4C8635-1FD8-4415-8334-359F0F07EFE8}"/>
              </a:ext>
            </a:extLst>
          </p:cNvPr>
          <p:cNvPicPr>
            <a:picLocks noChangeAspect="1"/>
          </p:cNvPicPr>
          <p:nvPr/>
        </p:nvPicPr>
        <p:blipFill>
          <a:blip r:embed="rId2"/>
          <a:stretch>
            <a:fillRect/>
          </a:stretch>
        </p:blipFill>
        <p:spPr>
          <a:xfrm>
            <a:off x="654011" y="2410054"/>
            <a:ext cx="11258550" cy="3448050"/>
          </a:xfrm>
          <a:prstGeom prst="rect">
            <a:avLst/>
          </a:prstGeom>
        </p:spPr>
      </p:pic>
    </p:spTree>
    <p:extLst>
      <p:ext uri="{BB962C8B-B14F-4D97-AF65-F5344CB8AC3E}">
        <p14:creationId xmlns:p14="http://schemas.microsoft.com/office/powerpoint/2010/main" val="55509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D7CB-68A3-4228-AD29-B2DB4A9A204E}"/>
              </a:ext>
            </a:extLst>
          </p:cNvPr>
          <p:cNvSpPr>
            <a:spLocks noGrp="1"/>
          </p:cNvSpPr>
          <p:nvPr>
            <p:ph type="title"/>
          </p:nvPr>
        </p:nvSpPr>
        <p:spPr/>
        <p:txBody>
          <a:bodyPr/>
          <a:lstStyle/>
          <a:p>
            <a:r>
              <a:rPr lang="en-US" dirty="0" err="1">
                <a:solidFill>
                  <a:srgbClr val="FF6600"/>
                </a:solidFill>
              </a:rPr>
              <a:t>Correlatonal</a:t>
            </a:r>
            <a:r>
              <a:rPr lang="en-US" dirty="0">
                <a:solidFill>
                  <a:srgbClr val="FF6600"/>
                </a:solidFill>
              </a:rPr>
              <a:t> analysis </a:t>
            </a:r>
            <a:endParaRPr lang="en-GB" dirty="0"/>
          </a:p>
        </p:txBody>
      </p:sp>
      <p:pic>
        <p:nvPicPr>
          <p:cNvPr id="4" name="Picture 3">
            <a:extLst>
              <a:ext uri="{FF2B5EF4-FFF2-40B4-BE49-F238E27FC236}">
                <a16:creationId xmlns:a16="http://schemas.microsoft.com/office/drawing/2014/main" id="{6EE7CEFF-1757-43CB-BC81-9326FC28A539}"/>
              </a:ext>
            </a:extLst>
          </p:cNvPr>
          <p:cNvPicPr>
            <a:picLocks noChangeAspect="1"/>
          </p:cNvPicPr>
          <p:nvPr/>
        </p:nvPicPr>
        <p:blipFill>
          <a:blip r:embed="rId2"/>
          <a:stretch>
            <a:fillRect/>
          </a:stretch>
        </p:blipFill>
        <p:spPr>
          <a:xfrm>
            <a:off x="5116094" y="1323593"/>
            <a:ext cx="6865150" cy="5055174"/>
          </a:xfrm>
          <a:prstGeom prst="rect">
            <a:avLst/>
          </a:prstGeom>
        </p:spPr>
      </p:pic>
      <p:sp>
        <p:nvSpPr>
          <p:cNvPr id="6" name="TextBox 5">
            <a:extLst>
              <a:ext uri="{FF2B5EF4-FFF2-40B4-BE49-F238E27FC236}">
                <a16:creationId xmlns:a16="http://schemas.microsoft.com/office/drawing/2014/main" id="{CD03A0B8-5A57-4F13-83F9-BD0A40BE55DA}"/>
              </a:ext>
            </a:extLst>
          </p:cNvPr>
          <p:cNvSpPr txBox="1"/>
          <p:nvPr/>
        </p:nvSpPr>
        <p:spPr>
          <a:xfrm>
            <a:off x="691308" y="3753864"/>
            <a:ext cx="6097836" cy="923330"/>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4A5950"/>
                </a:solidFill>
                <a:latin typeface="Lato Extended"/>
              </a:rPr>
              <a:t>Initial correlation analysis suggest features for importance to </a:t>
            </a:r>
            <a:r>
              <a:rPr lang="en-GB" dirty="0" err="1">
                <a:solidFill>
                  <a:srgbClr val="4A5950"/>
                </a:solidFill>
                <a:latin typeface="Lato Extended"/>
              </a:rPr>
              <a:t>Persistency_Flag</a:t>
            </a:r>
            <a:r>
              <a:rPr lang="en-GB" dirty="0">
                <a:solidFill>
                  <a:srgbClr val="4A5950"/>
                </a:solidFill>
                <a:latin typeface="Lato Extended"/>
              </a:rPr>
              <a:t> are – </a:t>
            </a:r>
            <a:r>
              <a:rPr lang="en-GB" dirty="0" err="1">
                <a:solidFill>
                  <a:srgbClr val="4A5950"/>
                </a:solidFill>
                <a:latin typeface="Lato Extended"/>
              </a:rPr>
              <a:t>Dexa_During_RX</a:t>
            </a:r>
            <a:r>
              <a:rPr lang="en-GB" dirty="0">
                <a:solidFill>
                  <a:srgbClr val="4A5950"/>
                </a:solidFill>
                <a:latin typeface="Lato Extended"/>
              </a:rPr>
              <a:t> and </a:t>
            </a:r>
            <a:r>
              <a:rPr lang="en-GB" dirty="0" err="1">
                <a:solidFill>
                  <a:srgbClr val="4A5950"/>
                </a:solidFill>
                <a:latin typeface="Lato Extended"/>
              </a:rPr>
              <a:t>Dexa_Freq_During_FX</a:t>
            </a:r>
            <a:endParaRPr lang="en-GB" dirty="0">
              <a:solidFill>
                <a:srgbClr val="4A5950"/>
              </a:solidFill>
              <a:latin typeface="Lato Extended"/>
            </a:endParaRPr>
          </a:p>
        </p:txBody>
      </p:sp>
    </p:spTree>
    <p:extLst>
      <p:ext uri="{BB962C8B-B14F-4D97-AF65-F5344CB8AC3E}">
        <p14:creationId xmlns:p14="http://schemas.microsoft.com/office/powerpoint/2010/main" val="408784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D48216A-A9B1-4E16-B66F-C24200BC0A80}"/>
              </a:ext>
            </a:extLst>
          </p:cNvPr>
          <p:cNvSpPr txBox="1"/>
          <p:nvPr/>
        </p:nvSpPr>
        <p:spPr>
          <a:xfrm>
            <a:off x="6915722" y="4952465"/>
            <a:ext cx="4354919" cy="664606"/>
          </a:xfrm>
          <a:prstGeom prst="rect">
            <a:avLst/>
          </a:prstGeom>
          <a:noFill/>
        </p:spPr>
        <p:txBody>
          <a:bodyPr wrap="square">
            <a:spAutoFit/>
          </a:bodyPr>
          <a:lstStyle/>
          <a:p>
            <a:pPr marL="285750" indent="-285750">
              <a:lnSpc>
                <a:spcPct val="106000"/>
              </a:lnSpc>
              <a:spcAft>
                <a:spcPts val="800"/>
              </a:spcAft>
              <a:buFont typeface="Arial" panose="020B0604020202020204" pitchFamily="34" charset="0"/>
              <a:buChar char="•"/>
            </a:pPr>
            <a:r>
              <a:rPr lang="en-GB" sz="1800" dirty="0">
                <a:effectLst/>
                <a:latin typeface="Lato" panose="020F0502020204030203" pitchFamily="34" charset="0"/>
                <a:ea typeface="Calibri" panose="020F0502020204030204" pitchFamily="34" charset="0"/>
                <a:cs typeface="Times New Roman" panose="02020603050405020304" pitchFamily="18" charset="0"/>
              </a:rPr>
              <a:t>More patient age &gt;75 were persistent to drug compared to patient age &lt;55.</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hart, bar chart&#10;&#10;Description automatically generated">
            <a:extLst>
              <a:ext uri="{FF2B5EF4-FFF2-40B4-BE49-F238E27FC236}">
                <a16:creationId xmlns:a16="http://schemas.microsoft.com/office/drawing/2014/main" id="{819EBD78-1D20-4737-A7EE-087C33C3ABE5}"/>
              </a:ext>
            </a:extLst>
          </p:cNvPr>
          <p:cNvPicPr>
            <a:picLocks noChangeAspect="1"/>
          </p:cNvPicPr>
          <p:nvPr/>
        </p:nvPicPr>
        <p:blipFill>
          <a:blip r:embed="rId2"/>
          <a:stretch>
            <a:fillRect/>
          </a:stretch>
        </p:blipFill>
        <p:spPr>
          <a:xfrm>
            <a:off x="315432" y="612077"/>
            <a:ext cx="9073276" cy="3959924"/>
          </a:xfrm>
          <a:prstGeom prst="rect">
            <a:avLst/>
          </a:prstGeom>
        </p:spPr>
      </p:pic>
    </p:spTree>
    <p:extLst>
      <p:ext uri="{BB962C8B-B14F-4D97-AF65-F5344CB8AC3E}">
        <p14:creationId xmlns:p14="http://schemas.microsoft.com/office/powerpoint/2010/main" val="418558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899D3-7505-4764-B06A-7CC4C868DE87}"/>
              </a:ext>
            </a:extLst>
          </p:cNvPr>
          <p:cNvPicPr>
            <a:picLocks noChangeAspect="1"/>
          </p:cNvPicPr>
          <p:nvPr/>
        </p:nvPicPr>
        <p:blipFill>
          <a:blip r:embed="rId2"/>
          <a:stretch>
            <a:fillRect/>
          </a:stretch>
        </p:blipFill>
        <p:spPr>
          <a:xfrm>
            <a:off x="305948" y="749434"/>
            <a:ext cx="7704980" cy="4142056"/>
          </a:xfrm>
          <a:prstGeom prst="rect">
            <a:avLst/>
          </a:prstGeom>
        </p:spPr>
      </p:pic>
      <p:sp>
        <p:nvSpPr>
          <p:cNvPr id="5" name="TextBox 4">
            <a:extLst>
              <a:ext uri="{FF2B5EF4-FFF2-40B4-BE49-F238E27FC236}">
                <a16:creationId xmlns:a16="http://schemas.microsoft.com/office/drawing/2014/main" id="{EBF10251-BFF5-44D6-887F-545A2BBBF9A4}"/>
              </a:ext>
            </a:extLst>
          </p:cNvPr>
          <p:cNvSpPr txBox="1"/>
          <p:nvPr/>
        </p:nvSpPr>
        <p:spPr>
          <a:xfrm>
            <a:off x="7218557" y="2467912"/>
            <a:ext cx="4354919" cy="3416320"/>
          </a:xfrm>
          <a:prstGeom prst="rect">
            <a:avLst/>
          </a:prstGeom>
          <a:noFill/>
        </p:spPr>
        <p:txBody>
          <a:bodyPr wrap="square">
            <a:spAutoFit/>
          </a:bodyPr>
          <a:lstStyle/>
          <a:p>
            <a:pPr marL="285750" indent="-285750">
              <a:buFont typeface="Arial" panose="020B0604020202020204" pitchFamily="34" charset="0"/>
              <a:buChar char="•"/>
            </a:pPr>
            <a:r>
              <a:rPr lang="en-GB" dirty="0">
                <a:latin typeface="Lato" panose="020F0502020204030203" pitchFamily="34" charset="0"/>
                <a:ea typeface="Calibri" panose="020F0502020204030204" pitchFamily="34" charset="0"/>
                <a:cs typeface="Times New Roman" panose="02020603050405020304" pitchFamily="18" charset="0"/>
              </a:rPr>
              <a:t>P</a:t>
            </a:r>
            <a:r>
              <a:rPr lang="en-GB" sz="1800" dirty="0">
                <a:effectLst/>
                <a:latin typeface="Lato" panose="020F0502020204030203" pitchFamily="34" charset="0"/>
                <a:ea typeface="Calibri" panose="020F0502020204030204" pitchFamily="34" charset="0"/>
                <a:cs typeface="Times New Roman" panose="02020603050405020304" pitchFamily="18" charset="0"/>
              </a:rPr>
              <a:t>eople with Hispanic ethnicity was less persistent to the drug compared to not Hispanic ethnicity.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latin typeface="Lato Extended"/>
            </a:endParaRPr>
          </a:p>
          <a:p>
            <a:pPr marL="285750" indent="-285750">
              <a:buFont typeface="Arial" panose="020B0604020202020204" pitchFamily="34" charset="0"/>
              <a:buChar char="•"/>
            </a:pPr>
            <a:r>
              <a:rPr lang="en-GB" dirty="0">
                <a:latin typeface="Lato Extended"/>
              </a:rPr>
              <a:t>However we can also see from the plot where is a imbalance between Hispanic ethnicity  and no Hispanic Ethnicity. There are greater number of patients who are not Hispanic.</a:t>
            </a:r>
          </a:p>
          <a:p>
            <a:pPr marL="285750" indent="-285750">
              <a:buFont typeface="Arial" panose="020B0604020202020204" pitchFamily="34" charset="0"/>
              <a:buChar char="•"/>
            </a:pPr>
            <a:r>
              <a:rPr lang="en-GB" dirty="0">
                <a:latin typeface="Lato Extended"/>
              </a:rPr>
              <a:t>For more accurate analysis the sample same size Non Hispanic vs Hispanic should have been roughly the same.</a:t>
            </a:r>
          </a:p>
        </p:txBody>
      </p:sp>
    </p:spTree>
    <p:extLst>
      <p:ext uri="{BB962C8B-B14F-4D97-AF65-F5344CB8AC3E}">
        <p14:creationId xmlns:p14="http://schemas.microsoft.com/office/powerpoint/2010/main" val="997154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247</TotalTime>
  <Words>579</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Lato</vt:lpstr>
      <vt:lpstr>Lato Extended</vt:lpstr>
      <vt:lpstr>Office Theme</vt:lpstr>
      <vt:lpstr>PowerPoint Presentation</vt:lpstr>
      <vt:lpstr>   Agenda</vt:lpstr>
      <vt:lpstr>PowerPoint Presentation</vt:lpstr>
      <vt:lpstr>Problem statement and approach</vt:lpstr>
      <vt:lpstr>EDA</vt:lpstr>
      <vt:lpstr>Statistical analysis </vt:lpstr>
      <vt:lpstr>Correlatonal analysis </vt:lpstr>
      <vt:lpstr>PowerPoint Presentation</vt:lpstr>
      <vt:lpstr>PowerPoint Presentation</vt:lpstr>
      <vt:lpstr>PowerPoint Presentation</vt:lpstr>
      <vt:lpstr>PowerPoint Presentation</vt:lpstr>
      <vt:lpstr>PowerPoint Presentation</vt:lpstr>
      <vt:lpstr>PowerPoint Presentation</vt:lpstr>
      <vt:lpstr>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cp49657@outlook.com</dc:creator>
  <cp:lastModifiedBy>cp49657@outlook.com</cp:lastModifiedBy>
  <cp:revision>14</cp:revision>
  <dcterms:created xsi:type="dcterms:W3CDTF">2021-08-05T09:16:21Z</dcterms:created>
  <dcterms:modified xsi:type="dcterms:W3CDTF">2021-10-10T12:59:28Z</dcterms:modified>
</cp:coreProperties>
</file>