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7" r:id="rId7"/>
    <p:sldId id="258" r:id="rId8"/>
    <p:sldId id="282" r:id="rId9"/>
    <p:sldId id="283" r:id="rId10"/>
    <p:sldId id="285" r:id="rId11"/>
    <p:sldId id="284" r:id="rId12"/>
    <p:sldId id="286" r:id="rId13"/>
    <p:sldId id="279" r:id="rId14"/>
    <p:sldId id="281" r:id="rId15"/>
    <p:sldId id="273" r:id="rId16"/>
  </p:sldIdLst>
  <p:sldSz cx="9144000" cy="6858000" type="letter"/>
  <p:notesSz cx="69469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9">
          <p15:clr>
            <a:srgbClr val="A4A3A4"/>
          </p15:clr>
        </p15:guide>
        <p15:guide id="2" pos="49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646C"/>
    <a:srgbClr val="0082AA"/>
    <a:srgbClr val="87ABD3"/>
    <a:srgbClr val="93B7FF"/>
    <a:srgbClr val="6699FF"/>
    <a:srgbClr val="FFE07D"/>
    <a:srgbClr val="E5EEFF"/>
    <a:srgbClr val="FFF0C1"/>
    <a:srgbClr val="CBD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98201" autoAdjust="0"/>
  </p:normalViewPr>
  <p:slideViewPr>
    <p:cSldViewPr snapToGrid="0">
      <p:cViewPr>
        <p:scale>
          <a:sx n="100" d="100"/>
          <a:sy n="100" d="100"/>
        </p:scale>
        <p:origin x="-1446" y="-72"/>
      </p:cViewPr>
      <p:guideLst>
        <p:guide orient="horz" pos="1699"/>
        <p:guide pos="4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534"/>
    </p:cViewPr>
  </p:sorterViewPr>
  <p:notesViewPr>
    <p:cSldViewPr snapToGrid="0">
      <p:cViewPr>
        <p:scale>
          <a:sx n="100" d="100"/>
          <a:sy n="100" d="100"/>
        </p:scale>
        <p:origin x="-2088" y="-60"/>
      </p:cViewPr>
      <p:guideLst>
        <p:guide orient="horz" pos="2920"/>
        <p:guide pos="218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02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9" tIns="0" rIns="19259" bIns="0" numCol="1" anchor="t" anchorCtr="0" compatLnSpc="1">
            <a:prstTxWarp prst="textNoShape">
              <a:avLst/>
            </a:prstTxWarp>
          </a:bodyPr>
          <a:lstStyle>
            <a:lvl1pPr defTabSz="925158" eaLnBrk="0" hangingPunct="0">
              <a:defRPr i="1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5" y="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9" tIns="0" rIns="19259" bIns="0" numCol="1" anchor="t" anchorCtr="0" compatLnSpc="1">
            <a:prstTxWarp prst="textNoShape">
              <a:avLst/>
            </a:prstTxWarp>
          </a:bodyPr>
          <a:lstStyle>
            <a:lvl1pPr algn="r" defTabSz="925158" eaLnBrk="0" hangingPunct="0">
              <a:defRPr i="1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703263"/>
            <a:ext cx="4616450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403726"/>
            <a:ext cx="50927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87" tIns="46544" rIns="93087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114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9" tIns="0" rIns="19259" bIns="0" numCol="1" anchor="b" anchorCtr="0" compatLnSpc="1">
            <a:prstTxWarp prst="textNoShape">
              <a:avLst/>
            </a:prstTxWarp>
          </a:bodyPr>
          <a:lstStyle>
            <a:lvl1pPr defTabSz="925158" eaLnBrk="0" hangingPunct="0">
              <a:defRPr i="1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5" y="8807450"/>
            <a:ext cx="30114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259" tIns="0" rIns="19259" bIns="0" numCol="1" anchor="b" anchorCtr="0" compatLnSpc="1">
            <a:prstTxWarp prst="textNoShape">
              <a:avLst/>
            </a:prstTxWarp>
          </a:bodyPr>
          <a:lstStyle>
            <a:lvl1pPr algn="r" defTabSz="925158" eaLnBrk="0" hangingPunct="0">
              <a:defRPr i="1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ABC0C-D4C6-4EE3-9421-9D1507FF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ABC0C-D4C6-4EE3-9421-9D1507FF8AE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5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0" y="3429000"/>
            <a:ext cx="9140825" cy="0"/>
          </a:xfrm>
          <a:prstGeom prst="line">
            <a:avLst/>
          </a:prstGeom>
          <a:noFill/>
          <a:ln w="25400">
            <a:solidFill>
              <a:srgbClr val="FAA5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4800" y="4838700"/>
            <a:ext cx="8353425" cy="1143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462213" y="5892800"/>
            <a:ext cx="6215062" cy="863600"/>
          </a:xfrm>
          <a:ln w="9525"/>
        </p:spPr>
        <p:txBody>
          <a:bodyPr lIns="91440" tIns="45720" rIns="91440" bIns="45720"/>
          <a:lstStyle>
            <a:lvl1pPr marL="58738" indent="0" algn="r">
              <a:buFontTx/>
              <a:buNone/>
              <a:defRPr sz="1800">
                <a:solidFill>
                  <a:srgbClr val="02646C"/>
                </a:solidFill>
              </a:defRPr>
            </a:lvl1pPr>
          </a:lstStyle>
          <a:p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6" y="2022946"/>
            <a:ext cx="2137557" cy="14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6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139700"/>
            <a:ext cx="7868285" cy="6207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301625" y="1082675"/>
            <a:ext cx="8374063" cy="411321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noProof="0" dirty="0" smtClean="0"/>
              <a:t>Table</a:t>
            </a:r>
            <a:endParaRPr lang="en-US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3DA2-5D08-4C74-B136-25320F0E2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5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1" y="199075"/>
            <a:ext cx="7200033" cy="62071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20000"/>
              <a:buFont typeface="Arial" pitchFamily="34" charset="0"/>
              <a:buChar char="•"/>
              <a:defRPr b="0">
                <a:latin typeface="+mn-lt"/>
              </a:defRPr>
            </a:lvl1pPr>
            <a:lvl2pPr marL="742950" indent="-285750">
              <a:buClr>
                <a:srgbClr val="02646C"/>
              </a:buClr>
              <a:buFont typeface="Arial" pitchFamily="34" charset="0"/>
              <a:buChar char="–"/>
              <a:defRPr>
                <a:latin typeface="+mn-lt"/>
              </a:defRPr>
            </a:lvl2pPr>
            <a:lvl3pPr marL="1143000" indent="-228600">
              <a:buFont typeface="Arial" pitchFamily="34" charset="0"/>
              <a:buChar char="•"/>
              <a:defRPr>
                <a:latin typeface="+mj-lt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>
                <a:latin typeface="+mj-lt"/>
              </a:defRPr>
            </a:lvl4pPr>
            <a:lvl5pPr marL="2057400" indent="-228600">
              <a:buFont typeface="Arial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247C5E84-4939-43C0-8EF9-484C982C3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000" b="1" cap="all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759D118F-70DF-4715-892B-CBC14C928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+mj-lt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+mj-lt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+mj-lt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+mj-lt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247C5E84-4939-43C0-8EF9-484C982C3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27000" y="6327775"/>
            <a:ext cx="8864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Confidential (PG&amp;E, ESRI, IBM, Telvent, UDC, Vesta) </a:t>
            </a:r>
          </a:p>
        </p:txBody>
      </p:sp>
    </p:spTree>
    <p:extLst>
      <p:ext uri="{BB962C8B-B14F-4D97-AF65-F5344CB8AC3E}">
        <p14:creationId xmlns:p14="http://schemas.microsoft.com/office/powerpoint/2010/main" val="3876843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3E9F-0E11-4555-93B4-19F9AB5A6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743AF-5CAE-4D68-A381-4C9886158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4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082675"/>
            <a:ext cx="4110038" cy="411321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 b="1">
                <a:latin typeface="+mj-lt"/>
              </a:defRPr>
            </a:lvl1pPr>
            <a:lvl2pPr marL="742950" indent="-285750">
              <a:buFont typeface="Arial" pitchFamily="34" charset="0"/>
              <a:buChar char="–"/>
              <a:defRPr sz="2000">
                <a:latin typeface="+mn-lt"/>
              </a:defRPr>
            </a:lvl2pPr>
            <a:lvl3pPr marL="1143000" indent="-228600">
              <a:buFont typeface="Arial" pitchFamily="34" charset="0"/>
              <a:buChar char="•"/>
              <a:defRPr sz="1800">
                <a:latin typeface="+mj-lt"/>
              </a:defRPr>
            </a:lvl3pPr>
            <a:lvl4pPr marL="1600200" indent="-228600">
              <a:buFont typeface="Arial" pitchFamily="34" charset="0"/>
              <a:buChar char="–"/>
              <a:defRPr sz="1800">
                <a:latin typeface="+mj-lt"/>
              </a:defRPr>
            </a:lvl4pPr>
            <a:lvl5pPr marL="2057400" indent="-228600">
              <a:buFont typeface="Arial" pitchFamily="34" charset="0"/>
              <a:buChar char="•"/>
              <a:defRPr sz="16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63" y="1082675"/>
            <a:ext cx="4111625" cy="4113213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646C"/>
              </a:buClr>
              <a:buFont typeface="Arial" pitchFamily="34" charset="0"/>
              <a:buChar char="•"/>
              <a:defRPr lang="en-US" sz="2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646C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646C"/>
              </a:buClr>
              <a:buFont typeface="Arial" pitchFamily="34" charset="0"/>
              <a:buChar char="•"/>
              <a:defRPr lang="en-US" sz="20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646C"/>
              </a:buClr>
              <a:buFont typeface="Arial" pitchFamily="34" charset="0"/>
              <a:buChar char="–"/>
              <a:defRPr lang="en-US" sz="20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646C"/>
              </a:buClr>
              <a:buFont typeface="Arial" pitchFamily="34" charset="0"/>
              <a:buChar char="•"/>
              <a:defRPr lang="en-US" sz="20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4D504CEB-DA8A-42A7-98EE-B01D4F7A78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5519"/>
            <a:ext cx="5486400" cy="37420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3FF70-8E22-46E9-A644-1F9203142C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Font typeface="Arial" pitchFamily="34" charset="0"/>
              <a:buChar char="–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–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77B17-9CC1-48B4-BCBD-9B3EB60D8D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928563"/>
            <a:ext cx="9140825" cy="0"/>
          </a:xfrm>
          <a:prstGeom prst="line">
            <a:avLst/>
          </a:prstGeom>
          <a:noFill/>
          <a:ln w="25400">
            <a:solidFill>
              <a:srgbClr val="FAA5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69163" y="65262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8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8D8459-EF62-4CDC-89B4-9A6CD34C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082675"/>
            <a:ext cx="837406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AcnStamp_ID_21523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7645400" y="1387475"/>
            <a:ext cx="1422400" cy="2635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5400" rIns="0" bIns="25400">
            <a:spAutoFit/>
          </a:bodyPr>
          <a:lstStyle/>
          <a:p>
            <a:pPr algn="r" eaLnBrk="0" hangingPunct="0"/>
            <a:r>
              <a:rPr lang="en-US" sz="1400" b="1" dirty="0">
                <a:solidFill>
                  <a:schemeClr val="tx1"/>
                </a:solidFill>
              </a:rPr>
              <a:t>MASTER STAMP</a:t>
            </a:r>
          </a:p>
        </p:txBody>
      </p:sp>
      <p:cxnSp>
        <p:nvCxnSpPr>
          <p:cNvPr id="1031" name="AcnStpConnector_ID_21524" hidden="1"/>
          <p:cNvCxnSpPr>
            <a:cxnSpLocks noChangeShapeType="1"/>
            <a:stCxn id="1030" idx="2"/>
            <a:endCxn id="1030" idx="0"/>
          </p:cNvCxnSpPr>
          <p:nvPr>
            <p:custDataLst>
              <p:tags r:id="rId13"/>
            </p:custDataLst>
          </p:nvPr>
        </p:nvCxnSpPr>
        <p:spPr bwMode="gray">
          <a:xfrm>
            <a:off x="7645400" y="1387475"/>
            <a:ext cx="142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AcnStpConnector_ID_21525" hidden="1"/>
          <p:cNvCxnSpPr>
            <a:cxnSpLocks noChangeShapeType="1"/>
            <a:stCxn id="1030" idx="4"/>
            <a:endCxn id="1030" idx="6"/>
          </p:cNvCxnSpPr>
          <p:nvPr>
            <p:custDataLst>
              <p:tags r:id="rId14"/>
            </p:custDataLst>
          </p:nvPr>
        </p:nvCxnSpPr>
        <p:spPr bwMode="gray">
          <a:xfrm>
            <a:off x="7645400" y="1651000"/>
            <a:ext cx="142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AcnStamp_ID_19461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990600" y="346075"/>
            <a:ext cx="1963738" cy="2635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25400" rIns="0" bIns="25400">
            <a:spAutoFit/>
          </a:bodyPr>
          <a:lstStyle/>
          <a:p>
            <a:pPr algn="r" eaLnBrk="0" hangingPunct="0"/>
            <a:r>
              <a:rPr lang="en-US" sz="1400" b="1" dirty="0">
                <a:solidFill>
                  <a:schemeClr val="tx1"/>
                </a:solidFill>
              </a:rPr>
              <a:t>DRAFT REPORT FLOW</a:t>
            </a:r>
          </a:p>
        </p:txBody>
      </p:sp>
      <p:cxnSp>
        <p:nvCxnSpPr>
          <p:cNvPr id="1034" name="AcnStpConnector_ID_19462" hidden="1"/>
          <p:cNvCxnSpPr>
            <a:cxnSpLocks noChangeShapeType="1"/>
            <a:stCxn id="1033" idx="2"/>
            <a:endCxn id="1033" idx="0"/>
          </p:cNvCxnSpPr>
          <p:nvPr>
            <p:custDataLst>
              <p:tags r:id="rId16"/>
            </p:custDataLst>
          </p:nvPr>
        </p:nvCxnSpPr>
        <p:spPr bwMode="gray">
          <a:xfrm>
            <a:off x="990600" y="346075"/>
            <a:ext cx="19637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cnStpConnector_ID_19463" hidden="1"/>
          <p:cNvCxnSpPr>
            <a:cxnSpLocks noChangeShapeType="1"/>
            <a:stCxn id="1033" idx="4"/>
            <a:endCxn id="1033" idx="6"/>
          </p:cNvCxnSpPr>
          <p:nvPr>
            <p:custDataLst>
              <p:tags r:id="rId17"/>
            </p:custDataLst>
          </p:nvPr>
        </p:nvCxnSpPr>
        <p:spPr bwMode="gray">
          <a:xfrm>
            <a:off x="990600" y="609600"/>
            <a:ext cx="19637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-2551113" y="1822450"/>
            <a:ext cx="1008063" cy="1077913"/>
          </a:xfrm>
          <a:prstGeom prst="rect">
            <a:avLst/>
          </a:prstGeom>
          <a:solidFill>
            <a:srgbClr val="02646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R = 2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G = 100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B = 108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37"/>
          <p:cNvSpPr>
            <a:spLocks noChangeArrowheads="1"/>
          </p:cNvSpPr>
          <p:nvPr userDrawn="1"/>
        </p:nvSpPr>
        <p:spPr bwMode="blackWhite">
          <a:xfrm>
            <a:off x="9534072" y="1820473"/>
            <a:ext cx="1006475" cy="1077913"/>
          </a:xfrm>
          <a:prstGeom prst="rect">
            <a:avLst/>
          </a:prstGeom>
          <a:solidFill>
            <a:srgbClr val="0082AA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137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196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41"/>
          <p:cNvSpPr>
            <a:spLocks noChangeArrowheads="1"/>
          </p:cNvSpPr>
          <p:nvPr userDrawn="1"/>
        </p:nvSpPr>
        <p:spPr bwMode="auto">
          <a:xfrm>
            <a:off x="-1401764" y="1820472"/>
            <a:ext cx="1006475" cy="10779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 userDrawn="1"/>
        </p:nvSpPr>
        <p:spPr bwMode="auto">
          <a:xfrm>
            <a:off x="-2362200" y="1278959"/>
            <a:ext cx="198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E7C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0E7C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GB" sz="1400" b="1" dirty="0">
                <a:solidFill>
                  <a:schemeClr val="tx1"/>
                </a:solidFill>
              </a:rPr>
              <a:t>Primary </a:t>
            </a:r>
            <a:r>
              <a:rPr lang="en-GB" altLang="en-GB" sz="1400" b="1" dirty="0" err="1">
                <a:solidFill>
                  <a:schemeClr val="tx1"/>
                </a:solidFill>
              </a:rPr>
              <a:t>Colors</a:t>
            </a:r>
            <a:endParaRPr lang="en-GB" altLang="en-GB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36"/>
          <p:cNvSpPr>
            <a:spLocks noChangeArrowheads="1"/>
          </p:cNvSpPr>
          <p:nvPr userDrawn="1"/>
        </p:nvSpPr>
        <p:spPr bwMode="auto">
          <a:xfrm>
            <a:off x="10683423" y="4242974"/>
            <a:ext cx="1008063" cy="1077913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R = 150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G = 150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B = 150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ectangle 37"/>
          <p:cNvSpPr>
            <a:spLocks noChangeArrowheads="1"/>
          </p:cNvSpPr>
          <p:nvPr userDrawn="1"/>
        </p:nvSpPr>
        <p:spPr bwMode="blackWhite">
          <a:xfrm>
            <a:off x="9534074" y="3026974"/>
            <a:ext cx="1006475" cy="10779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112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164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137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40"/>
          <p:cNvSpPr>
            <a:spLocks noChangeArrowheads="1"/>
          </p:cNvSpPr>
          <p:nvPr userDrawn="1"/>
        </p:nvSpPr>
        <p:spPr bwMode="blackWhite">
          <a:xfrm>
            <a:off x="9534073" y="4242973"/>
            <a:ext cx="1006475" cy="10779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202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181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117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41"/>
          <p:cNvSpPr>
            <a:spLocks noChangeArrowheads="1"/>
          </p:cNvSpPr>
          <p:nvPr userDrawn="1"/>
        </p:nvSpPr>
        <p:spPr bwMode="auto">
          <a:xfrm>
            <a:off x="10685012" y="3026975"/>
            <a:ext cx="1006475" cy="10779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167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194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 userDrawn="1"/>
        </p:nvSpPr>
        <p:spPr bwMode="auto">
          <a:xfrm>
            <a:off x="9724575" y="1276984"/>
            <a:ext cx="198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E7C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0E7C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GB" sz="1400" b="1" dirty="0" smtClean="0">
                <a:solidFill>
                  <a:schemeClr val="tx1"/>
                </a:solidFill>
              </a:rPr>
              <a:t>Highlighting </a:t>
            </a:r>
            <a:r>
              <a:rPr lang="en-GB" altLang="en-GB" sz="1400" b="1" dirty="0" err="1" smtClean="0">
                <a:solidFill>
                  <a:schemeClr val="tx1"/>
                </a:solidFill>
              </a:rPr>
              <a:t>Colors</a:t>
            </a:r>
            <a:endParaRPr lang="en-GB" alt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40"/>
          <p:cNvSpPr>
            <a:spLocks noChangeArrowheads="1"/>
          </p:cNvSpPr>
          <p:nvPr userDrawn="1"/>
        </p:nvSpPr>
        <p:spPr bwMode="blackWhite">
          <a:xfrm>
            <a:off x="-2552700" y="3026975"/>
            <a:ext cx="1006475" cy="1077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tx1"/>
                </a:solidFill>
              </a:rPr>
              <a:t>R = </a:t>
            </a:r>
            <a:r>
              <a:rPr lang="en-US" sz="1200" dirty="0" smtClean="0">
                <a:solidFill>
                  <a:schemeClr val="tx1"/>
                </a:solidFill>
              </a:rPr>
              <a:t>255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 = </a:t>
            </a:r>
            <a:r>
              <a:rPr lang="en-US" sz="1200" dirty="0" smtClean="0">
                <a:solidFill>
                  <a:schemeClr val="tx1"/>
                </a:solidFill>
              </a:rPr>
              <a:t>255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 = </a:t>
            </a:r>
            <a:r>
              <a:rPr lang="en-US" sz="1200" dirty="0" smtClean="0">
                <a:solidFill>
                  <a:schemeClr val="tx1"/>
                </a:solidFill>
              </a:rPr>
              <a:t>255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40"/>
          <p:cNvSpPr>
            <a:spLocks noChangeArrowheads="1"/>
          </p:cNvSpPr>
          <p:nvPr userDrawn="1"/>
        </p:nvSpPr>
        <p:spPr bwMode="blackWhite">
          <a:xfrm>
            <a:off x="10685011" y="1820474"/>
            <a:ext cx="1006475" cy="10779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1200" dirty="0">
                <a:solidFill>
                  <a:schemeClr val="bg1"/>
                </a:solidFill>
              </a:rPr>
              <a:t>R = </a:t>
            </a:r>
            <a:r>
              <a:rPr lang="en-US" sz="1200" dirty="0" smtClean="0">
                <a:solidFill>
                  <a:schemeClr val="bg1"/>
                </a:solidFill>
              </a:rPr>
              <a:t>255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G = </a:t>
            </a:r>
            <a:r>
              <a:rPr lang="en-US" sz="1200" dirty="0" smtClean="0">
                <a:solidFill>
                  <a:schemeClr val="bg1"/>
                </a:solidFill>
              </a:rPr>
              <a:t>161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B = </a:t>
            </a:r>
            <a:r>
              <a:rPr lang="en-US" sz="1200" dirty="0" smtClean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" y="40401"/>
            <a:ext cx="1327802" cy="888162"/>
          </a:xfrm>
          <a:prstGeom prst="rect">
            <a:avLst/>
          </a:prstGeom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96291" y="139700"/>
            <a:ext cx="7200034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8" r:id="rId4"/>
    <p:sldLayoutId id="2147484973" r:id="rId5"/>
    <p:sldLayoutId id="2147484974" r:id="rId6"/>
    <p:sldLayoutId id="2147484972" r:id="rId7"/>
    <p:sldLayoutId id="2147484975" r:id="rId8"/>
    <p:sldLayoutId id="2147484976" r:id="rId9"/>
    <p:sldLayoutId id="2147484977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58738" indent="-58738" algn="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2646C"/>
          </a:solidFill>
          <a:latin typeface="+mj-lt"/>
          <a:ea typeface="+mj-ea"/>
          <a:cs typeface="+mj-cs"/>
        </a:defRPr>
      </a:lvl1pPr>
      <a:lvl2pPr marL="58738" indent="-58738"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2pPr>
      <a:lvl3pPr marL="58738" indent="-58738"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3pPr>
      <a:lvl4pPr marL="58738" indent="-58738"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4pPr>
      <a:lvl5pPr marL="58738" indent="-58738"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5pPr>
      <a:lvl6pPr marL="515938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6pPr>
      <a:lvl7pPr marL="973138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7pPr>
      <a:lvl8pPr marL="1430338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8pPr>
      <a:lvl9pPr marL="1887538"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2646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rgbClr val="02646C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>
          <a:srgbClr val="02646C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>
          <a:srgbClr val="02646C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lr>
          <a:srgbClr val="02646C"/>
        </a:buClr>
        <a:buFont typeface="Times New Roman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lr>
          <a:srgbClr val="02646C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2646C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2646C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2646C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2646C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sz="quarter"/>
          </p:nvPr>
        </p:nvSpPr>
        <p:spPr>
          <a:xfrm>
            <a:off x="323850" y="4838700"/>
            <a:ext cx="8353425" cy="1143000"/>
          </a:xfrm>
        </p:spPr>
        <p:txBody>
          <a:bodyPr/>
          <a:lstStyle/>
          <a:p>
            <a:r>
              <a:rPr lang="en-US" dirty="0" smtClean="0"/>
              <a:t>PGE GIS </a:t>
            </a:r>
            <a:br>
              <a:rPr lang="en-US" dirty="0" smtClean="0"/>
            </a:br>
            <a:r>
              <a:rPr lang="en-US" sz="3000" dirty="0" smtClean="0"/>
              <a:t>CC&amp;B Gap information updates to GIS</a:t>
            </a:r>
            <a:endParaRPr lang="en-US" sz="3000" dirty="0"/>
          </a:p>
        </p:txBody>
      </p:sp>
      <p:sp>
        <p:nvSpPr>
          <p:cNvPr id="11" name="Subtitle 3"/>
          <p:cNvSpPr>
            <a:spLocks noGrp="1"/>
          </p:cNvSpPr>
          <p:nvPr>
            <p:ph type="subTitle" sz="quarter" idx="1"/>
          </p:nvPr>
        </p:nvSpPr>
        <p:spPr>
          <a:xfrm>
            <a:off x="2462213" y="5892800"/>
            <a:ext cx="6215062" cy="496125"/>
          </a:xfrm>
        </p:spPr>
        <p:txBody>
          <a:bodyPr/>
          <a:lstStyle/>
          <a:p>
            <a:r>
              <a:rPr lang="en-US" smtClean="0"/>
              <a:t>05/13/2013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Extend </a:t>
            </a:r>
            <a:r>
              <a:rPr lang="en-US" dirty="0"/>
              <a:t>C</a:t>
            </a:r>
            <a:r>
              <a:rPr lang="en-US" dirty="0" smtClean="0"/>
              <a:t>onversion Process till Dec.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82675"/>
            <a:ext cx="8374063" cy="5575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would this look like?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Export/Import Data in batch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Run SQL in batch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Submit version with changes to GDBM in batch.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Business User will be supplied the steps in </a:t>
            </a:r>
            <a:r>
              <a:rPr lang="en-US" dirty="0" err="1" smtClean="0"/>
              <a:t>ArcMAP</a:t>
            </a:r>
            <a:r>
              <a:rPr lang="en-US" dirty="0" smtClean="0"/>
              <a:t> to help them find and build the missing </a:t>
            </a:r>
            <a:r>
              <a:rPr lang="en-US" dirty="0"/>
              <a:t>S</a:t>
            </a:r>
            <a:r>
              <a:rPr lang="en-US" dirty="0" smtClean="0"/>
              <a:t>ervice Locations. </a:t>
            </a:r>
          </a:p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pPr marL="742950" lvl="2" indent="-342900">
              <a:buSzPct val="120000"/>
            </a:pPr>
            <a:r>
              <a:rPr lang="en-US" dirty="0" smtClean="0"/>
              <a:t>Development quick turn around. </a:t>
            </a:r>
          </a:p>
          <a:p>
            <a:pPr marL="0" lvl="1" indent="0">
              <a:buSzPct val="120000"/>
              <a:buNone/>
            </a:pPr>
            <a:r>
              <a:rPr lang="en-US" dirty="0" smtClean="0"/>
              <a:t>Issues</a:t>
            </a:r>
          </a:p>
          <a:p>
            <a:pPr marL="742950" lvl="2" indent="-342900">
              <a:buSzPct val="120000"/>
            </a:pPr>
            <a:r>
              <a:rPr lang="en-US" dirty="0" smtClean="0"/>
              <a:t>Dependent on CEDSA export process.</a:t>
            </a:r>
          </a:p>
          <a:p>
            <a:pPr marL="742950" lvl="2" indent="-342900">
              <a:buSzPct val="120000"/>
            </a:pPr>
            <a:r>
              <a:rPr lang="en-US" dirty="0" smtClean="0"/>
              <a:t>CWOTs are not being converted today, so new logic to implement CWOTs has to be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Workflow:Decisions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82675"/>
            <a:ext cx="8374063" cy="62840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Frequency:</a:t>
            </a:r>
          </a:p>
          <a:p>
            <a:pPr marL="742950" lvl="2" indent="-342900">
              <a:buSzPct val="120000"/>
            </a:pPr>
            <a:r>
              <a:rPr lang="en-US" dirty="0" smtClean="0"/>
              <a:t>CC&amp;B is monthly to CEDSA today.</a:t>
            </a:r>
          </a:p>
          <a:p>
            <a:pPr marL="742950" lvl="2" indent="-342900">
              <a:buSzPct val="120000"/>
            </a:pPr>
            <a:r>
              <a:rPr lang="en-US" dirty="0" smtClean="0"/>
              <a:t>Assumed no more frequent than every two weeks</a:t>
            </a:r>
            <a:r>
              <a:rPr lang="en-US" dirty="0"/>
              <a:t>. </a:t>
            </a:r>
            <a:r>
              <a:rPr lang="en-US" dirty="0" smtClean="0"/>
              <a:t> -- Add this to UC4 </a:t>
            </a:r>
            <a:r>
              <a:rPr lang="en-US" smtClean="0"/>
              <a:t>for bi-monthly runs.</a:t>
            </a:r>
            <a:endParaRPr lang="en-US" dirty="0" smtClean="0"/>
          </a:p>
          <a:p>
            <a:pPr marL="0" lvl="1" indent="0">
              <a:buSzPct val="120000"/>
              <a:buNone/>
            </a:pPr>
            <a:r>
              <a:rPr lang="en-US" dirty="0" smtClean="0"/>
              <a:t>Reports:</a:t>
            </a:r>
          </a:p>
          <a:p>
            <a:pPr marL="742950" lvl="2" indent="-342900">
              <a:buSzPct val="120000"/>
            </a:pPr>
            <a:r>
              <a:rPr lang="en-US" dirty="0">
                <a:solidFill>
                  <a:srgbClr val="000000"/>
                </a:solidFill>
              </a:rPr>
              <a:t>Is a Service Location without Service Point </a:t>
            </a:r>
            <a:r>
              <a:rPr lang="en-US" dirty="0" smtClean="0">
                <a:solidFill>
                  <a:srgbClr val="000000"/>
                </a:solidFill>
              </a:rPr>
              <a:t>Report </a:t>
            </a:r>
            <a:r>
              <a:rPr lang="en-US" dirty="0">
                <a:solidFill>
                  <a:srgbClr val="000000"/>
                </a:solidFill>
              </a:rPr>
              <a:t>needed</a:t>
            </a:r>
            <a:r>
              <a:rPr lang="en-US" dirty="0" smtClean="0">
                <a:solidFill>
                  <a:srgbClr val="000000"/>
                </a:solidFill>
              </a:rPr>
              <a:t>? -Yes</a:t>
            </a:r>
          </a:p>
          <a:p>
            <a:pPr marL="742950" lvl="2" indent="-342900">
              <a:buSzPct val="120000"/>
            </a:pPr>
            <a:r>
              <a:rPr lang="en-US" dirty="0" smtClean="0">
                <a:solidFill>
                  <a:srgbClr val="000000"/>
                </a:solidFill>
              </a:rPr>
              <a:t>Is a Service Point without Service Location needed?  - Yes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342900" lvl="1" indent="-342900">
              <a:buSzPct val="120000"/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and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" name="AutoShape 2"/>
          <p:cNvSpPr>
            <a:spLocks noChangeAspect="1" noChangeArrowheads="1" noTextEdit="1"/>
          </p:cNvSpPr>
          <p:nvPr/>
        </p:nvSpPr>
        <p:spPr bwMode="auto">
          <a:xfrm>
            <a:off x="3513138" y="2447925"/>
            <a:ext cx="2139950" cy="2486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9" name="Freeform 3"/>
          <p:cNvSpPr>
            <a:spLocks/>
          </p:cNvSpPr>
          <p:nvPr/>
        </p:nvSpPr>
        <p:spPr bwMode="auto">
          <a:xfrm>
            <a:off x="3513138" y="2447925"/>
            <a:ext cx="2138362" cy="2373313"/>
          </a:xfrm>
          <a:custGeom>
            <a:avLst/>
            <a:gdLst>
              <a:gd name="T0" fmla="*/ 2147483647 w 2694"/>
              <a:gd name="T1" fmla="*/ 0 h 2990"/>
              <a:gd name="T2" fmla="*/ 2147483647 w 2694"/>
              <a:gd name="T3" fmla="*/ 2147483647 h 2990"/>
              <a:gd name="T4" fmla="*/ 2147483647 w 2694"/>
              <a:gd name="T5" fmla="*/ 2147483647 h 2990"/>
              <a:gd name="T6" fmla="*/ 2147483647 w 2694"/>
              <a:gd name="T7" fmla="*/ 2147483647 h 2990"/>
              <a:gd name="T8" fmla="*/ 2147483647 w 2694"/>
              <a:gd name="T9" fmla="*/ 2147483647 h 2990"/>
              <a:gd name="T10" fmla="*/ 2147483647 w 2694"/>
              <a:gd name="T11" fmla="*/ 2147483647 h 2990"/>
              <a:gd name="T12" fmla="*/ 2147483647 w 2694"/>
              <a:gd name="T13" fmla="*/ 2147483647 h 2990"/>
              <a:gd name="T14" fmla="*/ 2147483647 w 2694"/>
              <a:gd name="T15" fmla="*/ 2147483647 h 2990"/>
              <a:gd name="T16" fmla="*/ 2147483647 w 2694"/>
              <a:gd name="T17" fmla="*/ 2147483647 h 2990"/>
              <a:gd name="T18" fmla="*/ 2147483647 w 2694"/>
              <a:gd name="T19" fmla="*/ 2147483647 h 2990"/>
              <a:gd name="T20" fmla="*/ 2147483647 w 2694"/>
              <a:gd name="T21" fmla="*/ 2147483647 h 2990"/>
              <a:gd name="T22" fmla="*/ 2147483647 w 2694"/>
              <a:gd name="T23" fmla="*/ 2147483647 h 2990"/>
              <a:gd name="T24" fmla="*/ 2147483647 w 2694"/>
              <a:gd name="T25" fmla="*/ 2147483647 h 2990"/>
              <a:gd name="T26" fmla="*/ 2147483647 w 2694"/>
              <a:gd name="T27" fmla="*/ 2147483647 h 2990"/>
              <a:gd name="T28" fmla="*/ 2147483647 w 2694"/>
              <a:gd name="T29" fmla="*/ 2147483647 h 2990"/>
              <a:gd name="T30" fmla="*/ 2147483647 w 2694"/>
              <a:gd name="T31" fmla="*/ 2147483647 h 2990"/>
              <a:gd name="T32" fmla="*/ 2147483647 w 2694"/>
              <a:gd name="T33" fmla="*/ 2147483647 h 2990"/>
              <a:gd name="T34" fmla="*/ 2147483647 w 2694"/>
              <a:gd name="T35" fmla="*/ 2147483647 h 2990"/>
              <a:gd name="T36" fmla="*/ 2147483647 w 2694"/>
              <a:gd name="T37" fmla="*/ 2147483647 h 2990"/>
              <a:gd name="T38" fmla="*/ 2147483647 w 2694"/>
              <a:gd name="T39" fmla="*/ 2147483647 h 2990"/>
              <a:gd name="T40" fmla="*/ 2147483647 w 2694"/>
              <a:gd name="T41" fmla="*/ 2147483647 h 2990"/>
              <a:gd name="T42" fmla="*/ 2147483647 w 2694"/>
              <a:gd name="T43" fmla="*/ 2147483647 h 2990"/>
              <a:gd name="T44" fmla="*/ 2147483647 w 2694"/>
              <a:gd name="T45" fmla="*/ 2147483647 h 2990"/>
              <a:gd name="T46" fmla="*/ 2147483647 w 2694"/>
              <a:gd name="T47" fmla="*/ 2147483647 h 2990"/>
              <a:gd name="T48" fmla="*/ 2147483647 w 2694"/>
              <a:gd name="T49" fmla="*/ 2147483647 h 2990"/>
              <a:gd name="T50" fmla="*/ 2147483647 w 2694"/>
              <a:gd name="T51" fmla="*/ 2147483647 h 2990"/>
              <a:gd name="T52" fmla="*/ 2147483647 w 2694"/>
              <a:gd name="T53" fmla="*/ 2147483647 h 2990"/>
              <a:gd name="T54" fmla="*/ 2147483647 w 2694"/>
              <a:gd name="T55" fmla="*/ 2147483647 h 2990"/>
              <a:gd name="T56" fmla="*/ 2147483647 w 2694"/>
              <a:gd name="T57" fmla="*/ 2147483647 h 2990"/>
              <a:gd name="T58" fmla="*/ 2147483647 w 2694"/>
              <a:gd name="T59" fmla="*/ 2147483647 h 2990"/>
              <a:gd name="T60" fmla="*/ 2147483647 w 2694"/>
              <a:gd name="T61" fmla="*/ 2147483647 h 2990"/>
              <a:gd name="T62" fmla="*/ 2147483647 w 2694"/>
              <a:gd name="T63" fmla="*/ 2147483647 h 2990"/>
              <a:gd name="T64" fmla="*/ 2147483647 w 2694"/>
              <a:gd name="T65" fmla="*/ 2147483647 h 2990"/>
              <a:gd name="T66" fmla="*/ 2147483647 w 2694"/>
              <a:gd name="T67" fmla="*/ 2147483647 h 2990"/>
              <a:gd name="T68" fmla="*/ 2147483647 w 2694"/>
              <a:gd name="T69" fmla="*/ 2147483647 h 2990"/>
              <a:gd name="T70" fmla="*/ 2147483647 w 2694"/>
              <a:gd name="T71" fmla="*/ 2147483647 h 2990"/>
              <a:gd name="T72" fmla="*/ 2147483647 w 2694"/>
              <a:gd name="T73" fmla="*/ 2147483647 h 2990"/>
              <a:gd name="T74" fmla="*/ 2147483647 w 2694"/>
              <a:gd name="T75" fmla="*/ 2147483647 h 2990"/>
              <a:gd name="T76" fmla="*/ 2147483647 w 2694"/>
              <a:gd name="T77" fmla="*/ 2147483647 h 2990"/>
              <a:gd name="T78" fmla="*/ 2147483647 w 2694"/>
              <a:gd name="T79" fmla="*/ 2147483647 h 2990"/>
              <a:gd name="T80" fmla="*/ 2147483647 w 2694"/>
              <a:gd name="T81" fmla="*/ 2147483647 h 2990"/>
              <a:gd name="T82" fmla="*/ 2147483647 w 2694"/>
              <a:gd name="T83" fmla="*/ 2147483647 h 2990"/>
              <a:gd name="T84" fmla="*/ 2147483647 w 2694"/>
              <a:gd name="T85" fmla="*/ 2147483647 h 2990"/>
              <a:gd name="T86" fmla="*/ 2147483647 w 2694"/>
              <a:gd name="T87" fmla="*/ 2147483647 h 2990"/>
              <a:gd name="T88" fmla="*/ 2147483647 w 2694"/>
              <a:gd name="T89" fmla="*/ 2147483647 h 2990"/>
              <a:gd name="T90" fmla="*/ 2147483647 w 2694"/>
              <a:gd name="T91" fmla="*/ 2147483647 h 2990"/>
              <a:gd name="T92" fmla="*/ 2147483647 w 2694"/>
              <a:gd name="T93" fmla="*/ 2147483647 h 2990"/>
              <a:gd name="T94" fmla="*/ 2147483647 w 2694"/>
              <a:gd name="T95" fmla="*/ 2147483647 h 2990"/>
              <a:gd name="T96" fmla="*/ 2147483647 w 2694"/>
              <a:gd name="T97" fmla="*/ 2147483647 h 2990"/>
              <a:gd name="T98" fmla="*/ 2147483647 w 2694"/>
              <a:gd name="T99" fmla="*/ 2147483647 h 2990"/>
              <a:gd name="T100" fmla="*/ 2147483647 w 2694"/>
              <a:gd name="T101" fmla="*/ 2147483647 h 2990"/>
              <a:gd name="T102" fmla="*/ 2147483647 w 2694"/>
              <a:gd name="T103" fmla="*/ 2147483647 h 2990"/>
              <a:gd name="T104" fmla="*/ 2147483647 w 2694"/>
              <a:gd name="T105" fmla="*/ 2147483647 h 2990"/>
              <a:gd name="T106" fmla="*/ 2147483647 w 2694"/>
              <a:gd name="T107" fmla="*/ 2147483647 h 2990"/>
              <a:gd name="T108" fmla="*/ 2147483647 w 2694"/>
              <a:gd name="T109" fmla="*/ 0 h 299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694"/>
              <a:gd name="T166" fmla="*/ 0 h 2990"/>
              <a:gd name="T167" fmla="*/ 2694 w 2694"/>
              <a:gd name="T168" fmla="*/ 2990 h 299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694" h="2990">
                <a:moveTo>
                  <a:pt x="792" y="0"/>
                </a:moveTo>
                <a:lnTo>
                  <a:pt x="798" y="0"/>
                </a:lnTo>
                <a:lnTo>
                  <a:pt x="804" y="0"/>
                </a:lnTo>
                <a:lnTo>
                  <a:pt x="809" y="0"/>
                </a:lnTo>
                <a:lnTo>
                  <a:pt x="815" y="0"/>
                </a:lnTo>
                <a:lnTo>
                  <a:pt x="871" y="2"/>
                </a:lnTo>
                <a:lnTo>
                  <a:pt x="926" y="6"/>
                </a:lnTo>
                <a:lnTo>
                  <a:pt x="980" y="11"/>
                </a:lnTo>
                <a:lnTo>
                  <a:pt x="1034" y="19"/>
                </a:lnTo>
                <a:lnTo>
                  <a:pt x="1087" y="28"/>
                </a:lnTo>
                <a:lnTo>
                  <a:pt x="1141" y="39"/>
                </a:lnTo>
                <a:lnTo>
                  <a:pt x="1193" y="52"/>
                </a:lnTo>
                <a:lnTo>
                  <a:pt x="1244" y="66"/>
                </a:lnTo>
                <a:lnTo>
                  <a:pt x="1294" y="82"/>
                </a:lnTo>
                <a:lnTo>
                  <a:pt x="1343" y="98"/>
                </a:lnTo>
                <a:lnTo>
                  <a:pt x="1392" y="114"/>
                </a:lnTo>
                <a:lnTo>
                  <a:pt x="1438" y="131"/>
                </a:lnTo>
                <a:lnTo>
                  <a:pt x="1484" y="150"/>
                </a:lnTo>
                <a:lnTo>
                  <a:pt x="1528" y="167"/>
                </a:lnTo>
                <a:lnTo>
                  <a:pt x="1571" y="186"/>
                </a:lnTo>
                <a:lnTo>
                  <a:pt x="1612" y="205"/>
                </a:lnTo>
                <a:lnTo>
                  <a:pt x="1651" y="224"/>
                </a:lnTo>
                <a:lnTo>
                  <a:pt x="1688" y="242"/>
                </a:lnTo>
                <a:lnTo>
                  <a:pt x="1724" y="261"/>
                </a:lnTo>
                <a:lnTo>
                  <a:pt x="1757" y="278"/>
                </a:lnTo>
                <a:lnTo>
                  <a:pt x="1789" y="295"/>
                </a:lnTo>
                <a:lnTo>
                  <a:pt x="1817" y="313"/>
                </a:lnTo>
                <a:lnTo>
                  <a:pt x="1844" y="327"/>
                </a:lnTo>
                <a:lnTo>
                  <a:pt x="1870" y="343"/>
                </a:lnTo>
                <a:lnTo>
                  <a:pt x="1892" y="355"/>
                </a:lnTo>
                <a:lnTo>
                  <a:pt x="1911" y="368"/>
                </a:lnTo>
                <a:lnTo>
                  <a:pt x="1926" y="379"/>
                </a:lnTo>
                <a:lnTo>
                  <a:pt x="1941" y="387"/>
                </a:lnTo>
                <a:lnTo>
                  <a:pt x="1952" y="395"/>
                </a:lnTo>
                <a:lnTo>
                  <a:pt x="1960" y="400"/>
                </a:lnTo>
                <a:lnTo>
                  <a:pt x="1964" y="403"/>
                </a:lnTo>
                <a:lnTo>
                  <a:pt x="1966" y="404"/>
                </a:lnTo>
                <a:lnTo>
                  <a:pt x="1969" y="406"/>
                </a:lnTo>
                <a:lnTo>
                  <a:pt x="1979" y="412"/>
                </a:lnTo>
                <a:lnTo>
                  <a:pt x="1994" y="423"/>
                </a:lnTo>
                <a:lnTo>
                  <a:pt x="2013" y="438"/>
                </a:lnTo>
                <a:lnTo>
                  <a:pt x="2039" y="455"/>
                </a:lnTo>
                <a:lnTo>
                  <a:pt x="2067" y="477"/>
                </a:lnTo>
                <a:lnTo>
                  <a:pt x="2100" y="502"/>
                </a:lnTo>
                <a:lnTo>
                  <a:pt x="2135" y="532"/>
                </a:lnTo>
                <a:lnTo>
                  <a:pt x="2173" y="565"/>
                </a:lnTo>
                <a:lnTo>
                  <a:pt x="2214" y="603"/>
                </a:lnTo>
                <a:lnTo>
                  <a:pt x="2255" y="644"/>
                </a:lnTo>
                <a:lnTo>
                  <a:pt x="2298" y="689"/>
                </a:lnTo>
                <a:lnTo>
                  <a:pt x="2340" y="736"/>
                </a:lnTo>
                <a:lnTo>
                  <a:pt x="2383" y="788"/>
                </a:lnTo>
                <a:lnTo>
                  <a:pt x="2424" y="843"/>
                </a:lnTo>
                <a:lnTo>
                  <a:pt x="2465" y="902"/>
                </a:lnTo>
                <a:lnTo>
                  <a:pt x="2513" y="976"/>
                </a:lnTo>
                <a:lnTo>
                  <a:pt x="2555" y="1055"/>
                </a:lnTo>
                <a:lnTo>
                  <a:pt x="2595" y="1139"/>
                </a:lnTo>
                <a:lnTo>
                  <a:pt x="2628" y="1227"/>
                </a:lnTo>
                <a:lnTo>
                  <a:pt x="2656" y="1320"/>
                </a:lnTo>
                <a:lnTo>
                  <a:pt x="2677" y="1418"/>
                </a:lnTo>
                <a:lnTo>
                  <a:pt x="2690" y="1519"/>
                </a:lnTo>
                <a:lnTo>
                  <a:pt x="2694" y="1625"/>
                </a:lnTo>
                <a:lnTo>
                  <a:pt x="2693" y="1693"/>
                </a:lnTo>
                <a:lnTo>
                  <a:pt x="2687" y="1761"/>
                </a:lnTo>
                <a:lnTo>
                  <a:pt x="2677" y="1832"/>
                </a:lnTo>
                <a:lnTo>
                  <a:pt x="2664" y="1903"/>
                </a:lnTo>
                <a:lnTo>
                  <a:pt x="2650" y="1958"/>
                </a:lnTo>
                <a:lnTo>
                  <a:pt x="2631" y="2011"/>
                </a:lnTo>
                <a:lnTo>
                  <a:pt x="2609" y="2058"/>
                </a:lnTo>
                <a:lnTo>
                  <a:pt x="2584" y="2102"/>
                </a:lnTo>
                <a:lnTo>
                  <a:pt x="2557" y="2143"/>
                </a:lnTo>
                <a:lnTo>
                  <a:pt x="2525" y="2181"/>
                </a:lnTo>
                <a:lnTo>
                  <a:pt x="2492" y="2216"/>
                </a:lnTo>
                <a:lnTo>
                  <a:pt x="2456" y="2248"/>
                </a:lnTo>
                <a:lnTo>
                  <a:pt x="2448" y="2254"/>
                </a:lnTo>
                <a:lnTo>
                  <a:pt x="2438" y="2260"/>
                </a:lnTo>
                <a:lnTo>
                  <a:pt x="2431" y="2266"/>
                </a:lnTo>
                <a:lnTo>
                  <a:pt x="2423" y="2273"/>
                </a:lnTo>
                <a:lnTo>
                  <a:pt x="2415" y="2279"/>
                </a:lnTo>
                <a:lnTo>
                  <a:pt x="2405" y="2284"/>
                </a:lnTo>
                <a:lnTo>
                  <a:pt x="2397" y="2290"/>
                </a:lnTo>
                <a:lnTo>
                  <a:pt x="2388" y="2296"/>
                </a:lnTo>
                <a:lnTo>
                  <a:pt x="2356" y="2315"/>
                </a:lnTo>
                <a:lnTo>
                  <a:pt x="2321" y="2334"/>
                </a:lnTo>
                <a:lnTo>
                  <a:pt x="2288" y="2350"/>
                </a:lnTo>
                <a:lnTo>
                  <a:pt x="2252" y="2364"/>
                </a:lnTo>
                <a:lnTo>
                  <a:pt x="2216" y="2377"/>
                </a:lnTo>
                <a:lnTo>
                  <a:pt x="2179" y="2390"/>
                </a:lnTo>
                <a:lnTo>
                  <a:pt x="2141" y="2401"/>
                </a:lnTo>
                <a:lnTo>
                  <a:pt x="2102" y="2412"/>
                </a:lnTo>
                <a:lnTo>
                  <a:pt x="2062" y="2421"/>
                </a:lnTo>
                <a:lnTo>
                  <a:pt x="2023" y="2431"/>
                </a:lnTo>
                <a:lnTo>
                  <a:pt x="1983" y="2439"/>
                </a:lnTo>
                <a:lnTo>
                  <a:pt x="1942" y="2448"/>
                </a:lnTo>
                <a:lnTo>
                  <a:pt x="1903" y="2456"/>
                </a:lnTo>
                <a:lnTo>
                  <a:pt x="1862" y="2465"/>
                </a:lnTo>
                <a:lnTo>
                  <a:pt x="1821" y="2475"/>
                </a:lnTo>
                <a:lnTo>
                  <a:pt x="1779" y="2484"/>
                </a:lnTo>
                <a:lnTo>
                  <a:pt x="1738" y="2494"/>
                </a:lnTo>
                <a:lnTo>
                  <a:pt x="1697" y="2507"/>
                </a:lnTo>
                <a:lnTo>
                  <a:pt x="1658" y="2518"/>
                </a:lnTo>
                <a:lnTo>
                  <a:pt x="1617" y="2532"/>
                </a:lnTo>
                <a:lnTo>
                  <a:pt x="1577" y="2546"/>
                </a:lnTo>
                <a:lnTo>
                  <a:pt x="1538" y="2562"/>
                </a:lnTo>
                <a:lnTo>
                  <a:pt x="1500" y="2581"/>
                </a:lnTo>
                <a:lnTo>
                  <a:pt x="1460" y="2600"/>
                </a:lnTo>
                <a:lnTo>
                  <a:pt x="1424" y="2622"/>
                </a:lnTo>
                <a:lnTo>
                  <a:pt x="1386" y="2646"/>
                </a:lnTo>
                <a:lnTo>
                  <a:pt x="1351" y="2671"/>
                </a:lnTo>
                <a:lnTo>
                  <a:pt x="1316" y="2699"/>
                </a:lnTo>
                <a:lnTo>
                  <a:pt x="1282" y="2731"/>
                </a:lnTo>
                <a:lnTo>
                  <a:pt x="1248" y="2764"/>
                </a:lnTo>
                <a:lnTo>
                  <a:pt x="1217" y="2802"/>
                </a:lnTo>
                <a:lnTo>
                  <a:pt x="1187" y="2841"/>
                </a:lnTo>
                <a:lnTo>
                  <a:pt x="1176" y="2856"/>
                </a:lnTo>
                <a:lnTo>
                  <a:pt x="1165" y="2870"/>
                </a:lnTo>
                <a:lnTo>
                  <a:pt x="1154" y="2882"/>
                </a:lnTo>
                <a:lnTo>
                  <a:pt x="1141" y="2895"/>
                </a:lnTo>
                <a:lnTo>
                  <a:pt x="1130" y="2906"/>
                </a:lnTo>
                <a:lnTo>
                  <a:pt x="1117" y="2916"/>
                </a:lnTo>
                <a:lnTo>
                  <a:pt x="1103" y="2925"/>
                </a:lnTo>
                <a:lnTo>
                  <a:pt x="1090" y="2935"/>
                </a:lnTo>
                <a:lnTo>
                  <a:pt x="1068" y="2947"/>
                </a:lnTo>
                <a:lnTo>
                  <a:pt x="1046" y="2960"/>
                </a:lnTo>
                <a:lnTo>
                  <a:pt x="1022" y="2969"/>
                </a:lnTo>
                <a:lnTo>
                  <a:pt x="999" y="2976"/>
                </a:lnTo>
                <a:lnTo>
                  <a:pt x="973" y="2982"/>
                </a:lnTo>
                <a:lnTo>
                  <a:pt x="950" y="2987"/>
                </a:lnTo>
                <a:lnTo>
                  <a:pt x="923" y="2988"/>
                </a:lnTo>
                <a:lnTo>
                  <a:pt x="898" y="2990"/>
                </a:lnTo>
                <a:lnTo>
                  <a:pt x="849" y="2988"/>
                </a:lnTo>
                <a:lnTo>
                  <a:pt x="800" y="2985"/>
                </a:lnTo>
                <a:lnTo>
                  <a:pt x="749" y="2980"/>
                </a:lnTo>
                <a:lnTo>
                  <a:pt x="697" y="2972"/>
                </a:lnTo>
                <a:lnTo>
                  <a:pt x="646" y="2961"/>
                </a:lnTo>
                <a:lnTo>
                  <a:pt x="596" y="2947"/>
                </a:lnTo>
                <a:lnTo>
                  <a:pt x="544" y="2931"/>
                </a:lnTo>
                <a:lnTo>
                  <a:pt x="495" y="2911"/>
                </a:lnTo>
                <a:lnTo>
                  <a:pt x="444" y="2889"/>
                </a:lnTo>
                <a:lnTo>
                  <a:pt x="397" y="2863"/>
                </a:lnTo>
                <a:lnTo>
                  <a:pt x="349" y="2833"/>
                </a:lnTo>
                <a:lnTo>
                  <a:pt x="305" y="2802"/>
                </a:lnTo>
                <a:lnTo>
                  <a:pt x="261" y="2766"/>
                </a:lnTo>
                <a:lnTo>
                  <a:pt x="220" y="2726"/>
                </a:lnTo>
                <a:lnTo>
                  <a:pt x="182" y="2682"/>
                </a:lnTo>
                <a:lnTo>
                  <a:pt x="147" y="2634"/>
                </a:lnTo>
                <a:lnTo>
                  <a:pt x="141" y="2625"/>
                </a:lnTo>
                <a:lnTo>
                  <a:pt x="134" y="2614"/>
                </a:lnTo>
                <a:lnTo>
                  <a:pt x="128" y="2604"/>
                </a:lnTo>
                <a:lnTo>
                  <a:pt x="122" y="2595"/>
                </a:lnTo>
                <a:lnTo>
                  <a:pt x="115" y="2584"/>
                </a:lnTo>
                <a:lnTo>
                  <a:pt x="107" y="2571"/>
                </a:lnTo>
                <a:lnTo>
                  <a:pt x="101" y="2560"/>
                </a:lnTo>
                <a:lnTo>
                  <a:pt x="95" y="2549"/>
                </a:lnTo>
                <a:lnTo>
                  <a:pt x="74" y="2508"/>
                </a:lnTo>
                <a:lnTo>
                  <a:pt x="55" y="2469"/>
                </a:lnTo>
                <a:lnTo>
                  <a:pt x="38" y="2428"/>
                </a:lnTo>
                <a:lnTo>
                  <a:pt x="25" y="2387"/>
                </a:lnTo>
                <a:lnTo>
                  <a:pt x="14" y="2347"/>
                </a:lnTo>
                <a:lnTo>
                  <a:pt x="6" y="2308"/>
                </a:lnTo>
                <a:lnTo>
                  <a:pt x="2" y="2268"/>
                </a:lnTo>
                <a:lnTo>
                  <a:pt x="0" y="2229"/>
                </a:lnTo>
                <a:lnTo>
                  <a:pt x="3" y="2175"/>
                </a:lnTo>
                <a:lnTo>
                  <a:pt x="14" y="2123"/>
                </a:lnTo>
                <a:lnTo>
                  <a:pt x="32" y="2072"/>
                </a:lnTo>
                <a:lnTo>
                  <a:pt x="58" y="2025"/>
                </a:lnTo>
                <a:lnTo>
                  <a:pt x="92" y="1981"/>
                </a:lnTo>
                <a:lnTo>
                  <a:pt x="136" y="1940"/>
                </a:lnTo>
                <a:lnTo>
                  <a:pt x="188" y="1902"/>
                </a:lnTo>
                <a:lnTo>
                  <a:pt x="250" y="1868"/>
                </a:lnTo>
                <a:lnTo>
                  <a:pt x="316" y="1827"/>
                </a:lnTo>
                <a:lnTo>
                  <a:pt x="363" y="1774"/>
                </a:lnTo>
                <a:lnTo>
                  <a:pt x="392" y="1712"/>
                </a:lnTo>
                <a:lnTo>
                  <a:pt x="403" y="1641"/>
                </a:lnTo>
                <a:lnTo>
                  <a:pt x="403" y="1560"/>
                </a:lnTo>
                <a:lnTo>
                  <a:pt x="390" y="1475"/>
                </a:lnTo>
                <a:lnTo>
                  <a:pt x="368" y="1384"/>
                </a:lnTo>
                <a:lnTo>
                  <a:pt x="338" y="1287"/>
                </a:lnTo>
                <a:lnTo>
                  <a:pt x="305" y="1186"/>
                </a:lnTo>
                <a:lnTo>
                  <a:pt x="269" y="1083"/>
                </a:lnTo>
                <a:lnTo>
                  <a:pt x="231" y="981"/>
                </a:lnTo>
                <a:lnTo>
                  <a:pt x="196" y="877"/>
                </a:lnTo>
                <a:lnTo>
                  <a:pt x="164" y="772"/>
                </a:lnTo>
                <a:lnTo>
                  <a:pt x="139" y="671"/>
                </a:lnTo>
                <a:lnTo>
                  <a:pt x="123" y="573"/>
                </a:lnTo>
                <a:lnTo>
                  <a:pt x="117" y="479"/>
                </a:lnTo>
                <a:lnTo>
                  <a:pt x="119" y="430"/>
                </a:lnTo>
                <a:lnTo>
                  <a:pt x="125" y="384"/>
                </a:lnTo>
                <a:lnTo>
                  <a:pt x="134" y="338"/>
                </a:lnTo>
                <a:lnTo>
                  <a:pt x="150" y="295"/>
                </a:lnTo>
                <a:lnTo>
                  <a:pt x="171" y="254"/>
                </a:lnTo>
                <a:lnTo>
                  <a:pt x="196" y="216"/>
                </a:lnTo>
                <a:lnTo>
                  <a:pt x="226" y="180"/>
                </a:lnTo>
                <a:lnTo>
                  <a:pt x="264" y="147"/>
                </a:lnTo>
                <a:lnTo>
                  <a:pt x="272" y="141"/>
                </a:lnTo>
                <a:lnTo>
                  <a:pt x="280" y="136"/>
                </a:lnTo>
                <a:lnTo>
                  <a:pt x="288" y="130"/>
                </a:lnTo>
                <a:lnTo>
                  <a:pt x="296" y="125"/>
                </a:lnTo>
                <a:lnTo>
                  <a:pt x="308" y="115"/>
                </a:lnTo>
                <a:lnTo>
                  <a:pt x="322" y="107"/>
                </a:lnTo>
                <a:lnTo>
                  <a:pt x="337" y="100"/>
                </a:lnTo>
                <a:lnTo>
                  <a:pt x="352" y="92"/>
                </a:lnTo>
                <a:lnTo>
                  <a:pt x="368" y="84"/>
                </a:lnTo>
                <a:lnTo>
                  <a:pt x="384" y="77"/>
                </a:lnTo>
                <a:lnTo>
                  <a:pt x="401" y="69"/>
                </a:lnTo>
                <a:lnTo>
                  <a:pt x="419" y="63"/>
                </a:lnTo>
                <a:lnTo>
                  <a:pt x="436" y="57"/>
                </a:lnTo>
                <a:lnTo>
                  <a:pt x="455" y="51"/>
                </a:lnTo>
                <a:lnTo>
                  <a:pt x="474" y="44"/>
                </a:lnTo>
                <a:lnTo>
                  <a:pt x="495" y="39"/>
                </a:lnTo>
                <a:lnTo>
                  <a:pt x="515" y="35"/>
                </a:lnTo>
                <a:lnTo>
                  <a:pt x="536" y="30"/>
                </a:lnTo>
                <a:lnTo>
                  <a:pt x="558" y="25"/>
                </a:lnTo>
                <a:lnTo>
                  <a:pt x="580" y="21"/>
                </a:lnTo>
                <a:lnTo>
                  <a:pt x="607" y="16"/>
                </a:lnTo>
                <a:lnTo>
                  <a:pt x="634" y="11"/>
                </a:lnTo>
                <a:lnTo>
                  <a:pt x="661" y="8"/>
                </a:lnTo>
                <a:lnTo>
                  <a:pt x="686" y="5"/>
                </a:lnTo>
                <a:lnTo>
                  <a:pt x="713" y="3"/>
                </a:lnTo>
                <a:lnTo>
                  <a:pt x="740" y="2"/>
                </a:lnTo>
                <a:lnTo>
                  <a:pt x="765" y="0"/>
                </a:lnTo>
                <a:lnTo>
                  <a:pt x="792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0" name="Freeform 4"/>
          <p:cNvSpPr>
            <a:spLocks/>
          </p:cNvSpPr>
          <p:nvPr/>
        </p:nvSpPr>
        <p:spPr bwMode="auto">
          <a:xfrm>
            <a:off x="4205288" y="4598988"/>
            <a:ext cx="500062" cy="334962"/>
          </a:xfrm>
          <a:custGeom>
            <a:avLst/>
            <a:gdLst>
              <a:gd name="T0" fmla="*/ 2147483647 w 629"/>
              <a:gd name="T1" fmla="*/ 2147483647 h 422"/>
              <a:gd name="T2" fmla="*/ 2147483647 w 629"/>
              <a:gd name="T3" fmla="*/ 2147483647 h 422"/>
              <a:gd name="T4" fmla="*/ 2147483647 w 629"/>
              <a:gd name="T5" fmla="*/ 2147483647 h 422"/>
              <a:gd name="T6" fmla="*/ 2147483647 w 629"/>
              <a:gd name="T7" fmla="*/ 2147483647 h 422"/>
              <a:gd name="T8" fmla="*/ 2147483647 w 629"/>
              <a:gd name="T9" fmla="*/ 2147483647 h 422"/>
              <a:gd name="T10" fmla="*/ 2147483647 w 629"/>
              <a:gd name="T11" fmla="*/ 2147483647 h 422"/>
              <a:gd name="T12" fmla="*/ 2147483647 w 629"/>
              <a:gd name="T13" fmla="*/ 2147483647 h 422"/>
              <a:gd name="T14" fmla="*/ 2147483647 w 629"/>
              <a:gd name="T15" fmla="*/ 2147483647 h 422"/>
              <a:gd name="T16" fmla="*/ 2147483647 w 629"/>
              <a:gd name="T17" fmla="*/ 2147483647 h 422"/>
              <a:gd name="T18" fmla="*/ 2147483647 w 629"/>
              <a:gd name="T19" fmla="*/ 2147483647 h 422"/>
              <a:gd name="T20" fmla="*/ 2147483647 w 629"/>
              <a:gd name="T21" fmla="*/ 2147483647 h 422"/>
              <a:gd name="T22" fmla="*/ 2147483647 w 629"/>
              <a:gd name="T23" fmla="*/ 2147483647 h 422"/>
              <a:gd name="T24" fmla="*/ 2147483647 w 629"/>
              <a:gd name="T25" fmla="*/ 2147483647 h 422"/>
              <a:gd name="T26" fmla="*/ 2147483647 w 629"/>
              <a:gd name="T27" fmla="*/ 2147483647 h 422"/>
              <a:gd name="T28" fmla="*/ 2147483647 w 629"/>
              <a:gd name="T29" fmla="*/ 2147483647 h 422"/>
              <a:gd name="T30" fmla="*/ 2147483647 w 629"/>
              <a:gd name="T31" fmla="*/ 2147483647 h 422"/>
              <a:gd name="T32" fmla="*/ 2147483647 w 629"/>
              <a:gd name="T33" fmla="*/ 2147483647 h 422"/>
              <a:gd name="T34" fmla="*/ 2147483647 w 629"/>
              <a:gd name="T35" fmla="*/ 2147483647 h 422"/>
              <a:gd name="T36" fmla="*/ 2147483647 w 629"/>
              <a:gd name="T37" fmla="*/ 2147483647 h 422"/>
              <a:gd name="T38" fmla="*/ 2147483647 w 629"/>
              <a:gd name="T39" fmla="*/ 2147483647 h 422"/>
              <a:gd name="T40" fmla="*/ 2147483647 w 629"/>
              <a:gd name="T41" fmla="*/ 2147483647 h 422"/>
              <a:gd name="T42" fmla="*/ 2147483647 w 629"/>
              <a:gd name="T43" fmla="*/ 2147483647 h 422"/>
              <a:gd name="T44" fmla="*/ 2147483647 w 629"/>
              <a:gd name="T45" fmla="*/ 2147483647 h 422"/>
              <a:gd name="T46" fmla="*/ 2147483647 w 629"/>
              <a:gd name="T47" fmla="*/ 2147483647 h 422"/>
              <a:gd name="T48" fmla="*/ 2147483647 w 629"/>
              <a:gd name="T49" fmla="*/ 2147483647 h 422"/>
              <a:gd name="T50" fmla="*/ 2147483647 w 629"/>
              <a:gd name="T51" fmla="*/ 2147483647 h 422"/>
              <a:gd name="T52" fmla="*/ 2147483647 w 629"/>
              <a:gd name="T53" fmla="*/ 2147483647 h 422"/>
              <a:gd name="T54" fmla="*/ 2147483647 w 629"/>
              <a:gd name="T55" fmla="*/ 2147483647 h 422"/>
              <a:gd name="T56" fmla="*/ 2147483647 w 629"/>
              <a:gd name="T57" fmla="*/ 2147483647 h 422"/>
              <a:gd name="T58" fmla="*/ 2147483647 w 629"/>
              <a:gd name="T59" fmla="*/ 2147483647 h 422"/>
              <a:gd name="T60" fmla="*/ 2147483647 w 629"/>
              <a:gd name="T61" fmla="*/ 2147483647 h 422"/>
              <a:gd name="T62" fmla="*/ 2147483647 w 629"/>
              <a:gd name="T63" fmla="*/ 2147483647 h 422"/>
              <a:gd name="T64" fmla="*/ 2147483647 w 629"/>
              <a:gd name="T65" fmla="*/ 2147483647 h 422"/>
              <a:gd name="T66" fmla="*/ 2147483647 w 629"/>
              <a:gd name="T67" fmla="*/ 2147483647 h 422"/>
              <a:gd name="T68" fmla="*/ 2147483647 w 629"/>
              <a:gd name="T69" fmla="*/ 2147483647 h 422"/>
              <a:gd name="T70" fmla="*/ 2147483647 w 629"/>
              <a:gd name="T71" fmla="*/ 2147483647 h 422"/>
              <a:gd name="T72" fmla="*/ 2147483647 w 629"/>
              <a:gd name="T73" fmla="*/ 2147483647 h 422"/>
              <a:gd name="T74" fmla="*/ 2147483647 w 629"/>
              <a:gd name="T75" fmla="*/ 2147483647 h 42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29"/>
              <a:gd name="T115" fmla="*/ 0 h 422"/>
              <a:gd name="T116" fmla="*/ 629 w 629"/>
              <a:gd name="T117" fmla="*/ 422 h 42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29" h="422">
                <a:moveTo>
                  <a:pt x="353" y="379"/>
                </a:moveTo>
                <a:lnTo>
                  <a:pt x="320" y="378"/>
                </a:lnTo>
                <a:lnTo>
                  <a:pt x="286" y="373"/>
                </a:lnTo>
                <a:lnTo>
                  <a:pt x="256" y="367"/>
                </a:lnTo>
                <a:lnTo>
                  <a:pt x="226" y="357"/>
                </a:lnTo>
                <a:lnTo>
                  <a:pt x="196" y="346"/>
                </a:lnTo>
                <a:lnTo>
                  <a:pt x="169" y="332"/>
                </a:lnTo>
                <a:lnTo>
                  <a:pt x="144" y="316"/>
                </a:lnTo>
                <a:lnTo>
                  <a:pt x="122" y="299"/>
                </a:lnTo>
                <a:lnTo>
                  <a:pt x="100" y="278"/>
                </a:lnTo>
                <a:lnTo>
                  <a:pt x="81" y="258"/>
                </a:lnTo>
                <a:lnTo>
                  <a:pt x="65" y="236"/>
                </a:lnTo>
                <a:lnTo>
                  <a:pt x="51" y="210"/>
                </a:lnTo>
                <a:lnTo>
                  <a:pt x="40" y="185"/>
                </a:lnTo>
                <a:lnTo>
                  <a:pt x="32" y="158"/>
                </a:lnTo>
                <a:lnTo>
                  <a:pt x="27" y="131"/>
                </a:lnTo>
                <a:lnTo>
                  <a:pt x="26" y="103"/>
                </a:lnTo>
                <a:lnTo>
                  <a:pt x="27" y="76"/>
                </a:lnTo>
                <a:lnTo>
                  <a:pt x="32" y="49"/>
                </a:lnTo>
                <a:lnTo>
                  <a:pt x="38" y="24"/>
                </a:lnTo>
                <a:lnTo>
                  <a:pt x="49" y="0"/>
                </a:lnTo>
                <a:lnTo>
                  <a:pt x="38" y="16"/>
                </a:lnTo>
                <a:lnTo>
                  <a:pt x="29" y="33"/>
                </a:lnTo>
                <a:lnTo>
                  <a:pt x="21" y="51"/>
                </a:lnTo>
                <a:lnTo>
                  <a:pt x="13" y="68"/>
                </a:lnTo>
                <a:lnTo>
                  <a:pt x="8" y="87"/>
                </a:lnTo>
                <a:lnTo>
                  <a:pt x="3" y="106"/>
                </a:lnTo>
                <a:lnTo>
                  <a:pt x="2" y="125"/>
                </a:lnTo>
                <a:lnTo>
                  <a:pt x="0" y="146"/>
                </a:lnTo>
                <a:lnTo>
                  <a:pt x="2" y="174"/>
                </a:lnTo>
                <a:lnTo>
                  <a:pt x="7" y="201"/>
                </a:lnTo>
                <a:lnTo>
                  <a:pt x="15" y="228"/>
                </a:lnTo>
                <a:lnTo>
                  <a:pt x="26" y="253"/>
                </a:lnTo>
                <a:lnTo>
                  <a:pt x="40" y="277"/>
                </a:lnTo>
                <a:lnTo>
                  <a:pt x="56" y="300"/>
                </a:lnTo>
                <a:lnTo>
                  <a:pt x="75" y="321"/>
                </a:lnTo>
                <a:lnTo>
                  <a:pt x="97" y="340"/>
                </a:lnTo>
                <a:lnTo>
                  <a:pt x="119" y="359"/>
                </a:lnTo>
                <a:lnTo>
                  <a:pt x="144" y="375"/>
                </a:lnTo>
                <a:lnTo>
                  <a:pt x="171" y="389"/>
                </a:lnTo>
                <a:lnTo>
                  <a:pt x="201" y="400"/>
                </a:lnTo>
                <a:lnTo>
                  <a:pt x="231" y="409"/>
                </a:lnTo>
                <a:lnTo>
                  <a:pt x="261" y="416"/>
                </a:lnTo>
                <a:lnTo>
                  <a:pt x="294" y="420"/>
                </a:lnTo>
                <a:lnTo>
                  <a:pt x="327" y="422"/>
                </a:lnTo>
                <a:lnTo>
                  <a:pt x="353" y="420"/>
                </a:lnTo>
                <a:lnTo>
                  <a:pt x="378" y="419"/>
                </a:lnTo>
                <a:lnTo>
                  <a:pt x="402" y="414"/>
                </a:lnTo>
                <a:lnTo>
                  <a:pt x="425" y="409"/>
                </a:lnTo>
                <a:lnTo>
                  <a:pt x="448" y="401"/>
                </a:lnTo>
                <a:lnTo>
                  <a:pt x="470" y="394"/>
                </a:lnTo>
                <a:lnTo>
                  <a:pt x="492" y="384"/>
                </a:lnTo>
                <a:lnTo>
                  <a:pt x="512" y="373"/>
                </a:lnTo>
                <a:lnTo>
                  <a:pt x="531" y="360"/>
                </a:lnTo>
                <a:lnTo>
                  <a:pt x="549" y="348"/>
                </a:lnTo>
                <a:lnTo>
                  <a:pt x="566" y="334"/>
                </a:lnTo>
                <a:lnTo>
                  <a:pt x="582" y="318"/>
                </a:lnTo>
                <a:lnTo>
                  <a:pt x="596" y="300"/>
                </a:lnTo>
                <a:lnTo>
                  <a:pt x="609" y="283"/>
                </a:lnTo>
                <a:lnTo>
                  <a:pt x="620" y="266"/>
                </a:lnTo>
                <a:lnTo>
                  <a:pt x="629" y="247"/>
                </a:lnTo>
                <a:lnTo>
                  <a:pt x="618" y="261"/>
                </a:lnTo>
                <a:lnTo>
                  <a:pt x="606" y="275"/>
                </a:lnTo>
                <a:lnTo>
                  <a:pt x="593" y="289"/>
                </a:lnTo>
                <a:lnTo>
                  <a:pt x="579" y="302"/>
                </a:lnTo>
                <a:lnTo>
                  <a:pt x="563" y="313"/>
                </a:lnTo>
                <a:lnTo>
                  <a:pt x="547" y="324"/>
                </a:lnTo>
                <a:lnTo>
                  <a:pt x="531" y="334"/>
                </a:lnTo>
                <a:lnTo>
                  <a:pt x="514" y="343"/>
                </a:lnTo>
                <a:lnTo>
                  <a:pt x="495" y="351"/>
                </a:lnTo>
                <a:lnTo>
                  <a:pt x="476" y="359"/>
                </a:lnTo>
                <a:lnTo>
                  <a:pt x="457" y="365"/>
                </a:lnTo>
                <a:lnTo>
                  <a:pt x="438" y="370"/>
                </a:lnTo>
                <a:lnTo>
                  <a:pt x="418" y="375"/>
                </a:lnTo>
                <a:lnTo>
                  <a:pt x="395" y="376"/>
                </a:lnTo>
                <a:lnTo>
                  <a:pt x="375" y="379"/>
                </a:lnTo>
                <a:lnTo>
                  <a:pt x="353" y="3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244975" y="4460875"/>
            <a:ext cx="498475" cy="333375"/>
          </a:xfrm>
          <a:custGeom>
            <a:avLst/>
            <a:gdLst>
              <a:gd name="T0" fmla="*/ 2147483647 w 629"/>
              <a:gd name="T1" fmla="*/ 2147483647 h 420"/>
              <a:gd name="T2" fmla="*/ 2147483647 w 629"/>
              <a:gd name="T3" fmla="*/ 2147483647 h 420"/>
              <a:gd name="T4" fmla="*/ 2147483647 w 629"/>
              <a:gd name="T5" fmla="*/ 2147483647 h 420"/>
              <a:gd name="T6" fmla="*/ 2147483647 w 629"/>
              <a:gd name="T7" fmla="*/ 2147483647 h 420"/>
              <a:gd name="T8" fmla="*/ 2147483647 w 629"/>
              <a:gd name="T9" fmla="*/ 2147483647 h 420"/>
              <a:gd name="T10" fmla="*/ 2147483647 w 629"/>
              <a:gd name="T11" fmla="*/ 2147483647 h 420"/>
              <a:gd name="T12" fmla="*/ 2147483647 w 629"/>
              <a:gd name="T13" fmla="*/ 2147483647 h 420"/>
              <a:gd name="T14" fmla="*/ 2147483647 w 629"/>
              <a:gd name="T15" fmla="*/ 2147483647 h 420"/>
              <a:gd name="T16" fmla="*/ 2147483647 w 629"/>
              <a:gd name="T17" fmla="*/ 2147483647 h 420"/>
              <a:gd name="T18" fmla="*/ 2147483647 w 629"/>
              <a:gd name="T19" fmla="*/ 2147483647 h 420"/>
              <a:gd name="T20" fmla="*/ 2147483647 w 629"/>
              <a:gd name="T21" fmla="*/ 2147483647 h 420"/>
              <a:gd name="T22" fmla="*/ 2147483647 w 629"/>
              <a:gd name="T23" fmla="*/ 2147483647 h 420"/>
              <a:gd name="T24" fmla="*/ 2147483647 w 629"/>
              <a:gd name="T25" fmla="*/ 2147483647 h 420"/>
              <a:gd name="T26" fmla="*/ 2147483647 w 629"/>
              <a:gd name="T27" fmla="*/ 2147483647 h 420"/>
              <a:gd name="T28" fmla="*/ 2147483647 w 629"/>
              <a:gd name="T29" fmla="*/ 2147483647 h 420"/>
              <a:gd name="T30" fmla="*/ 2147483647 w 629"/>
              <a:gd name="T31" fmla="*/ 2147483647 h 420"/>
              <a:gd name="T32" fmla="*/ 2147483647 w 629"/>
              <a:gd name="T33" fmla="*/ 2147483647 h 420"/>
              <a:gd name="T34" fmla="*/ 2147483647 w 629"/>
              <a:gd name="T35" fmla="*/ 2147483647 h 420"/>
              <a:gd name="T36" fmla="*/ 2147483647 w 629"/>
              <a:gd name="T37" fmla="*/ 2147483647 h 420"/>
              <a:gd name="T38" fmla="*/ 2147483647 w 629"/>
              <a:gd name="T39" fmla="*/ 2147483647 h 420"/>
              <a:gd name="T40" fmla="*/ 2147483647 w 629"/>
              <a:gd name="T41" fmla="*/ 2147483647 h 420"/>
              <a:gd name="T42" fmla="*/ 2147483647 w 629"/>
              <a:gd name="T43" fmla="*/ 2147483647 h 420"/>
              <a:gd name="T44" fmla="*/ 2147483647 w 629"/>
              <a:gd name="T45" fmla="*/ 2147483647 h 420"/>
              <a:gd name="T46" fmla="*/ 2147483647 w 629"/>
              <a:gd name="T47" fmla="*/ 2147483647 h 420"/>
              <a:gd name="T48" fmla="*/ 2147483647 w 629"/>
              <a:gd name="T49" fmla="*/ 2147483647 h 420"/>
              <a:gd name="T50" fmla="*/ 2147483647 w 629"/>
              <a:gd name="T51" fmla="*/ 2147483647 h 420"/>
              <a:gd name="T52" fmla="*/ 2147483647 w 629"/>
              <a:gd name="T53" fmla="*/ 2147483647 h 420"/>
              <a:gd name="T54" fmla="*/ 2147483647 w 629"/>
              <a:gd name="T55" fmla="*/ 2147483647 h 420"/>
              <a:gd name="T56" fmla="*/ 2147483647 w 629"/>
              <a:gd name="T57" fmla="*/ 2147483647 h 420"/>
              <a:gd name="T58" fmla="*/ 2147483647 w 629"/>
              <a:gd name="T59" fmla="*/ 2147483647 h 420"/>
              <a:gd name="T60" fmla="*/ 2147483647 w 629"/>
              <a:gd name="T61" fmla="*/ 2147483647 h 420"/>
              <a:gd name="T62" fmla="*/ 2147483647 w 629"/>
              <a:gd name="T63" fmla="*/ 2147483647 h 420"/>
              <a:gd name="T64" fmla="*/ 2147483647 w 629"/>
              <a:gd name="T65" fmla="*/ 2147483647 h 420"/>
              <a:gd name="T66" fmla="*/ 2147483647 w 629"/>
              <a:gd name="T67" fmla="*/ 2147483647 h 420"/>
              <a:gd name="T68" fmla="*/ 2147483647 w 629"/>
              <a:gd name="T69" fmla="*/ 2147483647 h 420"/>
              <a:gd name="T70" fmla="*/ 2147483647 w 629"/>
              <a:gd name="T71" fmla="*/ 2147483647 h 420"/>
              <a:gd name="T72" fmla="*/ 2147483647 w 629"/>
              <a:gd name="T73" fmla="*/ 2147483647 h 420"/>
              <a:gd name="T74" fmla="*/ 2147483647 w 629"/>
              <a:gd name="T75" fmla="*/ 2147483647 h 4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29"/>
              <a:gd name="T115" fmla="*/ 0 h 420"/>
              <a:gd name="T116" fmla="*/ 629 w 629"/>
              <a:gd name="T117" fmla="*/ 420 h 42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29" h="420">
                <a:moveTo>
                  <a:pt x="278" y="42"/>
                </a:moveTo>
                <a:lnTo>
                  <a:pt x="312" y="44"/>
                </a:lnTo>
                <a:lnTo>
                  <a:pt x="343" y="49"/>
                </a:lnTo>
                <a:lnTo>
                  <a:pt x="375" y="55"/>
                </a:lnTo>
                <a:lnTo>
                  <a:pt x="405" y="64"/>
                </a:lnTo>
                <a:lnTo>
                  <a:pt x="433" y="75"/>
                </a:lnTo>
                <a:lnTo>
                  <a:pt x="460" y="90"/>
                </a:lnTo>
                <a:lnTo>
                  <a:pt x="485" y="105"/>
                </a:lnTo>
                <a:lnTo>
                  <a:pt x="508" y="123"/>
                </a:lnTo>
                <a:lnTo>
                  <a:pt x="530" y="143"/>
                </a:lnTo>
                <a:lnTo>
                  <a:pt x="549" y="164"/>
                </a:lnTo>
                <a:lnTo>
                  <a:pt x="564" y="186"/>
                </a:lnTo>
                <a:lnTo>
                  <a:pt x="579" y="211"/>
                </a:lnTo>
                <a:lnTo>
                  <a:pt x="590" y="236"/>
                </a:lnTo>
                <a:lnTo>
                  <a:pt x="598" y="263"/>
                </a:lnTo>
                <a:lnTo>
                  <a:pt x="602" y="290"/>
                </a:lnTo>
                <a:lnTo>
                  <a:pt x="604" y="319"/>
                </a:lnTo>
                <a:lnTo>
                  <a:pt x="602" y="344"/>
                </a:lnTo>
                <a:lnTo>
                  <a:pt x="598" y="371"/>
                </a:lnTo>
                <a:lnTo>
                  <a:pt x="591" y="396"/>
                </a:lnTo>
                <a:lnTo>
                  <a:pt x="580" y="420"/>
                </a:lnTo>
                <a:lnTo>
                  <a:pt x="591" y="404"/>
                </a:lnTo>
                <a:lnTo>
                  <a:pt x="601" y="387"/>
                </a:lnTo>
                <a:lnTo>
                  <a:pt x="609" y="369"/>
                </a:lnTo>
                <a:lnTo>
                  <a:pt x="617" y="352"/>
                </a:lnTo>
                <a:lnTo>
                  <a:pt x="621" y="333"/>
                </a:lnTo>
                <a:lnTo>
                  <a:pt x="626" y="314"/>
                </a:lnTo>
                <a:lnTo>
                  <a:pt x="628" y="295"/>
                </a:lnTo>
                <a:lnTo>
                  <a:pt x="629" y="276"/>
                </a:lnTo>
                <a:lnTo>
                  <a:pt x="628" y="248"/>
                </a:lnTo>
                <a:lnTo>
                  <a:pt x="623" y="221"/>
                </a:lnTo>
                <a:lnTo>
                  <a:pt x="615" y="194"/>
                </a:lnTo>
                <a:lnTo>
                  <a:pt x="604" y="169"/>
                </a:lnTo>
                <a:lnTo>
                  <a:pt x="590" y="143"/>
                </a:lnTo>
                <a:lnTo>
                  <a:pt x="574" y="121"/>
                </a:lnTo>
                <a:lnTo>
                  <a:pt x="555" y="101"/>
                </a:lnTo>
                <a:lnTo>
                  <a:pt x="533" y="80"/>
                </a:lnTo>
                <a:lnTo>
                  <a:pt x="511" y="63"/>
                </a:lnTo>
                <a:lnTo>
                  <a:pt x="485" y="47"/>
                </a:lnTo>
                <a:lnTo>
                  <a:pt x="459" y="33"/>
                </a:lnTo>
                <a:lnTo>
                  <a:pt x="430" y="22"/>
                </a:lnTo>
                <a:lnTo>
                  <a:pt x="400" y="12"/>
                </a:lnTo>
                <a:lnTo>
                  <a:pt x="369" y="6"/>
                </a:lnTo>
                <a:lnTo>
                  <a:pt x="337" y="1"/>
                </a:lnTo>
                <a:lnTo>
                  <a:pt x="304" y="0"/>
                </a:lnTo>
                <a:lnTo>
                  <a:pt x="278" y="1"/>
                </a:lnTo>
                <a:lnTo>
                  <a:pt x="253" y="3"/>
                </a:lnTo>
                <a:lnTo>
                  <a:pt x="229" y="7"/>
                </a:lnTo>
                <a:lnTo>
                  <a:pt x="206" y="12"/>
                </a:lnTo>
                <a:lnTo>
                  <a:pt x="182" y="20"/>
                </a:lnTo>
                <a:lnTo>
                  <a:pt x="160" y="28"/>
                </a:lnTo>
                <a:lnTo>
                  <a:pt x="138" y="37"/>
                </a:lnTo>
                <a:lnTo>
                  <a:pt x="119" y="49"/>
                </a:lnTo>
                <a:lnTo>
                  <a:pt x="98" y="61"/>
                </a:lnTo>
                <a:lnTo>
                  <a:pt x="81" y="74"/>
                </a:lnTo>
                <a:lnTo>
                  <a:pt x="64" y="88"/>
                </a:lnTo>
                <a:lnTo>
                  <a:pt x="48" y="104"/>
                </a:lnTo>
                <a:lnTo>
                  <a:pt x="34" y="120"/>
                </a:lnTo>
                <a:lnTo>
                  <a:pt x="21" y="137"/>
                </a:lnTo>
                <a:lnTo>
                  <a:pt x="10" y="154"/>
                </a:lnTo>
                <a:lnTo>
                  <a:pt x="0" y="173"/>
                </a:lnTo>
                <a:lnTo>
                  <a:pt x="11" y="159"/>
                </a:lnTo>
                <a:lnTo>
                  <a:pt x="24" y="145"/>
                </a:lnTo>
                <a:lnTo>
                  <a:pt x="37" y="132"/>
                </a:lnTo>
                <a:lnTo>
                  <a:pt x="51" y="120"/>
                </a:lnTo>
                <a:lnTo>
                  <a:pt x="67" y="109"/>
                </a:lnTo>
                <a:lnTo>
                  <a:pt x="82" y="97"/>
                </a:lnTo>
                <a:lnTo>
                  <a:pt x="100" y="86"/>
                </a:lnTo>
                <a:lnTo>
                  <a:pt x="117" y="79"/>
                </a:lnTo>
                <a:lnTo>
                  <a:pt x="135" y="71"/>
                </a:lnTo>
                <a:lnTo>
                  <a:pt x="154" y="63"/>
                </a:lnTo>
                <a:lnTo>
                  <a:pt x="174" y="56"/>
                </a:lnTo>
                <a:lnTo>
                  <a:pt x="193" y="52"/>
                </a:lnTo>
                <a:lnTo>
                  <a:pt x="214" y="47"/>
                </a:lnTo>
                <a:lnTo>
                  <a:pt x="236" y="45"/>
                </a:lnTo>
                <a:lnTo>
                  <a:pt x="256" y="42"/>
                </a:lnTo>
                <a:lnTo>
                  <a:pt x="278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3900488" y="2492375"/>
            <a:ext cx="1211262" cy="646113"/>
          </a:xfrm>
          <a:custGeom>
            <a:avLst/>
            <a:gdLst>
              <a:gd name="T0" fmla="*/ 2147483647 w 1527"/>
              <a:gd name="T1" fmla="*/ 2147483647 h 815"/>
              <a:gd name="T2" fmla="*/ 2147483647 w 1527"/>
              <a:gd name="T3" fmla="*/ 2147483647 h 815"/>
              <a:gd name="T4" fmla="*/ 2147483647 w 1527"/>
              <a:gd name="T5" fmla="*/ 2147483647 h 815"/>
              <a:gd name="T6" fmla="*/ 2147483647 w 1527"/>
              <a:gd name="T7" fmla="*/ 2147483647 h 815"/>
              <a:gd name="T8" fmla="*/ 2147483647 w 1527"/>
              <a:gd name="T9" fmla="*/ 2147483647 h 815"/>
              <a:gd name="T10" fmla="*/ 2147483647 w 1527"/>
              <a:gd name="T11" fmla="*/ 2147483647 h 815"/>
              <a:gd name="T12" fmla="*/ 2147483647 w 1527"/>
              <a:gd name="T13" fmla="*/ 2147483647 h 815"/>
              <a:gd name="T14" fmla="*/ 2147483647 w 1527"/>
              <a:gd name="T15" fmla="*/ 2147483647 h 815"/>
              <a:gd name="T16" fmla="*/ 0 w 1527"/>
              <a:gd name="T17" fmla="*/ 2147483647 h 815"/>
              <a:gd name="T18" fmla="*/ 2147483647 w 1527"/>
              <a:gd name="T19" fmla="*/ 2147483647 h 815"/>
              <a:gd name="T20" fmla="*/ 2147483647 w 1527"/>
              <a:gd name="T21" fmla="*/ 2147483647 h 815"/>
              <a:gd name="T22" fmla="*/ 2147483647 w 1527"/>
              <a:gd name="T23" fmla="*/ 2147483647 h 815"/>
              <a:gd name="T24" fmla="*/ 2147483647 w 1527"/>
              <a:gd name="T25" fmla="*/ 2147483647 h 815"/>
              <a:gd name="T26" fmla="*/ 2147483647 w 1527"/>
              <a:gd name="T27" fmla="*/ 0 h 815"/>
              <a:gd name="T28" fmla="*/ 2147483647 w 1527"/>
              <a:gd name="T29" fmla="*/ 0 h 815"/>
              <a:gd name="T30" fmla="*/ 2147483647 w 1527"/>
              <a:gd name="T31" fmla="*/ 0 h 815"/>
              <a:gd name="T32" fmla="*/ 2147483647 w 1527"/>
              <a:gd name="T33" fmla="*/ 2147483647 h 815"/>
              <a:gd name="T34" fmla="*/ 2147483647 w 1527"/>
              <a:gd name="T35" fmla="*/ 2147483647 h 815"/>
              <a:gd name="T36" fmla="*/ 2147483647 w 1527"/>
              <a:gd name="T37" fmla="*/ 2147483647 h 815"/>
              <a:gd name="T38" fmla="*/ 2147483647 w 1527"/>
              <a:gd name="T39" fmla="*/ 2147483647 h 815"/>
              <a:gd name="T40" fmla="*/ 2147483647 w 1527"/>
              <a:gd name="T41" fmla="*/ 2147483647 h 815"/>
              <a:gd name="T42" fmla="*/ 2147483647 w 1527"/>
              <a:gd name="T43" fmla="*/ 2147483647 h 815"/>
              <a:gd name="T44" fmla="*/ 2147483647 w 1527"/>
              <a:gd name="T45" fmla="*/ 2147483647 h 815"/>
              <a:gd name="T46" fmla="*/ 2147483647 w 1527"/>
              <a:gd name="T47" fmla="*/ 2147483647 h 815"/>
              <a:gd name="T48" fmla="*/ 2147483647 w 1527"/>
              <a:gd name="T49" fmla="*/ 2147483647 h 815"/>
              <a:gd name="T50" fmla="*/ 2147483647 w 1527"/>
              <a:gd name="T51" fmla="*/ 2147483647 h 815"/>
              <a:gd name="T52" fmla="*/ 2147483647 w 1527"/>
              <a:gd name="T53" fmla="*/ 2147483647 h 815"/>
              <a:gd name="T54" fmla="*/ 2147483647 w 1527"/>
              <a:gd name="T55" fmla="*/ 2147483647 h 815"/>
              <a:gd name="T56" fmla="*/ 2147483647 w 1527"/>
              <a:gd name="T57" fmla="*/ 2147483647 h 815"/>
              <a:gd name="T58" fmla="*/ 2147483647 w 1527"/>
              <a:gd name="T59" fmla="*/ 2147483647 h 815"/>
              <a:gd name="T60" fmla="*/ 2147483647 w 1527"/>
              <a:gd name="T61" fmla="*/ 2147483647 h 815"/>
              <a:gd name="T62" fmla="*/ 2147483647 w 1527"/>
              <a:gd name="T63" fmla="*/ 2147483647 h 815"/>
              <a:gd name="T64" fmla="*/ 2147483647 w 1527"/>
              <a:gd name="T65" fmla="*/ 2147483647 h 815"/>
              <a:gd name="T66" fmla="*/ 2147483647 w 1527"/>
              <a:gd name="T67" fmla="*/ 2147483647 h 815"/>
              <a:gd name="T68" fmla="*/ 2147483647 w 1527"/>
              <a:gd name="T69" fmla="*/ 2147483647 h 815"/>
              <a:gd name="T70" fmla="*/ 2147483647 w 1527"/>
              <a:gd name="T71" fmla="*/ 2147483647 h 815"/>
              <a:gd name="T72" fmla="*/ 2147483647 w 1527"/>
              <a:gd name="T73" fmla="*/ 2147483647 h 815"/>
              <a:gd name="T74" fmla="*/ 2147483647 w 1527"/>
              <a:gd name="T75" fmla="*/ 2147483647 h 815"/>
              <a:gd name="T76" fmla="*/ 2147483647 w 1527"/>
              <a:gd name="T77" fmla="*/ 2147483647 h 815"/>
              <a:gd name="T78" fmla="*/ 2147483647 w 1527"/>
              <a:gd name="T79" fmla="*/ 2147483647 h 815"/>
              <a:gd name="T80" fmla="*/ 2147483647 w 1527"/>
              <a:gd name="T81" fmla="*/ 2147483647 h 815"/>
              <a:gd name="T82" fmla="*/ 2147483647 w 1527"/>
              <a:gd name="T83" fmla="*/ 2147483647 h 815"/>
              <a:gd name="T84" fmla="*/ 2147483647 w 1527"/>
              <a:gd name="T85" fmla="*/ 2147483647 h 81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527"/>
              <a:gd name="T130" fmla="*/ 0 h 815"/>
              <a:gd name="T131" fmla="*/ 1527 w 1527"/>
              <a:gd name="T132" fmla="*/ 815 h 81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527" h="815">
                <a:moveTo>
                  <a:pt x="479" y="231"/>
                </a:moveTo>
                <a:lnTo>
                  <a:pt x="489" y="239"/>
                </a:lnTo>
                <a:lnTo>
                  <a:pt x="511" y="261"/>
                </a:lnTo>
                <a:lnTo>
                  <a:pt x="541" y="297"/>
                </a:lnTo>
                <a:lnTo>
                  <a:pt x="572" y="346"/>
                </a:lnTo>
                <a:lnTo>
                  <a:pt x="598" y="406"/>
                </a:lnTo>
                <a:lnTo>
                  <a:pt x="613" y="477"/>
                </a:lnTo>
                <a:lnTo>
                  <a:pt x="612" y="558"/>
                </a:lnTo>
                <a:lnTo>
                  <a:pt x="588" y="645"/>
                </a:lnTo>
                <a:lnTo>
                  <a:pt x="566" y="687"/>
                </a:lnTo>
                <a:lnTo>
                  <a:pt x="536" y="724"/>
                </a:lnTo>
                <a:lnTo>
                  <a:pt x="501" y="754"/>
                </a:lnTo>
                <a:lnTo>
                  <a:pt x="460" y="779"/>
                </a:lnTo>
                <a:lnTo>
                  <a:pt x="418" y="798"/>
                </a:lnTo>
                <a:lnTo>
                  <a:pt x="372" y="809"/>
                </a:lnTo>
                <a:lnTo>
                  <a:pt x="324" y="815"/>
                </a:lnTo>
                <a:lnTo>
                  <a:pt x="275" y="815"/>
                </a:lnTo>
                <a:lnTo>
                  <a:pt x="228" y="809"/>
                </a:lnTo>
                <a:lnTo>
                  <a:pt x="184" y="798"/>
                </a:lnTo>
                <a:lnTo>
                  <a:pt x="141" y="779"/>
                </a:lnTo>
                <a:lnTo>
                  <a:pt x="101" y="754"/>
                </a:lnTo>
                <a:lnTo>
                  <a:pt x="67" y="724"/>
                </a:lnTo>
                <a:lnTo>
                  <a:pt x="40" y="686"/>
                </a:lnTo>
                <a:lnTo>
                  <a:pt x="18" y="643"/>
                </a:lnTo>
                <a:lnTo>
                  <a:pt x="5" y="593"/>
                </a:lnTo>
                <a:lnTo>
                  <a:pt x="0" y="555"/>
                </a:lnTo>
                <a:lnTo>
                  <a:pt x="0" y="514"/>
                </a:lnTo>
                <a:lnTo>
                  <a:pt x="5" y="468"/>
                </a:lnTo>
                <a:lnTo>
                  <a:pt x="15" y="422"/>
                </a:lnTo>
                <a:lnTo>
                  <a:pt x="30" y="375"/>
                </a:lnTo>
                <a:lnTo>
                  <a:pt x="54" y="326"/>
                </a:lnTo>
                <a:lnTo>
                  <a:pt x="86" y="278"/>
                </a:lnTo>
                <a:lnTo>
                  <a:pt x="127" y="232"/>
                </a:lnTo>
                <a:lnTo>
                  <a:pt x="176" y="187"/>
                </a:lnTo>
                <a:lnTo>
                  <a:pt x="237" y="146"/>
                </a:lnTo>
                <a:lnTo>
                  <a:pt x="310" y="108"/>
                </a:lnTo>
                <a:lnTo>
                  <a:pt x="395" y="75"/>
                </a:lnTo>
                <a:lnTo>
                  <a:pt x="493" y="46"/>
                </a:lnTo>
                <a:lnTo>
                  <a:pt x="604" y="24"/>
                </a:lnTo>
                <a:lnTo>
                  <a:pt x="732" y="8"/>
                </a:lnTo>
                <a:lnTo>
                  <a:pt x="874" y="0"/>
                </a:lnTo>
                <a:lnTo>
                  <a:pt x="879" y="0"/>
                </a:lnTo>
                <a:lnTo>
                  <a:pt x="885" y="0"/>
                </a:lnTo>
                <a:lnTo>
                  <a:pt x="892" y="0"/>
                </a:lnTo>
                <a:lnTo>
                  <a:pt x="896" y="0"/>
                </a:lnTo>
                <a:lnTo>
                  <a:pt x="903" y="0"/>
                </a:lnTo>
                <a:lnTo>
                  <a:pt x="909" y="0"/>
                </a:lnTo>
                <a:lnTo>
                  <a:pt x="915" y="0"/>
                </a:lnTo>
                <a:lnTo>
                  <a:pt x="922" y="0"/>
                </a:lnTo>
                <a:lnTo>
                  <a:pt x="956" y="0"/>
                </a:lnTo>
                <a:lnTo>
                  <a:pt x="993" y="2"/>
                </a:lnTo>
                <a:lnTo>
                  <a:pt x="1029" y="3"/>
                </a:lnTo>
                <a:lnTo>
                  <a:pt x="1067" y="7"/>
                </a:lnTo>
                <a:lnTo>
                  <a:pt x="1105" y="10"/>
                </a:lnTo>
                <a:lnTo>
                  <a:pt x="1144" y="14"/>
                </a:lnTo>
                <a:lnTo>
                  <a:pt x="1184" y="21"/>
                </a:lnTo>
                <a:lnTo>
                  <a:pt x="1223" y="27"/>
                </a:lnTo>
                <a:lnTo>
                  <a:pt x="1263" y="37"/>
                </a:lnTo>
                <a:lnTo>
                  <a:pt x="1302" y="46"/>
                </a:lnTo>
                <a:lnTo>
                  <a:pt x="1340" y="59"/>
                </a:lnTo>
                <a:lnTo>
                  <a:pt x="1380" y="71"/>
                </a:lnTo>
                <a:lnTo>
                  <a:pt x="1418" y="87"/>
                </a:lnTo>
                <a:lnTo>
                  <a:pt x="1454" y="105"/>
                </a:lnTo>
                <a:lnTo>
                  <a:pt x="1492" y="123"/>
                </a:lnTo>
                <a:lnTo>
                  <a:pt x="1527" y="146"/>
                </a:lnTo>
                <a:lnTo>
                  <a:pt x="1524" y="144"/>
                </a:lnTo>
                <a:lnTo>
                  <a:pt x="1514" y="141"/>
                </a:lnTo>
                <a:lnTo>
                  <a:pt x="1500" y="136"/>
                </a:lnTo>
                <a:lnTo>
                  <a:pt x="1479" y="130"/>
                </a:lnTo>
                <a:lnTo>
                  <a:pt x="1453" y="122"/>
                </a:lnTo>
                <a:lnTo>
                  <a:pt x="1423" y="112"/>
                </a:lnTo>
                <a:lnTo>
                  <a:pt x="1388" y="103"/>
                </a:lnTo>
                <a:lnTo>
                  <a:pt x="1348" y="93"/>
                </a:lnTo>
                <a:lnTo>
                  <a:pt x="1306" y="82"/>
                </a:lnTo>
                <a:lnTo>
                  <a:pt x="1260" y="73"/>
                </a:lnTo>
                <a:lnTo>
                  <a:pt x="1211" y="65"/>
                </a:lnTo>
                <a:lnTo>
                  <a:pt x="1160" y="56"/>
                </a:lnTo>
                <a:lnTo>
                  <a:pt x="1105" y="49"/>
                </a:lnTo>
                <a:lnTo>
                  <a:pt x="1050" y="43"/>
                </a:lnTo>
                <a:lnTo>
                  <a:pt x="991" y="40"/>
                </a:lnTo>
                <a:lnTo>
                  <a:pt x="933" y="38"/>
                </a:lnTo>
                <a:lnTo>
                  <a:pt x="925" y="38"/>
                </a:lnTo>
                <a:lnTo>
                  <a:pt x="918" y="38"/>
                </a:lnTo>
                <a:lnTo>
                  <a:pt x="911" y="38"/>
                </a:lnTo>
                <a:lnTo>
                  <a:pt x="904" y="38"/>
                </a:lnTo>
                <a:lnTo>
                  <a:pt x="896" y="40"/>
                </a:lnTo>
                <a:lnTo>
                  <a:pt x="888" y="40"/>
                </a:lnTo>
                <a:lnTo>
                  <a:pt x="882" y="40"/>
                </a:lnTo>
                <a:lnTo>
                  <a:pt x="874" y="40"/>
                </a:lnTo>
                <a:lnTo>
                  <a:pt x="770" y="46"/>
                </a:lnTo>
                <a:lnTo>
                  <a:pt x="672" y="59"/>
                </a:lnTo>
                <a:lnTo>
                  <a:pt x="582" y="76"/>
                </a:lnTo>
                <a:lnTo>
                  <a:pt x="498" y="98"/>
                </a:lnTo>
                <a:lnTo>
                  <a:pt x="421" y="123"/>
                </a:lnTo>
                <a:lnTo>
                  <a:pt x="351" y="155"/>
                </a:lnTo>
                <a:lnTo>
                  <a:pt x="290" y="188"/>
                </a:lnTo>
                <a:lnTo>
                  <a:pt x="234" y="226"/>
                </a:lnTo>
                <a:lnTo>
                  <a:pt x="187" y="266"/>
                </a:lnTo>
                <a:lnTo>
                  <a:pt x="147" y="310"/>
                </a:lnTo>
                <a:lnTo>
                  <a:pt x="116" y="356"/>
                </a:lnTo>
                <a:lnTo>
                  <a:pt x="94" y="403"/>
                </a:lnTo>
                <a:lnTo>
                  <a:pt x="78" y="452"/>
                </a:lnTo>
                <a:lnTo>
                  <a:pt x="71" y="503"/>
                </a:lnTo>
                <a:lnTo>
                  <a:pt x="73" y="553"/>
                </a:lnTo>
                <a:lnTo>
                  <a:pt x="82" y="605"/>
                </a:lnTo>
                <a:lnTo>
                  <a:pt x="97" y="643"/>
                </a:lnTo>
                <a:lnTo>
                  <a:pt x="117" y="676"/>
                </a:lnTo>
                <a:lnTo>
                  <a:pt x="141" y="702"/>
                </a:lnTo>
                <a:lnTo>
                  <a:pt x="169" y="722"/>
                </a:lnTo>
                <a:lnTo>
                  <a:pt x="199" y="736"/>
                </a:lnTo>
                <a:lnTo>
                  <a:pt x="233" y="746"/>
                </a:lnTo>
                <a:lnTo>
                  <a:pt x="267" y="751"/>
                </a:lnTo>
                <a:lnTo>
                  <a:pt x="304" y="751"/>
                </a:lnTo>
                <a:lnTo>
                  <a:pt x="340" y="747"/>
                </a:lnTo>
                <a:lnTo>
                  <a:pt x="375" y="741"/>
                </a:lnTo>
                <a:lnTo>
                  <a:pt x="408" y="730"/>
                </a:lnTo>
                <a:lnTo>
                  <a:pt x="438" y="717"/>
                </a:lnTo>
                <a:lnTo>
                  <a:pt x="467" y="702"/>
                </a:lnTo>
                <a:lnTo>
                  <a:pt x="490" y="684"/>
                </a:lnTo>
                <a:lnTo>
                  <a:pt x="511" y="665"/>
                </a:lnTo>
                <a:lnTo>
                  <a:pt x="525" y="645"/>
                </a:lnTo>
                <a:lnTo>
                  <a:pt x="542" y="608"/>
                </a:lnTo>
                <a:lnTo>
                  <a:pt x="557" y="566"/>
                </a:lnTo>
                <a:lnTo>
                  <a:pt x="564" y="518"/>
                </a:lnTo>
                <a:lnTo>
                  <a:pt x="566" y="468"/>
                </a:lnTo>
                <a:lnTo>
                  <a:pt x="558" y="413"/>
                </a:lnTo>
                <a:lnTo>
                  <a:pt x="542" y="354"/>
                </a:lnTo>
                <a:lnTo>
                  <a:pt x="517" y="294"/>
                </a:lnTo>
                <a:lnTo>
                  <a:pt x="479" y="2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4219575" y="2630488"/>
            <a:ext cx="885825" cy="1046162"/>
          </a:xfrm>
          <a:custGeom>
            <a:avLst/>
            <a:gdLst>
              <a:gd name="T0" fmla="*/ 2147483647 w 1115"/>
              <a:gd name="T1" fmla="*/ 2147483647 h 1319"/>
              <a:gd name="T2" fmla="*/ 2147483647 w 1115"/>
              <a:gd name="T3" fmla="*/ 2147483647 h 1319"/>
              <a:gd name="T4" fmla="*/ 2147483647 w 1115"/>
              <a:gd name="T5" fmla="*/ 2147483647 h 1319"/>
              <a:gd name="T6" fmla="*/ 2147483647 w 1115"/>
              <a:gd name="T7" fmla="*/ 2147483647 h 1319"/>
              <a:gd name="T8" fmla="*/ 2147483647 w 1115"/>
              <a:gd name="T9" fmla="*/ 2147483647 h 1319"/>
              <a:gd name="T10" fmla="*/ 2147483647 w 1115"/>
              <a:gd name="T11" fmla="*/ 2147483647 h 1319"/>
              <a:gd name="T12" fmla="*/ 2147483647 w 1115"/>
              <a:gd name="T13" fmla="*/ 0 h 1319"/>
              <a:gd name="T14" fmla="*/ 2147483647 w 1115"/>
              <a:gd name="T15" fmla="*/ 2147483647 h 1319"/>
              <a:gd name="T16" fmla="*/ 2147483647 w 1115"/>
              <a:gd name="T17" fmla="*/ 2147483647 h 1319"/>
              <a:gd name="T18" fmla="*/ 2147483647 w 1115"/>
              <a:gd name="T19" fmla="*/ 2147483647 h 1319"/>
              <a:gd name="T20" fmla="*/ 2147483647 w 1115"/>
              <a:gd name="T21" fmla="*/ 2147483647 h 1319"/>
              <a:gd name="T22" fmla="*/ 2147483647 w 1115"/>
              <a:gd name="T23" fmla="*/ 2147483647 h 1319"/>
              <a:gd name="T24" fmla="*/ 2147483647 w 1115"/>
              <a:gd name="T25" fmla="*/ 2147483647 h 1319"/>
              <a:gd name="T26" fmla="*/ 2147483647 w 1115"/>
              <a:gd name="T27" fmla="*/ 2147483647 h 1319"/>
              <a:gd name="T28" fmla="*/ 2147483647 w 1115"/>
              <a:gd name="T29" fmla="*/ 2147483647 h 1319"/>
              <a:gd name="T30" fmla="*/ 2147483647 w 1115"/>
              <a:gd name="T31" fmla="*/ 2147483647 h 1319"/>
              <a:gd name="T32" fmla="*/ 2147483647 w 1115"/>
              <a:gd name="T33" fmla="*/ 2147483647 h 1319"/>
              <a:gd name="T34" fmla="*/ 2147483647 w 1115"/>
              <a:gd name="T35" fmla="*/ 2147483647 h 1319"/>
              <a:gd name="T36" fmla="*/ 2147483647 w 1115"/>
              <a:gd name="T37" fmla="*/ 2147483647 h 1319"/>
              <a:gd name="T38" fmla="*/ 2147483647 w 1115"/>
              <a:gd name="T39" fmla="*/ 2147483647 h 1319"/>
              <a:gd name="T40" fmla="*/ 2147483647 w 1115"/>
              <a:gd name="T41" fmla="*/ 2147483647 h 1319"/>
              <a:gd name="T42" fmla="*/ 2147483647 w 1115"/>
              <a:gd name="T43" fmla="*/ 2147483647 h 1319"/>
              <a:gd name="T44" fmla="*/ 2147483647 w 1115"/>
              <a:gd name="T45" fmla="*/ 2147483647 h 1319"/>
              <a:gd name="T46" fmla="*/ 2147483647 w 1115"/>
              <a:gd name="T47" fmla="*/ 2147483647 h 1319"/>
              <a:gd name="T48" fmla="*/ 2147483647 w 1115"/>
              <a:gd name="T49" fmla="*/ 2147483647 h 1319"/>
              <a:gd name="T50" fmla="*/ 2147483647 w 1115"/>
              <a:gd name="T51" fmla="*/ 2147483647 h 1319"/>
              <a:gd name="T52" fmla="*/ 2147483647 w 1115"/>
              <a:gd name="T53" fmla="*/ 2147483647 h 1319"/>
              <a:gd name="T54" fmla="*/ 2147483647 w 1115"/>
              <a:gd name="T55" fmla="*/ 2147483647 h 1319"/>
              <a:gd name="T56" fmla="*/ 2147483647 w 1115"/>
              <a:gd name="T57" fmla="*/ 2147483647 h 1319"/>
              <a:gd name="T58" fmla="*/ 2147483647 w 1115"/>
              <a:gd name="T59" fmla="*/ 2147483647 h 1319"/>
              <a:gd name="T60" fmla="*/ 2147483647 w 1115"/>
              <a:gd name="T61" fmla="*/ 2147483647 h 1319"/>
              <a:gd name="T62" fmla="*/ 2147483647 w 1115"/>
              <a:gd name="T63" fmla="*/ 2147483647 h 1319"/>
              <a:gd name="T64" fmla="*/ 2147483647 w 1115"/>
              <a:gd name="T65" fmla="*/ 2147483647 h 1319"/>
              <a:gd name="T66" fmla="*/ 2147483647 w 1115"/>
              <a:gd name="T67" fmla="*/ 2147483647 h 1319"/>
              <a:gd name="T68" fmla="*/ 2147483647 w 1115"/>
              <a:gd name="T69" fmla="*/ 2147483647 h 1319"/>
              <a:gd name="T70" fmla="*/ 2147483647 w 1115"/>
              <a:gd name="T71" fmla="*/ 2147483647 h 1319"/>
              <a:gd name="T72" fmla="*/ 2147483647 w 1115"/>
              <a:gd name="T73" fmla="*/ 2147483647 h 1319"/>
              <a:gd name="T74" fmla="*/ 2147483647 w 1115"/>
              <a:gd name="T75" fmla="*/ 2147483647 h 1319"/>
              <a:gd name="T76" fmla="*/ 2147483647 w 1115"/>
              <a:gd name="T77" fmla="*/ 2147483647 h 1319"/>
              <a:gd name="T78" fmla="*/ 2147483647 w 1115"/>
              <a:gd name="T79" fmla="*/ 2147483647 h 1319"/>
              <a:gd name="T80" fmla="*/ 2147483647 w 1115"/>
              <a:gd name="T81" fmla="*/ 2147483647 h 1319"/>
              <a:gd name="T82" fmla="*/ 2147483647 w 1115"/>
              <a:gd name="T83" fmla="*/ 2147483647 h 1319"/>
              <a:gd name="T84" fmla="*/ 2147483647 w 1115"/>
              <a:gd name="T85" fmla="*/ 2147483647 h 1319"/>
              <a:gd name="T86" fmla="*/ 2147483647 w 1115"/>
              <a:gd name="T87" fmla="*/ 2147483647 h 1319"/>
              <a:gd name="T88" fmla="*/ 2147483647 w 1115"/>
              <a:gd name="T89" fmla="*/ 2147483647 h 1319"/>
              <a:gd name="T90" fmla="*/ 2147483647 w 1115"/>
              <a:gd name="T91" fmla="*/ 2147483647 h 1319"/>
              <a:gd name="T92" fmla="*/ 2147483647 w 1115"/>
              <a:gd name="T93" fmla="*/ 2147483647 h 1319"/>
              <a:gd name="T94" fmla="*/ 2147483647 w 1115"/>
              <a:gd name="T95" fmla="*/ 2147483647 h 13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15"/>
              <a:gd name="T145" fmla="*/ 0 h 1319"/>
              <a:gd name="T146" fmla="*/ 1115 w 1115"/>
              <a:gd name="T147" fmla="*/ 1319 h 131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15" h="1319">
                <a:moveTo>
                  <a:pt x="0" y="188"/>
                </a:moveTo>
                <a:lnTo>
                  <a:pt x="3" y="185"/>
                </a:lnTo>
                <a:lnTo>
                  <a:pt x="12" y="175"/>
                </a:lnTo>
                <a:lnTo>
                  <a:pt x="27" y="163"/>
                </a:lnTo>
                <a:lnTo>
                  <a:pt x="47" y="145"/>
                </a:lnTo>
                <a:lnTo>
                  <a:pt x="72" y="125"/>
                </a:lnTo>
                <a:lnTo>
                  <a:pt x="104" y="104"/>
                </a:lnTo>
                <a:lnTo>
                  <a:pt x="142" y="82"/>
                </a:lnTo>
                <a:lnTo>
                  <a:pt x="185" y="60"/>
                </a:lnTo>
                <a:lnTo>
                  <a:pt x="234" y="41"/>
                </a:lnTo>
                <a:lnTo>
                  <a:pt x="286" y="24"/>
                </a:lnTo>
                <a:lnTo>
                  <a:pt x="344" y="11"/>
                </a:lnTo>
                <a:lnTo>
                  <a:pt x="409" y="2"/>
                </a:lnTo>
                <a:lnTo>
                  <a:pt x="477" y="0"/>
                </a:lnTo>
                <a:lnTo>
                  <a:pt x="551" y="3"/>
                </a:lnTo>
                <a:lnTo>
                  <a:pt x="629" y="16"/>
                </a:lnTo>
                <a:lnTo>
                  <a:pt x="712" y="36"/>
                </a:lnTo>
                <a:lnTo>
                  <a:pt x="793" y="66"/>
                </a:lnTo>
                <a:lnTo>
                  <a:pt x="863" y="104"/>
                </a:lnTo>
                <a:lnTo>
                  <a:pt x="923" y="148"/>
                </a:lnTo>
                <a:lnTo>
                  <a:pt x="973" y="197"/>
                </a:lnTo>
                <a:lnTo>
                  <a:pt x="1014" y="251"/>
                </a:lnTo>
                <a:lnTo>
                  <a:pt x="1047" y="310"/>
                </a:lnTo>
                <a:lnTo>
                  <a:pt x="1073" y="370"/>
                </a:lnTo>
                <a:lnTo>
                  <a:pt x="1093" y="431"/>
                </a:lnTo>
                <a:lnTo>
                  <a:pt x="1106" y="493"/>
                </a:lnTo>
                <a:lnTo>
                  <a:pt x="1112" y="554"/>
                </a:lnTo>
                <a:lnTo>
                  <a:pt x="1115" y="614"/>
                </a:lnTo>
                <a:lnTo>
                  <a:pt x="1114" y="673"/>
                </a:lnTo>
                <a:lnTo>
                  <a:pt x="1109" y="727"/>
                </a:lnTo>
                <a:lnTo>
                  <a:pt x="1101" y="777"/>
                </a:lnTo>
                <a:lnTo>
                  <a:pt x="1090" y="821"/>
                </a:lnTo>
                <a:lnTo>
                  <a:pt x="1079" y="859"/>
                </a:lnTo>
                <a:lnTo>
                  <a:pt x="1062" y="900"/>
                </a:lnTo>
                <a:lnTo>
                  <a:pt x="1038" y="941"/>
                </a:lnTo>
                <a:lnTo>
                  <a:pt x="1010" y="984"/>
                </a:lnTo>
                <a:lnTo>
                  <a:pt x="976" y="1025"/>
                </a:lnTo>
                <a:lnTo>
                  <a:pt x="937" y="1065"/>
                </a:lnTo>
                <a:lnTo>
                  <a:pt x="893" y="1104"/>
                </a:lnTo>
                <a:lnTo>
                  <a:pt x="844" y="1140"/>
                </a:lnTo>
                <a:lnTo>
                  <a:pt x="788" y="1175"/>
                </a:lnTo>
                <a:lnTo>
                  <a:pt x="728" y="1208"/>
                </a:lnTo>
                <a:lnTo>
                  <a:pt x="662" y="1237"/>
                </a:lnTo>
                <a:lnTo>
                  <a:pt x="591" y="1262"/>
                </a:lnTo>
                <a:lnTo>
                  <a:pt x="513" y="1283"/>
                </a:lnTo>
                <a:lnTo>
                  <a:pt x="433" y="1300"/>
                </a:lnTo>
                <a:lnTo>
                  <a:pt x="344" y="1311"/>
                </a:lnTo>
                <a:lnTo>
                  <a:pt x="253" y="1319"/>
                </a:lnTo>
                <a:lnTo>
                  <a:pt x="155" y="1319"/>
                </a:lnTo>
                <a:lnTo>
                  <a:pt x="162" y="1319"/>
                </a:lnTo>
                <a:lnTo>
                  <a:pt x="185" y="1316"/>
                </a:lnTo>
                <a:lnTo>
                  <a:pt x="218" y="1311"/>
                </a:lnTo>
                <a:lnTo>
                  <a:pt x="262" y="1305"/>
                </a:lnTo>
                <a:lnTo>
                  <a:pt x="316" y="1295"/>
                </a:lnTo>
                <a:lnTo>
                  <a:pt x="377" y="1281"/>
                </a:lnTo>
                <a:lnTo>
                  <a:pt x="442" y="1264"/>
                </a:lnTo>
                <a:lnTo>
                  <a:pt x="512" y="1241"/>
                </a:lnTo>
                <a:lnTo>
                  <a:pt x="584" y="1215"/>
                </a:lnTo>
                <a:lnTo>
                  <a:pt x="656" y="1183"/>
                </a:lnTo>
                <a:lnTo>
                  <a:pt x="725" y="1145"/>
                </a:lnTo>
                <a:lnTo>
                  <a:pt x="793" y="1099"/>
                </a:lnTo>
                <a:lnTo>
                  <a:pt x="855" y="1047"/>
                </a:lnTo>
                <a:lnTo>
                  <a:pt x="910" y="989"/>
                </a:lnTo>
                <a:lnTo>
                  <a:pt x="956" y="922"/>
                </a:lnTo>
                <a:lnTo>
                  <a:pt x="992" y="847"/>
                </a:lnTo>
                <a:lnTo>
                  <a:pt x="1017" y="771"/>
                </a:lnTo>
                <a:lnTo>
                  <a:pt x="1035" y="697"/>
                </a:lnTo>
                <a:lnTo>
                  <a:pt x="1043" y="625"/>
                </a:lnTo>
                <a:lnTo>
                  <a:pt x="1044" y="556"/>
                </a:lnTo>
                <a:lnTo>
                  <a:pt x="1038" y="490"/>
                </a:lnTo>
                <a:lnTo>
                  <a:pt x="1024" y="426"/>
                </a:lnTo>
                <a:lnTo>
                  <a:pt x="1003" y="366"/>
                </a:lnTo>
                <a:lnTo>
                  <a:pt x="976" y="311"/>
                </a:lnTo>
                <a:lnTo>
                  <a:pt x="942" y="261"/>
                </a:lnTo>
                <a:lnTo>
                  <a:pt x="902" y="213"/>
                </a:lnTo>
                <a:lnTo>
                  <a:pt x="856" y="172"/>
                </a:lnTo>
                <a:lnTo>
                  <a:pt x="806" y="136"/>
                </a:lnTo>
                <a:lnTo>
                  <a:pt x="749" y="106"/>
                </a:lnTo>
                <a:lnTo>
                  <a:pt x="687" y="81"/>
                </a:lnTo>
                <a:lnTo>
                  <a:pt x="621" y="62"/>
                </a:lnTo>
                <a:lnTo>
                  <a:pt x="550" y="51"/>
                </a:lnTo>
                <a:lnTo>
                  <a:pt x="496" y="47"/>
                </a:lnTo>
                <a:lnTo>
                  <a:pt x="444" y="47"/>
                </a:lnTo>
                <a:lnTo>
                  <a:pt x="393" y="51"/>
                </a:lnTo>
                <a:lnTo>
                  <a:pt x="343" y="58"/>
                </a:lnTo>
                <a:lnTo>
                  <a:pt x="295" y="68"/>
                </a:lnTo>
                <a:lnTo>
                  <a:pt x="249" y="79"/>
                </a:lnTo>
                <a:lnTo>
                  <a:pt x="207" y="93"/>
                </a:lnTo>
                <a:lnTo>
                  <a:pt x="167" y="107"/>
                </a:lnTo>
                <a:lnTo>
                  <a:pt x="131" y="122"/>
                </a:lnTo>
                <a:lnTo>
                  <a:pt x="98" y="136"/>
                </a:lnTo>
                <a:lnTo>
                  <a:pt x="69" y="150"/>
                </a:lnTo>
                <a:lnTo>
                  <a:pt x="46" y="161"/>
                </a:lnTo>
                <a:lnTo>
                  <a:pt x="27" y="172"/>
                </a:lnTo>
                <a:lnTo>
                  <a:pt x="12" y="180"/>
                </a:lnTo>
                <a:lnTo>
                  <a:pt x="3" y="186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4378325" y="3624263"/>
            <a:ext cx="44450" cy="688975"/>
          </a:xfrm>
          <a:custGeom>
            <a:avLst/>
            <a:gdLst>
              <a:gd name="T0" fmla="*/ 2147483647 w 56"/>
              <a:gd name="T1" fmla="*/ 0 h 868"/>
              <a:gd name="T2" fmla="*/ 2147483647 w 56"/>
              <a:gd name="T3" fmla="*/ 2147483647 h 868"/>
              <a:gd name="T4" fmla="*/ 2147483647 w 56"/>
              <a:gd name="T5" fmla="*/ 2147483647 h 868"/>
              <a:gd name="T6" fmla="*/ 2147483647 w 56"/>
              <a:gd name="T7" fmla="*/ 2147483647 h 868"/>
              <a:gd name="T8" fmla="*/ 2147483647 w 56"/>
              <a:gd name="T9" fmla="*/ 2147483647 h 868"/>
              <a:gd name="T10" fmla="*/ 2147483647 w 56"/>
              <a:gd name="T11" fmla="*/ 2147483647 h 868"/>
              <a:gd name="T12" fmla="*/ 2147483647 w 56"/>
              <a:gd name="T13" fmla="*/ 2147483647 h 868"/>
              <a:gd name="T14" fmla="*/ 2147483647 w 56"/>
              <a:gd name="T15" fmla="*/ 2147483647 h 868"/>
              <a:gd name="T16" fmla="*/ 2147483647 w 56"/>
              <a:gd name="T17" fmla="*/ 2147483647 h 868"/>
              <a:gd name="T18" fmla="*/ 0 w 56"/>
              <a:gd name="T19" fmla="*/ 2147483647 h 868"/>
              <a:gd name="T20" fmla="*/ 2147483647 w 56"/>
              <a:gd name="T21" fmla="*/ 2147483647 h 868"/>
              <a:gd name="T22" fmla="*/ 2147483647 w 56"/>
              <a:gd name="T23" fmla="*/ 2147483647 h 868"/>
              <a:gd name="T24" fmla="*/ 2147483647 w 56"/>
              <a:gd name="T25" fmla="*/ 0 h 8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6"/>
              <a:gd name="T40" fmla="*/ 0 h 868"/>
              <a:gd name="T41" fmla="*/ 56 w 56"/>
              <a:gd name="T42" fmla="*/ 868 h 8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6" h="868">
                <a:moveTo>
                  <a:pt x="48" y="0"/>
                </a:moveTo>
                <a:lnTo>
                  <a:pt x="51" y="118"/>
                </a:lnTo>
                <a:lnTo>
                  <a:pt x="56" y="386"/>
                </a:lnTo>
                <a:lnTo>
                  <a:pt x="54" y="680"/>
                </a:lnTo>
                <a:lnTo>
                  <a:pt x="40" y="868"/>
                </a:lnTo>
                <a:lnTo>
                  <a:pt x="37" y="841"/>
                </a:lnTo>
                <a:lnTo>
                  <a:pt x="27" y="770"/>
                </a:lnTo>
                <a:lnTo>
                  <a:pt x="16" y="663"/>
                </a:lnTo>
                <a:lnTo>
                  <a:pt x="7" y="533"/>
                </a:lnTo>
                <a:lnTo>
                  <a:pt x="0" y="390"/>
                </a:lnTo>
                <a:lnTo>
                  <a:pt x="4" y="246"/>
                </a:lnTo>
                <a:lnTo>
                  <a:pt x="18" y="113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4360863" y="4281488"/>
            <a:ext cx="255587" cy="25400"/>
          </a:xfrm>
          <a:custGeom>
            <a:avLst/>
            <a:gdLst>
              <a:gd name="T0" fmla="*/ 0 w 321"/>
              <a:gd name="T1" fmla="*/ 2147483647 h 33"/>
              <a:gd name="T2" fmla="*/ 2147483647 w 321"/>
              <a:gd name="T3" fmla="*/ 2147483647 h 33"/>
              <a:gd name="T4" fmla="*/ 2147483647 w 321"/>
              <a:gd name="T5" fmla="*/ 2147483647 h 33"/>
              <a:gd name="T6" fmla="*/ 2147483647 w 321"/>
              <a:gd name="T7" fmla="*/ 2147483647 h 33"/>
              <a:gd name="T8" fmla="*/ 2147483647 w 321"/>
              <a:gd name="T9" fmla="*/ 2147483647 h 33"/>
              <a:gd name="T10" fmla="*/ 2147483647 w 321"/>
              <a:gd name="T11" fmla="*/ 2147483647 h 33"/>
              <a:gd name="T12" fmla="*/ 2147483647 w 321"/>
              <a:gd name="T13" fmla="*/ 2147483647 h 33"/>
              <a:gd name="T14" fmla="*/ 2147483647 w 321"/>
              <a:gd name="T15" fmla="*/ 2147483647 h 33"/>
              <a:gd name="T16" fmla="*/ 2147483647 w 321"/>
              <a:gd name="T17" fmla="*/ 2147483647 h 33"/>
              <a:gd name="T18" fmla="*/ 2147483647 w 321"/>
              <a:gd name="T19" fmla="*/ 0 h 33"/>
              <a:gd name="T20" fmla="*/ 2147483647 w 321"/>
              <a:gd name="T21" fmla="*/ 0 h 33"/>
              <a:gd name="T22" fmla="*/ 2147483647 w 321"/>
              <a:gd name="T23" fmla="*/ 0 h 33"/>
              <a:gd name="T24" fmla="*/ 2147483647 w 321"/>
              <a:gd name="T25" fmla="*/ 0 h 33"/>
              <a:gd name="T26" fmla="*/ 2147483647 w 321"/>
              <a:gd name="T27" fmla="*/ 2147483647 h 33"/>
              <a:gd name="T28" fmla="*/ 2147483647 w 321"/>
              <a:gd name="T29" fmla="*/ 2147483647 h 33"/>
              <a:gd name="T30" fmla="*/ 2147483647 w 321"/>
              <a:gd name="T31" fmla="*/ 2147483647 h 33"/>
              <a:gd name="T32" fmla="*/ 2147483647 w 321"/>
              <a:gd name="T33" fmla="*/ 2147483647 h 33"/>
              <a:gd name="T34" fmla="*/ 2147483647 w 321"/>
              <a:gd name="T35" fmla="*/ 2147483647 h 33"/>
              <a:gd name="T36" fmla="*/ 2147483647 w 321"/>
              <a:gd name="T37" fmla="*/ 2147483647 h 33"/>
              <a:gd name="T38" fmla="*/ 2147483647 w 321"/>
              <a:gd name="T39" fmla="*/ 2147483647 h 33"/>
              <a:gd name="T40" fmla="*/ 2147483647 w 321"/>
              <a:gd name="T41" fmla="*/ 2147483647 h 33"/>
              <a:gd name="T42" fmla="*/ 2147483647 w 321"/>
              <a:gd name="T43" fmla="*/ 2147483647 h 33"/>
              <a:gd name="T44" fmla="*/ 2147483647 w 321"/>
              <a:gd name="T45" fmla="*/ 2147483647 h 33"/>
              <a:gd name="T46" fmla="*/ 2147483647 w 321"/>
              <a:gd name="T47" fmla="*/ 2147483647 h 33"/>
              <a:gd name="T48" fmla="*/ 2147483647 w 321"/>
              <a:gd name="T49" fmla="*/ 2147483647 h 33"/>
              <a:gd name="T50" fmla="*/ 2147483647 w 321"/>
              <a:gd name="T51" fmla="*/ 2147483647 h 33"/>
              <a:gd name="T52" fmla="*/ 2147483647 w 321"/>
              <a:gd name="T53" fmla="*/ 2147483647 h 33"/>
              <a:gd name="T54" fmla="*/ 2147483647 w 321"/>
              <a:gd name="T55" fmla="*/ 2147483647 h 33"/>
              <a:gd name="T56" fmla="*/ 2147483647 w 321"/>
              <a:gd name="T57" fmla="*/ 2147483647 h 33"/>
              <a:gd name="T58" fmla="*/ 2147483647 w 321"/>
              <a:gd name="T59" fmla="*/ 2147483647 h 33"/>
              <a:gd name="T60" fmla="*/ 2147483647 w 321"/>
              <a:gd name="T61" fmla="*/ 2147483647 h 33"/>
              <a:gd name="T62" fmla="*/ 2147483647 w 321"/>
              <a:gd name="T63" fmla="*/ 2147483647 h 33"/>
              <a:gd name="T64" fmla="*/ 0 w 321"/>
              <a:gd name="T65" fmla="*/ 2147483647 h 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1"/>
              <a:gd name="T100" fmla="*/ 0 h 33"/>
              <a:gd name="T101" fmla="*/ 321 w 321"/>
              <a:gd name="T102" fmla="*/ 33 h 3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1" h="33">
                <a:moveTo>
                  <a:pt x="0" y="14"/>
                </a:moveTo>
                <a:lnTo>
                  <a:pt x="3" y="14"/>
                </a:lnTo>
                <a:lnTo>
                  <a:pt x="13" y="13"/>
                </a:lnTo>
                <a:lnTo>
                  <a:pt x="26" y="11"/>
                </a:lnTo>
                <a:lnTo>
                  <a:pt x="45" y="10"/>
                </a:lnTo>
                <a:lnTo>
                  <a:pt x="67" y="8"/>
                </a:lnTo>
                <a:lnTo>
                  <a:pt x="90" y="5"/>
                </a:lnTo>
                <a:lnTo>
                  <a:pt x="117" y="3"/>
                </a:lnTo>
                <a:lnTo>
                  <a:pt x="144" y="2"/>
                </a:lnTo>
                <a:lnTo>
                  <a:pt x="173" y="0"/>
                </a:lnTo>
                <a:lnTo>
                  <a:pt x="199" y="0"/>
                </a:lnTo>
                <a:lnTo>
                  <a:pt x="226" y="0"/>
                </a:lnTo>
                <a:lnTo>
                  <a:pt x="252" y="0"/>
                </a:lnTo>
                <a:lnTo>
                  <a:pt x="274" y="2"/>
                </a:lnTo>
                <a:lnTo>
                  <a:pt x="293" y="5"/>
                </a:lnTo>
                <a:lnTo>
                  <a:pt x="308" y="10"/>
                </a:lnTo>
                <a:lnTo>
                  <a:pt x="318" y="14"/>
                </a:lnTo>
                <a:lnTo>
                  <a:pt x="321" y="21"/>
                </a:lnTo>
                <a:lnTo>
                  <a:pt x="316" y="24"/>
                </a:lnTo>
                <a:lnTo>
                  <a:pt x="305" y="29"/>
                </a:lnTo>
                <a:lnTo>
                  <a:pt x="288" y="30"/>
                </a:lnTo>
                <a:lnTo>
                  <a:pt x="267" y="32"/>
                </a:lnTo>
                <a:lnTo>
                  <a:pt x="242" y="33"/>
                </a:lnTo>
                <a:lnTo>
                  <a:pt x="214" y="33"/>
                </a:lnTo>
                <a:lnTo>
                  <a:pt x="185" y="32"/>
                </a:lnTo>
                <a:lnTo>
                  <a:pt x="154" y="32"/>
                </a:lnTo>
                <a:lnTo>
                  <a:pt x="124" y="29"/>
                </a:lnTo>
                <a:lnTo>
                  <a:pt x="95" y="27"/>
                </a:lnTo>
                <a:lnTo>
                  <a:pt x="68" y="25"/>
                </a:lnTo>
                <a:lnTo>
                  <a:pt x="45" y="22"/>
                </a:lnTo>
                <a:lnTo>
                  <a:pt x="24" y="19"/>
                </a:lnTo>
                <a:lnTo>
                  <a:pt x="10" y="1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4554538" y="3857625"/>
            <a:ext cx="39687" cy="492125"/>
          </a:xfrm>
          <a:custGeom>
            <a:avLst/>
            <a:gdLst>
              <a:gd name="T0" fmla="*/ 2147483647 w 50"/>
              <a:gd name="T1" fmla="*/ 2147483647 h 619"/>
              <a:gd name="T2" fmla="*/ 2147483647 w 50"/>
              <a:gd name="T3" fmla="*/ 2147483647 h 619"/>
              <a:gd name="T4" fmla="*/ 2147483647 w 50"/>
              <a:gd name="T5" fmla="*/ 2147483647 h 619"/>
              <a:gd name="T6" fmla="*/ 0 w 50"/>
              <a:gd name="T7" fmla="*/ 2147483647 h 619"/>
              <a:gd name="T8" fmla="*/ 2147483647 w 50"/>
              <a:gd name="T9" fmla="*/ 0 h 619"/>
              <a:gd name="T10" fmla="*/ 2147483647 w 50"/>
              <a:gd name="T11" fmla="*/ 2147483647 h 619"/>
              <a:gd name="T12" fmla="*/ 2147483647 w 50"/>
              <a:gd name="T13" fmla="*/ 2147483647 h 619"/>
              <a:gd name="T14" fmla="*/ 2147483647 w 50"/>
              <a:gd name="T15" fmla="*/ 2147483647 h 619"/>
              <a:gd name="T16" fmla="*/ 2147483647 w 50"/>
              <a:gd name="T17" fmla="*/ 2147483647 h 619"/>
              <a:gd name="T18" fmla="*/ 2147483647 w 50"/>
              <a:gd name="T19" fmla="*/ 2147483647 h 619"/>
              <a:gd name="T20" fmla="*/ 2147483647 w 50"/>
              <a:gd name="T21" fmla="*/ 2147483647 h 619"/>
              <a:gd name="T22" fmla="*/ 2147483647 w 50"/>
              <a:gd name="T23" fmla="*/ 2147483647 h 619"/>
              <a:gd name="T24" fmla="*/ 2147483647 w 50"/>
              <a:gd name="T25" fmla="*/ 2147483647 h 6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0"/>
              <a:gd name="T40" fmla="*/ 0 h 619"/>
              <a:gd name="T41" fmla="*/ 50 w 50"/>
              <a:gd name="T42" fmla="*/ 619 h 6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0" h="619">
                <a:moveTo>
                  <a:pt x="19" y="619"/>
                </a:moveTo>
                <a:lnTo>
                  <a:pt x="14" y="535"/>
                </a:lnTo>
                <a:lnTo>
                  <a:pt x="3" y="344"/>
                </a:lnTo>
                <a:lnTo>
                  <a:pt x="0" y="136"/>
                </a:lnTo>
                <a:lnTo>
                  <a:pt x="11" y="0"/>
                </a:lnTo>
                <a:lnTo>
                  <a:pt x="14" y="19"/>
                </a:lnTo>
                <a:lnTo>
                  <a:pt x="23" y="73"/>
                </a:lnTo>
                <a:lnTo>
                  <a:pt x="34" y="151"/>
                </a:lnTo>
                <a:lnTo>
                  <a:pt x="44" y="245"/>
                </a:lnTo>
                <a:lnTo>
                  <a:pt x="50" y="349"/>
                </a:lnTo>
                <a:lnTo>
                  <a:pt x="50" y="450"/>
                </a:lnTo>
                <a:lnTo>
                  <a:pt x="41" y="543"/>
                </a:lnTo>
                <a:lnTo>
                  <a:pt x="19" y="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4502150" y="2679700"/>
            <a:ext cx="962025" cy="1254125"/>
          </a:xfrm>
          <a:custGeom>
            <a:avLst/>
            <a:gdLst>
              <a:gd name="T0" fmla="*/ 2147483647 w 1212"/>
              <a:gd name="T1" fmla="*/ 2147483647 h 1580"/>
              <a:gd name="T2" fmla="*/ 2147483647 w 1212"/>
              <a:gd name="T3" fmla="*/ 2147483647 h 1580"/>
              <a:gd name="T4" fmla="*/ 2147483647 w 1212"/>
              <a:gd name="T5" fmla="*/ 2147483647 h 1580"/>
              <a:gd name="T6" fmla="*/ 2147483647 w 1212"/>
              <a:gd name="T7" fmla="*/ 2147483647 h 1580"/>
              <a:gd name="T8" fmla="*/ 2147483647 w 1212"/>
              <a:gd name="T9" fmla="*/ 2147483647 h 1580"/>
              <a:gd name="T10" fmla="*/ 2147483647 w 1212"/>
              <a:gd name="T11" fmla="*/ 2147483647 h 1580"/>
              <a:gd name="T12" fmla="*/ 2147483647 w 1212"/>
              <a:gd name="T13" fmla="*/ 2147483647 h 1580"/>
              <a:gd name="T14" fmla="*/ 2147483647 w 1212"/>
              <a:gd name="T15" fmla="*/ 2147483647 h 1580"/>
              <a:gd name="T16" fmla="*/ 2147483647 w 1212"/>
              <a:gd name="T17" fmla="*/ 2147483647 h 1580"/>
              <a:gd name="T18" fmla="*/ 2147483647 w 1212"/>
              <a:gd name="T19" fmla="*/ 2147483647 h 1580"/>
              <a:gd name="T20" fmla="*/ 2147483647 w 1212"/>
              <a:gd name="T21" fmla="*/ 2147483647 h 1580"/>
              <a:gd name="T22" fmla="*/ 2147483647 w 1212"/>
              <a:gd name="T23" fmla="*/ 2147483647 h 1580"/>
              <a:gd name="T24" fmla="*/ 2147483647 w 1212"/>
              <a:gd name="T25" fmla="*/ 2147483647 h 1580"/>
              <a:gd name="T26" fmla="*/ 2147483647 w 1212"/>
              <a:gd name="T27" fmla="*/ 2147483647 h 1580"/>
              <a:gd name="T28" fmla="*/ 2147483647 w 1212"/>
              <a:gd name="T29" fmla="*/ 2147483647 h 1580"/>
              <a:gd name="T30" fmla="*/ 2147483647 w 1212"/>
              <a:gd name="T31" fmla="*/ 2147483647 h 1580"/>
              <a:gd name="T32" fmla="*/ 2147483647 w 1212"/>
              <a:gd name="T33" fmla="*/ 2147483647 h 1580"/>
              <a:gd name="T34" fmla="*/ 2147483647 w 1212"/>
              <a:gd name="T35" fmla="*/ 2147483647 h 1580"/>
              <a:gd name="T36" fmla="*/ 2147483647 w 1212"/>
              <a:gd name="T37" fmla="*/ 2147483647 h 1580"/>
              <a:gd name="T38" fmla="*/ 2147483647 w 1212"/>
              <a:gd name="T39" fmla="*/ 2147483647 h 1580"/>
              <a:gd name="T40" fmla="*/ 2147483647 w 1212"/>
              <a:gd name="T41" fmla="*/ 2147483647 h 1580"/>
              <a:gd name="T42" fmla="*/ 2147483647 w 1212"/>
              <a:gd name="T43" fmla="*/ 2147483647 h 1580"/>
              <a:gd name="T44" fmla="*/ 2147483647 w 1212"/>
              <a:gd name="T45" fmla="*/ 2147483647 h 1580"/>
              <a:gd name="T46" fmla="*/ 2147483647 w 1212"/>
              <a:gd name="T47" fmla="*/ 2147483647 h 1580"/>
              <a:gd name="T48" fmla="*/ 2147483647 w 1212"/>
              <a:gd name="T49" fmla="*/ 2147483647 h 1580"/>
              <a:gd name="T50" fmla="*/ 2147483647 w 1212"/>
              <a:gd name="T51" fmla="*/ 2147483647 h 1580"/>
              <a:gd name="T52" fmla="*/ 2147483647 w 1212"/>
              <a:gd name="T53" fmla="*/ 2147483647 h 1580"/>
              <a:gd name="T54" fmla="*/ 2147483647 w 1212"/>
              <a:gd name="T55" fmla="*/ 2147483647 h 1580"/>
              <a:gd name="T56" fmla="*/ 2147483647 w 1212"/>
              <a:gd name="T57" fmla="*/ 2147483647 h 1580"/>
              <a:gd name="T58" fmla="*/ 2147483647 w 1212"/>
              <a:gd name="T59" fmla="*/ 2147483647 h 1580"/>
              <a:gd name="T60" fmla="*/ 2147483647 w 1212"/>
              <a:gd name="T61" fmla="*/ 2147483647 h 1580"/>
              <a:gd name="T62" fmla="*/ 2147483647 w 1212"/>
              <a:gd name="T63" fmla="*/ 2147483647 h 1580"/>
              <a:gd name="T64" fmla="*/ 2147483647 w 1212"/>
              <a:gd name="T65" fmla="*/ 2147483647 h 1580"/>
              <a:gd name="T66" fmla="*/ 2147483647 w 1212"/>
              <a:gd name="T67" fmla="*/ 2147483647 h 1580"/>
              <a:gd name="T68" fmla="*/ 2147483647 w 1212"/>
              <a:gd name="T69" fmla="*/ 2147483647 h 1580"/>
              <a:gd name="T70" fmla="*/ 2147483647 w 1212"/>
              <a:gd name="T71" fmla="*/ 2147483647 h 1580"/>
              <a:gd name="T72" fmla="*/ 2147483647 w 1212"/>
              <a:gd name="T73" fmla="*/ 2147483647 h 1580"/>
              <a:gd name="T74" fmla="*/ 2147483647 w 1212"/>
              <a:gd name="T75" fmla="*/ 2147483647 h 1580"/>
              <a:gd name="T76" fmla="*/ 2147483647 w 1212"/>
              <a:gd name="T77" fmla="*/ 2147483647 h 1580"/>
              <a:gd name="T78" fmla="*/ 2147483647 w 1212"/>
              <a:gd name="T79" fmla="*/ 2147483647 h 1580"/>
              <a:gd name="T80" fmla="*/ 2147483647 w 1212"/>
              <a:gd name="T81" fmla="*/ 2147483647 h 1580"/>
              <a:gd name="T82" fmla="*/ 2147483647 w 1212"/>
              <a:gd name="T83" fmla="*/ 2147483647 h 1580"/>
              <a:gd name="T84" fmla="*/ 2147483647 w 1212"/>
              <a:gd name="T85" fmla="*/ 2147483647 h 1580"/>
              <a:gd name="T86" fmla="*/ 2147483647 w 1212"/>
              <a:gd name="T87" fmla="*/ 2147483647 h 1580"/>
              <a:gd name="T88" fmla="*/ 2147483647 w 1212"/>
              <a:gd name="T89" fmla="*/ 2147483647 h 1580"/>
              <a:gd name="T90" fmla="*/ 2147483647 w 1212"/>
              <a:gd name="T91" fmla="*/ 2147483647 h 1580"/>
              <a:gd name="T92" fmla="*/ 2147483647 w 1212"/>
              <a:gd name="T93" fmla="*/ 2147483647 h 1580"/>
              <a:gd name="T94" fmla="*/ 2147483647 w 1212"/>
              <a:gd name="T95" fmla="*/ 2147483647 h 1580"/>
              <a:gd name="T96" fmla="*/ 2147483647 w 1212"/>
              <a:gd name="T97" fmla="*/ 2147483647 h 1580"/>
              <a:gd name="T98" fmla="*/ 2147483647 w 1212"/>
              <a:gd name="T99" fmla="*/ 2147483647 h 15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12"/>
              <a:gd name="T151" fmla="*/ 0 h 1580"/>
              <a:gd name="T152" fmla="*/ 1212 w 1212"/>
              <a:gd name="T153" fmla="*/ 1580 h 158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12" h="1580">
                <a:moveTo>
                  <a:pt x="0" y="1578"/>
                </a:moveTo>
                <a:lnTo>
                  <a:pt x="2" y="1578"/>
                </a:lnTo>
                <a:lnTo>
                  <a:pt x="10" y="1578"/>
                </a:lnTo>
                <a:lnTo>
                  <a:pt x="21" y="1576"/>
                </a:lnTo>
                <a:lnTo>
                  <a:pt x="37" y="1576"/>
                </a:lnTo>
                <a:lnTo>
                  <a:pt x="56" y="1573"/>
                </a:lnTo>
                <a:lnTo>
                  <a:pt x="78" y="1572"/>
                </a:lnTo>
                <a:lnTo>
                  <a:pt x="103" y="1569"/>
                </a:lnTo>
                <a:lnTo>
                  <a:pt x="131" y="1565"/>
                </a:lnTo>
                <a:lnTo>
                  <a:pt x="163" y="1561"/>
                </a:lnTo>
                <a:lnTo>
                  <a:pt x="198" y="1556"/>
                </a:lnTo>
                <a:lnTo>
                  <a:pt x="233" y="1550"/>
                </a:lnTo>
                <a:lnTo>
                  <a:pt x="272" y="1542"/>
                </a:lnTo>
                <a:lnTo>
                  <a:pt x="312" y="1534"/>
                </a:lnTo>
                <a:lnTo>
                  <a:pt x="353" y="1524"/>
                </a:lnTo>
                <a:lnTo>
                  <a:pt x="395" y="1513"/>
                </a:lnTo>
                <a:lnTo>
                  <a:pt x="440" y="1501"/>
                </a:lnTo>
                <a:lnTo>
                  <a:pt x="482" y="1486"/>
                </a:lnTo>
                <a:lnTo>
                  <a:pt x="528" y="1472"/>
                </a:lnTo>
                <a:lnTo>
                  <a:pt x="572" y="1455"/>
                </a:lnTo>
                <a:lnTo>
                  <a:pt x="618" y="1436"/>
                </a:lnTo>
                <a:lnTo>
                  <a:pt x="662" y="1415"/>
                </a:lnTo>
                <a:lnTo>
                  <a:pt x="705" y="1393"/>
                </a:lnTo>
                <a:lnTo>
                  <a:pt x="749" y="1370"/>
                </a:lnTo>
                <a:lnTo>
                  <a:pt x="790" y="1343"/>
                </a:lnTo>
                <a:lnTo>
                  <a:pt x="832" y="1316"/>
                </a:lnTo>
                <a:lnTo>
                  <a:pt x="871" y="1284"/>
                </a:lnTo>
                <a:lnTo>
                  <a:pt x="907" y="1253"/>
                </a:lnTo>
                <a:lnTo>
                  <a:pt x="944" y="1218"/>
                </a:lnTo>
                <a:lnTo>
                  <a:pt x="975" y="1180"/>
                </a:lnTo>
                <a:lnTo>
                  <a:pt x="1005" y="1141"/>
                </a:lnTo>
                <a:lnTo>
                  <a:pt x="1034" y="1098"/>
                </a:lnTo>
                <a:lnTo>
                  <a:pt x="1058" y="1054"/>
                </a:lnTo>
                <a:lnTo>
                  <a:pt x="1095" y="964"/>
                </a:lnTo>
                <a:lnTo>
                  <a:pt x="1124" y="877"/>
                </a:lnTo>
                <a:lnTo>
                  <a:pt x="1141" y="791"/>
                </a:lnTo>
                <a:lnTo>
                  <a:pt x="1149" y="708"/>
                </a:lnTo>
                <a:lnTo>
                  <a:pt x="1151" y="627"/>
                </a:lnTo>
                <a:lnTo>
                  <a:pt x="1144" y="550"/>
                </a:lnTo>
                <a:lnTo>
                  <a:pt x="1132" y="476"/>
                </a:lnTo>
                <a:lnTo>
                  <a:pt x="1113" y="406"/>
                </a:lnTo>
                <a:lnTo>
                  <a:pt x="1091" y="338"/>
                </a:lnTo>
                <a:lnTo>
                  <a:pt x="1064" y="277"/>
                </a:lnTo>
                <a:lnTo>
                  <a:pt x="1034" y="218"/>
                </a:lnTo>
                <a:lnTo>
                  <a:pt x="1002" y="164"/>
                </a:lnTo>
                <a:lnTo>
                  <a:pt x="969" y="115"/>
                </a:lnTo>
                <a:lnTo>
                  <a:pt x="936" y="71"/>
                </a:lnTo>
                <a:lnTo>
                  <a:pt x="903" y="33"/>
                </a:lnTo>
                <a:lnTo>
                  <a:pt x="871" y="0"/>
                </a:lnTo>
                <a:lnTo>
                  <a:pt x="876" y="3"/>
                </a:lnTo>
                <a:lnTo>
                  <a:pt x="887" y="11"/>
                </a:lnTo>
                <a:lnTo>
                  <a:pt x="904" y="25"/>
                </a:lnTo>
                <a:lnTo>
                  <a:pt x="926" y="44"/>
                </a:lnTo>
                <a:lnTo>
                  <a:pt x="953" y="70"/>
                </a:lnTo>
                <a:lnTo>
                  <a:pt x="982" y="100"/>
                </a:lnTo>
                <a:lnTo>
                  <a:pt x="1013" y="134"/>
                </a:lnTo>
                <a:lnTo>
                  <a:pt x="1046" y="176"/>
                </a:lnTo>
                <a:lnTo>
                  <a:pt x="1078" y="223"/>
                </a:lnTo>
                <a:lnTo>
                  <a:pt x="1110" y="275"/>
                </a:lnTo>
                <a:lnTo>
                  <a:pt x="1138" y="332"/>
                </a:lnTo>
                <a:lnTo>
                  <a:pt x="1163" y="395"/>
                </a:lnTo>
                <a:lnTo>
                  <a:pt x="1186" y="463"/>
                </a:lnTo>
                <a:lnTo>
                  <a:pt x="1201" y="536"/>
                </a:lnTo>
                <a:lnTo>
                  <a:pt x="1211" y="615"/>
                </a:lnTo>
                <a:lnTo>
                  <a:pt x="1212" y="698"/>
                </a:lnTo>
                <a:lnTo>
                  <a:pt x="1208" y="761"/>
                </a:lnTo>
                <a:lnTo>
                  <a:pt x="1200" y="828"/>
                </a:lnTo>
                <a:lnTo>
                  <a:pt x="1186" y="896"/>
                </a:lnTo>
                <a:lnTo>
                  <a:pt x="1167" y="967"/>
                </a:lnTo>
                <a:lnTo>
                  <a:pt x="1146" y="1027"/>
                </a:lnTo>
                <a:lnTo>
                  <a:pt x="1119" y="1084"/>
                </a:lnTo>
                <a:lnTo>
                  <a:pt x="1091" y="1137"/>
                </a:lnTo>
                <a:lnTo>
                  <a:pt x="1058" y="1185"/>
                </a:lnTo>
                <a:lnTo>
                  <a:pt x="1023" y="1231"/>
                </a:lnTo>
                <a:lnTo>
                  <a:pt x="983" y="1272"/>
                </a:lnTo>
                <a:lnTo>
                  <a:pt x="942" y="1310"/>
                </a:lnTo>
                <a:lnTo>
                  <a:pt x="898" y="1344"/>
                </a:lnTo>
                <a:lnTo>
                  <a:pt x="852" y="1376"/>
                </a:lnTo>
                <a:lnTo>
                  <a:pt x="806" y="1406"/>
                </a:lnTo>
                <a:lnTo>
                  <a:pt x="757" y="1431"/>
                </a:lnTo>
                <a:lnTo>
                  <a:pt x="708" y="1455"/>
                </a:lnTo>
                <a:lnTo>
                  <a:pt x="658" y="1475"/>
                </a:lnTo>
                <a:lnTo>
                  <a:pt x="607" y="1493"/>
                </a:lnTo>
                <a:lnTo>
                  <a:pt x="557" y="1510"/>
                </a:lnTo>
                <a:lnTo>
                  <a:pt x="508" y="1523"/>
                </a:lnTo>
                <a:lnTo>
                  <a:pt x="457" y="1535"/>
                </a:lnTo>
                <a:lnTo>
                  <a:pt x="410" y="1546"/>
                </a:lnTo>
                <a:lnTo>
                  <a:pt x="362" y="1554"/>
                </a:lnTo>
                <a:lnTo>
                  <a:pt x="315" y="1561"/>
                </a:lnTo>
                <a:lnTo>
                  <a:pt x="272" y="1567"/>
                </a:lnTo>
                <a:lnTo>
                  <a:pt x="229" y="1572"/>
                </a:lnTo>
                <a:lnTo>
                  <a:pt x="190" y="1575"/>
                </a:lnTo>
                <a:lnTo>
                  <a:pt x="154" y="1576"/>
                </a:lnTo>
                <a:lnTo>
                  <a:pt x="120" y="1578"/>
                </a:lnTo>
                <a:lnTo>
                  <a:pt x="90" y="1580"/>
                </a:lnTo>
                <a:lnTo>
                  <a:pt x="63" y="1580"/>
                </a:lnTo>
                <a:lnTo>
                  <a:pt x="41" y="1580"/>
                </a:lnTo>
                <a:lnTo>
                  <a:pt x="24" y="1580"/>
                </a:lnTo>
                <a:lnTo>
                  <a:pt x="11" y="1578"/>
                </a:lnTo>
                <a:lnTo>
                  <a:pt x="3" y="1578"/>
                </a:lnTo>
                <a:lnTo>
                  <a:pt x="0" y="15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73E9F-0E11-4555-93B4-19F9AB5A688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8267"/>
              </p:ext>
            </p:extLst>
          </p:nvPr>
        </p:nvGraphicFramePr>
        <p:xfrm>
          <a:off x="381000" y="1371600"/>
          <a:ext cx="8382000" cy="1747838"/>
        </p:xfrm>
        <a:graphic>
          <a:graphicData uri="http://schemas.openxmlformats.org/drawingml/2006/table">
            <a:tbl>
              <a:tblPr bandRow="1"/>
              <a:tblGrid>
                <a:gridCol w="5524500"/>
                <a:gridCol w="2857500"/>
              </a:tblGrid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Conversion Process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Conversion Example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GB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Example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10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9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for GIS , </a:t>
            </a:r>
            <a:r>
              <a:rPr lang="en-US" dirty="0" err="1" smtClean="0"/>
              <a:t>eg</a:t>
            </a:r>
            <a:r>
              <a:rPr lang="en-US" dirty="0" smtClean="0"/>
              <a:t>. Pad Mounted XFMR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73E9F-0E11-4555-93B4-19F9AB5A68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47750"/>
            <a:ext cx="89725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7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Conversion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82676"/>
            <a:ext cx="8374063" cy="4273096"/>
          </a:xfrm>
        </p:spPr>
        <p:txBody>
          <a:bodyPr/>
          <a:lstStyle/>
          <a:p>
            <a:r>
              <a:rPr lang="en-US" dirty="0" smtClean="0"/>
              <a:t>CEDSA data table “Meters” is exported</a:t>
            </a:r>
          </a:p>
          <a:p>
            <a:r>
              <a:rPr lang="en-US" dirty="0" smtClean="0"/>
              <a:t>Database view converts the fields to GIS table </a:t>
            </a:r>
            <a:r>
              <a:rPr lang="en-US" dirty="0" err="1" smtClean="0"/>
              <a:t>ServicePoint</a:t>
            </a:r>
            <a:r>
              <a:rPr lang="en-US" dirty="0" smtClean="0"/>
              <a:t> compatible values.</a:t>
            </a:r>
          </a:p>
          <a:p>
            <a:r>
              <a:rPr lang="en-US" dirty="0" smtClean="0"/>
              <a:t>Service Point table is truncated and reloaded with new values</a:t>
            </a:r>
          </a:p>
          <a:p>
            <a:r>
              <a:rPr lang="en-US" dirty="0" smtClean="0"/>
              <a:t>Service Location (~500 month) are manually added and related for all new Service Points. </a:t>
            </a:r>
          </a:p>
          <a:p>
            <a:pPr marL="0" indent="0">
              <a:buNone/>
            </a:pPr>
            <a:r>
              <a:rPr lang="en-US" dirty="0" smtClean="0"/>
              <a:t>Note: In EDGIS a Service Point is only a Table. The Service Location is the point </a:t>
            </a:r>
            <a:r>
              <a:rPr lang="en-US" dirty="0"/>
              <a:t>f</a:t>
            </a:r>
            <a:r>
              <a:rPr lang="en-US" dirty="0" smtClean="0"/>
              <a:t>eature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Conversion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82676"/>
            <a:ext cx="8325540" cy="4273096"/>
          </a:xfrm>
        </p:spPr>
        <p:txBody>
          <a:bodyPr/>
          <a:lstStyle/>
          <a:p>
            <a:r>
              <a:rPr lang="en-US" dirty="0" smtClean="0"/>
              <a:t>Meters Table Converted Attributes: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Local_Office</a:t>
            </a:r>
            <a:r>
              <a:rPr lang="en-US" dirty="0" smtClean="0"/>
              <a:t> Table </a:t>
            </a:r>
            <a:r>
              <a:rPr lang="en-US" dirty="0"/>
              <a:t>Converted Attributes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55051"/>
              </p:ext>
            </p:extLst>
          </p:nvPr>
        </p:nvGraphicFramePr>
        <p:xfrm>
          <a:off x="824395" y="1522413"/>
          <a:ext cx="5470388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303"/>
                <a:gridCol w="286908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METER_ID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ESSENTIAL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SERVICE_POINT_ID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SERVICE_AGREEMENT_ID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UNQSPID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SVC_DATE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ACCT_ID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CUST_TYP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TRF_ID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LOCAL_OFFICE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BILLING_CYCLE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SVC_ST_#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SVC_ST_NAME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REV_ACCT_CD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SVC_ST_NAME2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RATE_SCHED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SVC_CITY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PREMISE_TYPE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SVC_STATE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TOWNSHIP_TERRITORY_CD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SVC_ZIP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30537"/>
              </p:ext>
            </p:extLst>
          </p:nvPr>
        </p:nvGraphicFramePr>
        <p:xfrm>
          <a:off x="797892" y="5269479"/>
          <a:ext cx="5457134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4421"/>
                <a:gridCol w="2822713"/>
              </a:tblGrid>
              <a:tr h="98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OFFICE_NAME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DISTRICT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Logic of New Automated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198022"/>
              </p:ext>
            </p:extLst>
          </p:nvPr>
        </p:nvGraphicFramePr>
        <p:xfrm>
          <a:off x="129639" y="1057275"/>
          <a:ext cx="888472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6447538" imgH="3702679" progId="Visio.Drawing.11">
                  <p:embed/>
                </p:oleObj>
              </mc:Choice>
              <mc:Fallback>
                <p:oleObj name="Visio" r:id="rId3" imgW="6447538" imgH="370267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9" y="1057275"/>
                        <a:ext cx="8884722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33649"/>
              </p:ext>
            </p:extLst>
          </p:nvPr>
        </p:nvGraphicFramePr>
        <p:xfrm>
          <a:off x="219075" y="1028699"/>
          <a:ext cx="8848725" cy="444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874"/>
                <a:gridCol w="950638"/>
                <a:gridCol w="583726"/>
                <a:gridCol w="583726"/>
                <a:gridCol w="583726"/>
                <a:gridCol w="567047"/>
                <a:gridCol w="567047"/>
                <a:gridCol w="433625"/>
                <a:gridCol w="583726"/>
                <a:gridCol w="583726"/>
                <a:gridCol w="583726"/>
                <a:gridCol w="567047"/>
                <a:gridCol w="464791"/>
                <a:gridCol w="495300"/>
              </a:tblGrid>
              <a:tr h="22225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Scenario CASE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before interface run.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Outcome After interface run.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65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Action In System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What Changed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CEDSA Service Point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CEDSA Rel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CEDSA xfmr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Service Point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Rel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xfmr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CEDSA Service Point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CEDSA Rel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CEDSA xfmr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Service Point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Rel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GIS xfmr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Equal Data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Nothing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7112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CEDSA Deletes Service Point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changed to 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r>
                        <a:rPr lang="en-US" sz="1100" baseline="30000" dirty="0">
                          <a:effectLst/>
                        </a:rPr>
                        <a:t>3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3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CEDSA Changes Relationship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 Change 1-B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4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CEDSA fixes CWOT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 rel to 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4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GIS fixed a CWOT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 rel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to 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3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GIS Changes Relationship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 change 1-B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1-B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533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GIS Deletes Transformer</a:t>
                      </a:r>
                      <a:r>
                        <a:rPr lang="en-US" sz="1100" baseline="30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 xfmr deleted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null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null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8675" y="5616258"/>
            <a:ext cx="757237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This case should never occur because it is accounted for in the GIS QA requirements. However for the interest of completeness of logic, this is in the workflow.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This is in the CWOT Table as Service Points without Transformers will only exist in the CWOT table for GIS.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Will cause a delete for the relationship from Service Point to Service Location. 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Logic to support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67350"/>
              </p:ext>
            </p:extLst>
          </p:nvPr>
        </p:nvGraphicFramePr>
        <p:xfrm>
          <a:off x="304799" y="1114424"/>
          <a:ext cx="8543925" cy="537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6698313" imgH="4213123" progId="Visio.Drawing.11">
                  <p:embed/>
                </p:oleObj>
              </mc:Choice>
              <mc:Fallback>
                <p:oleObj name="Visio" r:id="rId3" imgW="6698313" imgH="421312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114424"/>
                        <a:ext cx="8543925" cy="5371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82675"/>
            <a:ext cx="8374063" cy="3432175"/>
          </a:xfrm>
        </p:spPr>
        <p:txBody>
          <a:bodyPr/>
          <a:lstStyle/>
          <a:p>
            <a:r>
              <a:rPr lang="en-US" dirty="0" smtClean="0"/>
              <a:t>Business Workflows:</a:t>
            </a:r>
          </a:p>
          <a:p>
            <a:pPr lvl="1"/>
            <a:r>
              <a:rPr lang="en-US" dirty="0" smtClean="0"/>
              <a:t>Customer without a Transformer Report</a:t>
            </a:r>
          </a:p>
          <a:p>
            <a:pPr lvl="1"/>
            <a:r>
              <a:rPr lang="en-US" dirty="0" smtClean="0"/>
              <a:t>Service Location without a Customer Report</a:t>
            </a:r>
          </a:p>
          <a:p>
            <a:pPr lvl="1"/>
            <a:r>
              <a:rPr lang="en-US" dirty="0" smtClean="0"/>
              <a:t>Customers without </a:t>
            </a:r>
            <a:r>
              <a:rPr lang="en-US" dirty="0"/>
              <a:t>S</a:t>
            </a:r>
            <a:r>
              <a:rPr lang="en-US" dirty="0" smtClean="0"/>
              <a:t>ervice Location Report</a:t>
            </a:r>
          </a:p>
          <a:p>
            <a:pPr lvl="1"/>
            <a:r>
              <a:rPr lang="en-US" dirty="0" smtClean="0"/>
              <a:t>Street Light /Equipment Transformer with Customer Report</a:t>
            </a:r>
          </a:p>
          <a:p>
            <a:pPr lvl="1"/>
            <a:r>
              <a:rPr lang="en-US" dirty="0" smtClean="0"/>
              <a:t>Deleting a Transformer with Customer results in a QA rule violation.</a:t>
            </a:r>
          </a:p>
          <a:p>
            <a:pPr lvl="1"/>
            <a:r>
              <a:rPr lang="en-US" dirty="0" smtClean="0"/>
              <a:t>Mappers manually creating Service Locations for new Service Points.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C5E84-4939-43C0-8EF9-484C982C34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6/21/2007 9:21:30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6/21/2007 9:21:30 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6/21/2007 9:21:30 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6/21/2007 9:21:47 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6/21/2007 9:21:47 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6/21/2007 9:21:47 AM"/>
</p:tagLst>
</file>

<file path=ppt/theme/theme1.xml><?xml version="1.0" encoding="utf-8"?>
<a:theme xmlns:a="http://schemas.openxmlformats.org/drawingml/2006/main" name="PG&amp;E Template">
  <a:themeElements>
    <a:clrScheme name="CSD Custom 1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82AA"/>
      </a:accent1>
      <a:accent2>
        <a:srgbClr val="FFA100"/>
      </a:accent2>
      <a:accent3>
        <a:srgbClr val="70A489"/>
      </a:accent3>
      <a:accent4>
        <a:srgbClr val="00A7C2"/>
      </a:accent4>
      <a:accent5>
        <a:srgbClr val="CAB575"/>
      </a:accent5>
      <a:accent6>
        <a:srgbClr val="969696"/>
      </a:accent6>
      <a:hlink>
        <a:srgbClr val="0000FF"/>
      </a:hlink>
      <a:folHlink>
        <a:srgbClr val="800080"/>
      </a:folHlink>
    </a:clrScheme>
    <a:fontScheme name="PG&amp;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G&amp;E 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&amp;E Template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&amp;E Template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G&amp;E Template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34E129D51224B96BE0B5238F70115" ma:contentTypeVersion="0" ma:contentTypeDescription="Create a new document." ma:contentTypeScope="" ma:versionID="c5c6784e944693094da9dcf4ed3efe9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9AE4510-BB68-4845-89B5-E1B071702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FD96A43-B21D-4E94-84DC-59C711BD9F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ABFC7-54F4-495B-B435-B2DE5D49F4DB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47093</TotalTime>
  <Words>592</Words>
  <Application>Microsoft Office PowerPoint</Application>
  <PresentationFormat>Letter Paper (8.5x11 in)</PresentationFormat>
  <Paragraphs>209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PG&amp;E Template</vt:lpstr>
      <vt:lpstr>Visio</vt:lpstr>
      <vt:lpstr>PGE GIS  CC&amp;B Gap information updates to GIS</vt:lpstr>
      <vt:lpstr>Tools</vt:lpstr>
      <vt:lpstr>Data Model for GIS , eg. Pad Mounted XFMR </vt:lpstr>
      <vt:lpstr>Current Conversion Process</vt:lpstr>
      <vt:lpstr>Current Conversion Process</vt:lpstr>
      <vt:lpstr>High Level Logic of New Automated Process</vt:lpstr>
      <vt:lpstr>Interface Logic</vt:lpstr>
      <vt:lpstr>Batch Logic to support Process</vt:lpstr>
      <vt:lpstr>Dependencies for Business</vt:lpstr>
      <vt:lpstr>Review: Extend Conversion Process till Dec.</vt:lpstr>
      <vt:lpstr>Business Workflow:Decisions</vt:lpstr>
      <vt:lpstr>Question and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Transformation Program PPT Template</dc:title>
  <dc:creator>Amanda Branting</dc:creator>
  <cp:lastModifiedBy>Rader, Rob</cp:lastModifiedBy>
  <cp:revision>1658</cp:revision>
  <cp:lastPrinted>2011-10-17T22:52:56Z</cp:lastPrinted>
  <dcterms:created xsi:type="dcterms:W3CDTF">2005-02-03T18:58:10Z</dcterms:created>
  <dcterms:modified xsi:type="dcterms:W3CDTF">2013-06-13T15:58:43Z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Comments0">
    <vt:lpwstr/>
  </property>
  <property fmtid="{D5CDD505-2E9C-101B-9397-08002B2CF9AE}" pid="6" name="ContentTypeId">
    <vt:lpwstr>0x01010010634E129D51224B96BE0B5238F70115</vt:lpwstr>
  </property>
</Properties>
</file>