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b313d7b71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b313d7b71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b313d7b71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b313d7b71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b313d7b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b313d7b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b313d7b71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b313d7b71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b313d7b7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b313d7b7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b313d7b7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b313d7b7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10 -&gt; 5 -&gt; 2 -&gt; 1 =&gt; 4 calls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b313d7b7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b313d7b7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10 -&gt; 5 -&gt; 2 -&gt; 1 =&gt; 4 calls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b313d7b7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b313d7b7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10 -&gt; 5 -&gt; 2 -&gt; 1 =&gt; 4 calls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b313d7b7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b313d7b7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b313d7b7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b313d7b7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199emp.netlify.app/dist/2020-11-12.html" TargetMode="External"/><Relationship Id="rId4" Type="http://schemas.openxmlformats.org/officeDocument/2006/relationships/hyperlink" Target="https://cs199emp.netlify.app/dist/2020-11-17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Quiz Prep Session - Week 12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Tree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11700" y="445025"/>
            <a:ext cx="7683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Trees - Practices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397800" y="955125"/>
            <a:ext cx="4174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Given the following definition of a BinaryTree class: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4358175" y="1372425"/>
            <a:ext cx="4443000" cy="29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Write a method to search for a certain value from the root. If the value exists in the tree (any node), return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, otherwise return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 We also have the following assumptions: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Left child nodes have smaller values than their parents;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Right child nodes have larger values than their parents.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75" y="1372425"/>
            <a:ext cx="3218684" cy="3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445025"/>
            <a:ext cx="7683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Trees - Practice Solution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00" y="1322081"/>
            <a:ext cx="7683000" cy="3348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EMP Session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96200" y="1117850"/>
            <a:ext cx="7400400" cy="24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11/12 - Recursion and Tree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lphaLcPeriod"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https://cs199emp.netlify.app/dist/2020-11-12.html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11/17 - Recursion and Tree p2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lphaLcPeriod"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https://cs199emp.netlify.app/dist/2020-11-17.html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Recursion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973925" y="2639000"/>
            <a:ext cx="1393800" cy="42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process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057775" y="2639000"/>
            <a:ext cx="1393800" cy="424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foo(int i)</a:t>
            </a:r>
            <a:endParaRPr/>
          </a:p>
        </p:txBody>
      </p:sp>
      <p:cxnSp>
        <p:nvCxnSpPr>
          <p:cNvPr id="71" name="Google Shape;71;p15"/>
          <p:cNvCxnSpPr>
            <a:stCxn id="69" idx="3"/>
            <a:endCxn id="70" idx="1"/>
          </p:cNvCxnSpPr>
          <p:nvPr/>
        </p:nvCxnSpPr>
        <p:spPr>
          <a:xfrm>
            <a:off x="3367725" y="2851250"/>
            <a:ext cx="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70" idx="0"/>
          </p:cNvCxnSpPr>
          <p:nvPr/>
        </p:nvCxnSpPr>
        <p:spPr>
          <a:xfrm rot="10800000">
            <a:off x="4754675" y="1860800"/>
            <a:ext cx="0" cy="7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4816725" y="1931600"/>
            <a:ext cx="1146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Base case e.g. foo(0)</a:t>
            </a:r>
            <a:endParaRPr sz="1200"/>
          </a:p>
        </p:txBody>
      </p:sp>
      <p:sp>
        <p:nvSpPr>
          <p:cNvPr id="74" name="Google Shape;74;p15"/>
          <p:cNvSpPr txBox="1"/>
          <p:nvPr/>
        </p:nvSpPr>
        <p:spPr>
          <a:xfrm>
            <a:off x="3367725" y="2554075"/>
            <a:ext cx="86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foo(10)</a:t>
            </a:r>
            <a:endParaRPr sz="1200"/>
          </a:p>
        </p:txBody>
      </p:sp>
      <p:sp>
        <p:nvSpPr>
          <p:cNvPr id="75" name="Google Shape;75;p15"/>
          <p:cNvSpPr txBox="1"/>
          <p:nvPr/>
        </p:nvSpPr>
        <p:spPr>
          <a:xfrm>
            <a:off x="4057725" y="1538400"/>
            <a:ext cx="18960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Return some value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6" name="Google Shape;76;p15"/>
          <p:cNvCxnSpPr>
            <a:endCxn id="70" idx="2"/>
          </p:cNvCxnSpPr>
          <p:nvPr/>
        </p:nvCxnSpPr>
        <p:spPr>
          <a:xfrm flipH="1">
            <a:off x="4754675" y="2816000"/>
            <a:ext cx="693000" cy="247500"/>
          </a:xfrm>
          <a:prstGeom prst="curvedConnector4">
            <a:avLst>
              <a:gd fmla="val -122518" name="adj1"/>
              <a:gd fmla="val 27149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6063250" y="2639000"/>
            <a:ext cx="1330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Not base case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787325" y="3347675"/>
            <a:ext cx="147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Recursion: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e.g. foo(i-1)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Recursion - isPalindrome (String in)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52800" y="1096625"/>
            <a:ext cx="3579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Input 1: “acbbca”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70800" y="1543325"/>
            <a:ext cx="1800300" cy="36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isPalindrome(“acbbca”)</a:t>
            </a:r>
            <a:endParaRPr sz="1200"/>
          </a:p>
        </p:txBody>
      </p:sp>
      <p:sp>
        <p:nvSpPr>
          <p:cNvPr id="86" name="Google Shape;86;p16"/>
          <p:cNvSpPr txBox="1"/>
          <p:nvPr/>
        </p:nvSpPr>
        <p:spPr>
          <a:xfrm>
            <a:off x="473450" y="1932450"/>
            <a:ext cx="19950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 check the characters on both ends of the string.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&gt; “a” = “a” -&gt; </a:t>
            </a: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true, look at substring: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&gt; “acbbca” -&gt; “cbbc”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2371100" y="1543325"/>
            <a:ext cx="2410950" cy="1141225"/>
            <a:chOff x="2371100" y="1543325"/>
            <a:chExt cx="2410950" cy="1141225"/>
          </a:xfrm>
        </p:grpSpPr>
        <p:sp>
          <p:nvSpPr>
            <p:cNvPr id="88" name="Google Shape;88;p16"/>
            <p:cNvSpPr/>
            <p:nvPr/>
          </p:nvSpPr>
          <p:spPr>
            <a:xfrm>
              <a:off x="2884400" y="1543325"/>
              <a:ext cx="1636500" cy="367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isPalindrome(“cbbc”)</a:t>
              </a:r>
              <a:endParaRPr sz="1200"/>
            </a:p>
          </p:txBody>
        </p:sp>
        <p:cxnSp>
          <p:nvCxnSpPr>
            <p:cNvPr id="89" name="Google Shape;89;p16"/>
            <p:cNvCxnSpPr>
              <a:stCxn id="85" idx="3"/>
              <a:endCxn id="88" idx="1"/>
            </p:cNvCxnSpPr>
            <p:nvPr/>
          </p:nvCxnSpPr>
          <p:spPr>
            <a:xfrm>
              <a:off x="2371100" y="1727225"/>
              <a:ext cx="513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" name="Google Shape;90;p16"/>
            <p:cNvSpPr txBox="1"/>
            <p:nvPr/>
          </p:nvSpPr>
          <p:spPr>
            <a:xfrm>
              <a:off x="2787050" y="1932450"/>
              <a:ext cx="1995000" cy="7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&gt; “c” = “c” -&gt; </a:t>
              </a:r>
              <a:r>
                <a:rPr b="1" lang="en" sz="1200">
                  <a:latin typeface="Proxima Nova"/>
                  <a:ea typeface="Proxima Nova"/>
                  <a:cs typeface="Proxima Nova"/>
                  <a:sym typeface="Proxima Nova"/>
                </a:rPr>
                <a:t>true, look at substring:</a:t>
              </a:r>
              <a:endParaRPr b="1"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&gt; “cbbc” -&gt; “bb”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4520900" y="1543325"/>
            <a:ext cx="2256150" cy="1141225"/>
            <a:chOff x="4520900" y="1543325"/>
            <a:chExt cx="2256150" cy="1141225"/>
          </a:xfrm>
        </p:grpSpPr>
        <p:sp>
          <p:nvSpPr>
            <p:cNvPr id="92" name="Google Shape;92;p16"/>
            <p:cNvSpPr/>
            <p:nvPr/>
          </p:nvSpPr>
          <p:spPr>
            <a:xfrm>
              <a:off x="4992825" y="1543325"/>
              <a:ext cx="1488000" cy="367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isPalindrome(“bb”)</a:t>
              </a:r>
              <a:endParaRPr sz="1200"/>
            </a:p>
          </p:txBody>
        </p:sp>
        <p:cxnSp>
          <p:nvCxnSpPr>
            <p:cNvPr id="93" name="Google Shape;93;p16"/>
            <p:cNvCxnSpPr>
              <a:stCxn id="88" idx="3"/>
              <a:endCxn id="92" idx="1"/>
            </p:cNvCxnSpPr>
            <p:nvPr/>
          </p:nvCxnSpPr>
          <p:spPr>
            <a:xfrm>
              <a:off x="4520900" y="1727225"/>
              <a:ext cx="471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4" name="Google Shape;94;p16"/>
            <p:cNvSpPr txBox="1"/>
            <p:nvPr/>
          </p:nvSpPr>
          <p:spPr>
            <a:xfrm>
              <a:off x="4782050" y="1932450"/>
              <a:ext cx="1995000" cy="7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&gt; “b” = “b” -&gt; </a:t>
              </a:r>
              <a:r>
                <a:rPr b="1" lang="en" sz="1200">
                  <a:latin typeface="Proxima Nova"/>
                  <a:ea typeface="Proxima Nova"/>
                  <a:cs typeface="Proxima Nova"/>
                  <a:sym typeface="Proxima Nova"/>
                </a:rPr>
                <a:t>true, look at substring:</a:t>
              </a:r>
              <a:endParaRPr b="1"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&gt; “bb” -&gt; “” # empty string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6480825" y="1543325"/>
            <a:ext cx="2291225" cy="1141225"/>
            <a:chOff x="6480825" y="1543325"/>
            <a:chExt cx="2291225" cy="1141225"/>
          </a:xfrm>
        </p:grpSpPr>
        <p:sp>
          <p:nvSpPr>
            <p:cNvPr id="96" name="Google Shape;96;p16"/>
            <p:cNvSpPr/>
            <p:nvPr/>
          </p:nvSpPr>
          <p:spPr>
            <a:xfrm>
              <a:off x="6878575" y="1543325"/>
              <a:ext cx="1488000" cy="367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isPalindrome(“”)</a:t>
              </a:r>
              <a:endParaRPr sz="1200"/>
            </a:p>
          </p:txBody>
        </p:sp>
        <p:cxnSp>
          <p:nvCxnSpPr>
            <p:cNvPr id="97" name="Google Shape;97;p16"/>
            <p:cNvCxnSpPr>
              <a:stCxn id="92" idx="3"/>
              <a:endCxn id="96" idx="1"/>
            </p:cNvCxnSpPr>
            <p:nvPr/>
          </p:nvCxnSpPr>
          <p:spPr>
            <a:xfrm>
              <a:off x="6480825" y="1727225"/>
              <a:ext cx="397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8" name="Google Shape;98;p16"/>
            <p:cNvSpPr txBox="1"/>
            <p:nvPr/>
          </p:nvSpPr>
          <p:spPr>
            <a:xfrm>
              <a:off x="6777050" y="1932450"/>
              <a:ext cx="1995000" cy="7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Input string length &lt;= 1,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So this is a base case: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Return </a:t>
              </a:r>
              <a:r>
                <a:rPr b="1" lang="en" sz="1200"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 b="1"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5736775" y="1188575"/>
            <a:ext cx="1885800" cy="367800"/>
            <a:chOff x="5736775" y="1188575"/>
            <a:chExt cx="1885800" cy="367800"/>
          </a:xfrm>
        </p:grpSpPr>
        <p:cxnSp>
          <p:nvCxnSpPr>
            <p:cNvPr id="100" name="Google Shape;100;p16"/>
            <p:cNvCxnSpPr>
              <a:stCxn id="96" idx="0"/>
              <a:endCxn id="92" idx="0"/>
            </p:cNvCxnSpPr>
            <p:nvPr/>
          </p:nvCxnSpPr>
          <p:spPr>
            <a:xfrm rot="10800000">
              <a:off x="5736775" y="1543325"/>
              <a:ext cx="1885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" name="Google Shape;101;p16"/>
            <p:cNvSpPr txBox="1"/>
            <p:nvPr/>
          </p:nvSpPr>
          <p:spPr>
            <a:xfrm>
              <a:off x="6443775" y="1188575"/>
              <a:ext cx="4719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AA84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>
                <a:solidFill>
                  <a:srgbClr val="6AA84F"/>
                </a:solidFill>
              </a:endParaRPr>
            </a:p>
          </p:txBody>
        </p:sp>
      </p:grpSp>
      <p:grpSp>
        <p:nvGrpSpPr>
          <p:cNvPr id="102" name="Google Shape;102;p16"/>
          <p:cNvGrpSpPr/>
          <p:nvPr/>
        </p:nvGrpSpPr>
        <p:grpSpPr>
          <a:xfrm>
            <a:off x="3702525" y="1188563"/>
            <a:ext cx="2034300" cy="367800"/>
            <a:chOff x="3702525" y="1188563"/>
            <a:chExt cx="2034300" cy="367800"/>
          </a:xfrm>
        </p:grpSpPr>
        <p:cxnSp>
          <p:nvCxnSpPr>
            <p:cNvPr id="103" name="Google Shape;103;p16"/>
            <p:cNvCxnSpPr>
              <a:stCxn id="92" idx="0"/>
              <a:endCxn id="88" idx="0"/>
            </p:cNvCxnSpPr>
            <p:nvPr/>
          </p:nvCxnSpPr>
          <p:spPr>
            <a:xfrm rot="10800000">
              <a:off x="3702525" y="1543325"/>
              <a:ext cx="2034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4" name="Google Shape;104;p16"/>
            <p:cNvSpPr txBox="1"/>
            <p:nvPr/>
          </p:nvSpPr>
          <p:spPr>
            <a:xfrm>
              <a:off x="4520900" y="1188563"/>
              <a:ext cx="4719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AA84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>
                <a:solidFill>
                  <a:srgbClr val="6AA84F"/>
                </a:solidFill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1470950" y="1188563"/>
            <a:ext cx="2231700" cy="367800"/>
            <a:chOff x="1470950" y="1188563"/>
            <a:chExt cx="2231700" cy="367800"/>
          </a:xfrm>
        </p:grpSpPr>
        <p:cxnSp>
          <p:nvCxnSpPr>
            <p:cNvPr id="106" name="Google Shape;106;p16"/>
            <p:cNvCxnSpPr>
              <a:stCxn id="88" idx="0"/>
              <a:endCxn id="85" idx="0"/>
            </p:cNvCxnSpPr>
            <p:nvPr/>
          </p:nvCxnSpPr>
          <p:spPr>
            <a:xfrm rot="10800000">
              <a:off x="1470950" y="1543325"/>
              <a:ext cx="22317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7" name="Google Shape;107;p16"/>
            <p:cNvSpPr txBox="1"/>
            <p:nvPr/>
          </p:nvSpPr>
          <p:spPr>
            <a:xfrm>
              <a:off x="2350850" y="1188563"/>
              <a:ext cx="4719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AA84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>
                <a:solidFill>
                  <a:srgbClr val="6AA84F"/>
                </a:solidFill>
              </a:endParaRPr>
            </a:p>
          </p:txBody>
        </p:sp>
      </p:grpSp>
      <p:sp>
        <p:nvSpPr>
          <p:cNvPr id="108" name="Google Shape;108;p16"/>
          <p:cNvSpPr txBox="1"/>
          <p:nvPr/>
        </p:nvSpPr>
        <p:spPr>
          <a:xfrm>
            <a:off x="473450" y="3148575"/>
            <a:ext cx="3579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Input 2: “cbac”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591450" y="3595275"/>
            <a:ext cx="1800300" cy="36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isPalindrome(“cbac”)</a:t>
            </a:r>
            <a:endParaRPr sz="1200"/>
          </a:p>
        </p:txBody>
      </p:sp>
      <p:sp>
        <p:nvSpPr>
          <p:cNvPr id="110" name="Google Shape;110;p16"/>
          <p:cNvSpPr txBox="1"/>
          <p:nvPr/>
        </p:nvSpPr>
        <p:spPr>
          <a:xfrm>
            <a:off x="494100" y="3984400"/>
            <a:ext cx="19950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&gt; “c” = “c” -&gt; </a:t>
            </a: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true, look at substring: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&gt; “cbac” -&gt; “ba”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2391750" y="3595275"/>
            <a:ext cx="2410950" cy="847825"/>
            <a:chOff x="2391750" y="3595275"/>
            <a:chExt cx="2410950" cy="847825"/>
          </a:xfrm>
        </p:grpSpPr>
        <p:sp>
          <p:nvSpPr>
            <p:cNvPr id="112" name="Google Shape;112;p16"/>
            <p:cNvSpPr/>
            <p:nvPr/>
          </p:nvSpPr>
          <p:spPr>
            <a:xfrm>
              <a:off x="2905050" y="3595275"/>
              <a:ext cx="1636500" cy="367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isPalindrome(“ba”)</a:t>
              </a:r>
              <a:endParaRPr sz="1200"/>
            </a:p>
          </p:txBody>
        </p:sp>
        <p:cxnSp>
          <p:nvCxnSpPr>
            <p:cNvPr id="113" name="Google Shape;113;p16"/>
            <p:cNvCxnSpPr>
              <a:stCxn id="109" idx="3"/>
              <a:endCxn id="112" idx="1"/>
            </p:cNvCxnSpPr>
            <p:nvPr/>
          </p:nvCxnSpPr>
          <p:spPr>
            <a:xfrm>
              <a:off x="2391750" y="3779175"/>
              <a:ext cx="513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" name="Google Shape;114;p16"/>
            <p:cNvSpPr txBox="1"/>
            <p:nvPr/>
          </p:nvSpPr>
          <p:spPr>
            <a:xfrm>
              <a:off x="2807700" y="3984400"/>
              <a:ext cx="19950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&gt; “b” != “a” -&gt;</a:t>
              </a: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return</a:t>
              </a:r>
              <a:r>
                <a:rPr b="1" lang="en" sz="1200">
                  <a:latin typeface="Proxima Nova"/>
                  <a:ea typeface="Proxima Nova"/>
                  <a:cs typeface="Proxima Nova"/>
                  <a:sym typeface="Proxima Nova"/>
                </a:rPr>
                <a:t> false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1491600" y="3240525"/>
            <a:ext cx="2231700" cy="367800"/>
            <a:chOff x="1491600" y="3240525"/>
            <a:chExt cx="2231700" cy="367800"/>
          </a:xfrm>
        </p:grpSpPr>
        <p:cxnSp>
          <p:nvCxnSpPr>
            <p:cNvPr id="116" name="Google Shape;116;p16"/>
            <p:cNvCxnSpPr>
              <a:stCxn id="112" idx="0"/>
              <a:endCxn id="109" idx="0"/>
            </p:cNvCxnSpPr>
            <p:nvPr/>
          </p:nvCxnSpPr>
          <p:spPr>
            <a:xfrm rot="10800000">
              <a:off x="1491600" y="3595275"/>
              <a:ext cx="22317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7" name="Google Shape;117;p16"/>
            <p:cNvSpPr txBox="1"/>
            <p:nvPr/>
          </p:nvSpPr>
          <p:spPr>
            <a:xfrm>
              <a:off x="2371500" y="3240525"/>
              <a:ext cx="6000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CC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false</a:t>
              </a:r>
              <a:endParaRPr>
                <a:solidFill>
                  <a:srgbClr val="CC0000"/>
                </a:solidFill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137900" y="1359423"/>
            <a:ext cx="471900" cy="367802"/>
            <a:chOff x="137900" y="1359423"/>
            <a:chExt cx="471900" cy="367802"/>
          </a:xfrm>
        </p:grpSpPr>
        <p:cxnSp>
          <p:nvCxnSpPr>
            <p:cNvPr id="119" name="Google Shape;119;p16"/>
            <p:cNvCxnSpPr>
              <a:stCxn id="85" idx="1"/>
            </p:cNvCxnSpPr>
            <p:nvPr/>
          </p:nvCxnSpPr>
          <p:spPr>
            <a:xfrm rot="10800000">
              <a:off x="176900" y="1727225"/>
              <a:ext cx="39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0" name="Google Shape;120;p16"/>
            <p:cNvSpPr txBox="1"/>
            <p:nvPr/>
          </p:nvSpPr>
          <p:spPr>
            <a:xfrm>
              <a:off x="137900" y="1359423"/>
              <a:ext cx="4719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AA84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>
                <a:solidFill>
                  <a:srgbClr val="6AA84F"/>
                </a:solidFill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137900" y="3449525"/>
            <a:ext cx="600000" cy="329650"/>
            <a:chOff x="137900" y="3449525"/>
            <a:chExt cx="600000" cy="329650"/>
          </a:xfrm>
        </p:grpSpPr>
        <p:cxnSp>
          <p:nvCxnSpPr>
            <p:cNvPr id="122" name="Google Shape;122;p16"/>
            <p:cNvCxnSpPr>
              <a:stCxn id="109" idx="1"/>
            </p:cNvCxnSpPr>
            <p:nvPr/>
          </p:nvCxnSpPr>
          <p:spPr>
            <a:xfrm rot="10800000">
              <a:off x="169650" y="3779175"/>
              <a:ext cx="421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3" name="Google Shape;123;p16"/>
            <p:cNvSpPr txBox="1"/>
            <p:nvPr/>
          </p:nvSpPr>
          <p:spPr>
            <a:xfrm>
              <a:off x="137900" y="3449525"/>
              <a:ext cx="6000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CC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false</a:t>
              </a:r>
              <a:endParaRPr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Recursion - Practices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82050" y="1089550"/>
            <a:ext cx="79239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Practice 1.a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How many recursion calls are made in the following codes (including the initial call)?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899" y="2057950"/>
            <a:ext cx="5924201" cy="21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Recursion - Practices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82050" y="1089550"/>
            <a:ext cx="79239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Practice 1.b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What will be printed out?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899" y="2057950"/>
            <a:ext cx="5924201" cy="21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Recursion - Practices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226400" y="1089550"/>
            <a:ext cx="3558600" cy="3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A little bit harder!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Practice 1 - Special Edition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How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many times are </a:t>
            </a:r>
            <a:r>
              <a:rPr i="1" lang="en" sz="1600">
                <a:latin typeface="Proxima Nova"/>
                <a:ea typeface="Proxima Nova"/>
                <a:cs typeface="Proxima Nova"/>
                <a:sym typeface="Proxima Nova"/>
              </a:rPr>
              <a:t>recursionEven()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called?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How many times are </a:t>
            </a:r>
            <a:r>
              <a:rPr i="1" lang="en" sz="1600">
                <a:latin typeface="Proxima Nova"/>
                <a:ea typeface="Proxima Nova"/>
                <a:cs typeface="Proxima Nova"/>
                <a:sym typeface="Proxima Nova"/>
              </a:rPr>
              <a:t>recursiveOdd()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called?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What will be printed out?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923" y="650900"/>
            <a:ext cx="5014399" cy="42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45025"/>
            <a:ext cx="1538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Trees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952500" y="448450"/>
            <a:ext cx="654900" cy="65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root</a:t>
            </a:r>
            <a:endParaRPr sz="1100"/>
          </a:p>
        </p:txBody>
      </p:sp>
      <p:sp>
        <p:nvSpPr>
          <p:cNvPr id="151" name="Google Shape;151;p20"/>
          <p:cNvSpPr/>
          <p:nvPr/>
        </p:nvSpPr>
        <p:spPr>
          <a:xfrm>
            <a:off x="2780450" y="1879725"/>
            <a:ext cx="5787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2" name="Google Shape;152;p20"/>
          <p:cNvSpPr/>
          <p:nvPr/>
        </p:nvSpPr>
        <p:spPr>
          <a:xfrm>
            <a:off x="5000325" y="1844675"/>
            <a:ext cx="613800" cy="61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53" name="Google Shape;153;p20"/>
          <p:cNvCxnSpPr>
            <a:stCxn id="150" idx="3"/>
            <a:endCxn id="151" idx="7"/>
          </p:cNvCxnSpPr>
          <p:nvPr/>
        </p:nvCxnSpPr>
        <p:spPr>
          <a:xfrm flipH="1">
            <a:off x="3274408" y="1007442"/>
            <a:ext cx="774000" cy="9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0"/>
          <p:cNvCxnSpPr>
            <a:stCxn id="150" idx="5"/>
            <a:endCxn id="152" idx="1"/>
          </p:cNvCxnSpPr>
          <p:nvPr/>
        </p:nvCxnSpPr>
        <p:spPr>
          <a:xfrm>
            <a:off x="4511492" y="1007442"/>
            <a:ext cx="578700" cy="9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0"/>
          <p:cNvSpPr txBox="1"/>
          <p:nvPr/>
        </p:nvSpPr>
        <p:spPr>
          <a:xfrm>
            <a:off x="3054000" y="1226750"/>
            <a:ext cx="54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</a:t>
            </a:r>
            <a:r>
              <a:rPr lang="en" sz="1100"/>
              <a:t>eft child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4811925" y="1202363"/>
            <a:ext cx="5448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</a:t>
            </a:r>
            <a:r>
              <a:rPr lang="en" sz="1100"/>
              <a:t>ight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child</a:t>
            </a:r>
            <a:endParaRPr sz="1100"/>
          </a:p>
        </p:txBody>
      </p:sp>
      <p:sp>
        <p:nvSpPr>
          <p:cNvPr id="157" name="Google Shape;157;p20"/>
          <p:cNvSpPr/>
          <p:nvPr/>
        </p:nvSpPr>
        <p:spPr>
          <a:xfrm>
            <a:off x="1850400" y="3539075"/>
            <a:ext cx="5787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58" name="Google Shape;158;p20"/>
          <p:cNvCxnSpPr>
            <a:stCxn id="151" idx="3"/>
            <a:endCxn id="157" idx="0"/>
          </p:cNvCxnSpPr>
          <p:nvPr/>
        </p:nvCxnSpPr>
        <p:spPr>
          <a:xfrm flipH="1">
            <a:off x="2139799" y="2373676"/>
            <a:ext cx="725400" cy="11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0"/>
          <p:cNvSpPr/>
          <p:nvPr/>
        </p:nvSpPr>
        <p:spPr>
          <a:xfrm>
            <a:off x="3372050" y="3539075"/>
            <a:ext cx="5787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60" name="Google Shape;160;p20"/>
          <p:cNvCxnSpPr>
            <a:stCxn id="151" idx="5"/>
            <a:endCxn id="159" idx="0"/>
          </p:cNvCxnSpPr>
          <p:nvPr/>
        </p:nvCxnSpPr>
        <p:spPr>
          <a:xfrm>
            <a:off x="3274401" y="2373676"/>
            <a:ext cx="387000" cy="11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0"/>
          <p:cNvSpPr/>
          <p:nvPr/>
        </p:nvSpPr>
        <p:spPr>
          <a:xfrm>
            <a:off x="4572000" y="3539075"/>
            <a:ext cx="5787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62" name="Google Shape;162;p20"/>
          <p:cNvCxnSpPr>
            <a:stCxn id="152" idx="3"/>
            <a:endCxn id="161" idx="0"/>
          </p:cNvCxnSpPr>
          <p:nvPr/>
        </p:nvCxnSpPr>
        <p:spPr>
          <a:xfrm flipH="1">
            <a:off x="4861314" y="2368586"/>
            <a:ext cx="228900" cy="11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0"/>
          <p:cNvSpPr txBox="1"/>
          <p:nvPr/>
        </p:nvSpPr>
        <p:spPr>
          <a:xfrm>
            <a:off x="4048400" y="4397375"/>
            <a:ext cx="654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4861425" y="630850"/>
            <a:ext cx="891600" cy="29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</a:t>
            </a:r>
            <a:r>
              <a:rPr lang="en" sz="1100"/>
              <a:t>alue = 15</a:t>
            </a:r>
            <a:endParaRPr sz="1100"/>
          </a:p>
        </p:txBody>
      </p:sp>
      <p:cxnSp>
        <p:nvCxnSpPr>
          <p:cNvPr id="165" name="Google Shape;165;p20"/>
          <p:cNvCxnSpPr>
            <a:stCxn id="150" idx="6"/>
            <a:endCxn id="164" idx="1"/>
          </p:cNvCxnSpPr>
          <p:nvPr/>
        </p:nvCxnSpPr>
        <p:spPr>
          <a:xfrm>
            <a:off x="4607400" y="775900"/>
            <a:ext cx="25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0"/>
          <p:cNvSpPr/>
          <p:nvPr/>
        </p:nvSpPr>
        <p:spPr>
          <a:xfrm>
            <a:off x="3528075" y="2024000"/>
            <a:ext cx="891600" cy="29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Value = 8</a:t>
            </a:r>
            <a:endParaRPr sz="1100"/>
          </a:p>
        </p:txBody>
      </p:sp>
      <p:cxnSp>
        <p:nvCxnSpPr>
          <p:cNvPr id="167" name="Google Shape;167;p20"/>
          <p:cNvCxnSpPr>
            <a:stCxn id="151" idx="6"/>
            <a:endCxn id="166" idx="1"/>
          </p:cNvCxnSpPr>
          <p:nvPr/>
        </p:nvCxnSpPr>
        <p:spPr>
          <a:xfrm>
            <a:off x="3359150" y="2169075"/>
            <a:ext cx="16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0"/>
          <p:cNvSpPr/>
          <p:nvPr/>
        </p:nvSpPr>
        <p:spPr>
          <a:xfrm>
            <a:off x="5887875" y="2006525"/>
            <a:ext cx="891600" cy="29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Value = 23</a:t>
            </a:r>
            <a:endParaRPr sz="1100"/>
          </a:p>
        </p:txBody>
      </p:sp>
      <p:cxnSp>
        <p:nvCxnSpPr>
          <p:cNvPr id="169" name="Google Shape;169;p20"/>
          <p:cNvCxnSpPr>
            <a:stCxn id="152" idx="6"/>
            <a:endCxn id="168" idx="1"/>
          </p:cNvCxnSpPr>
          <p:nvPr/>
        </p:nvCxnSpPr>
        <p:spPr>
          <a:xfrm>
            <a:off x="5614125" y="2151575"/>
            <a:ext cx="2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0"/>
          <p:cNvSpPr txBox="1"/>
          <p:nvPr/>
        </p:nvSpPr>
        <p:spPr>
          <a:xfrm>
            <a:off x="7131575" y="1964450"/>
            <a:ext cx="1563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 =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7131575" y="486725"/>
            <a:ext cx="1563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Depth h = 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7131575" y="3580775"/>
            <a:ext cx="1563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 =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3" name="Google Shape;173;p20"/>
          <p:cNvCxnSpPr/>
          <p:nvPr/>
        </p:nvCxnSpPr>
        <p:spPr>
          <a:xfrm>
            <a:off x="6848575" y="240550"/>
            <a:ext cx="0" cy="46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0"/>
          <p:cNvSpPr txBox="1"/>
          <p:nvPr/>
        </p:nvSpPr>
        <p:spPr>
          <a:xfrm>
            <a:off x="459875" y="1718775"/>
            <a:ext cx="13017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binary tree structure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5934225" y="3539075"/>
            <a:ext cx="5787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76" name="Google Shape;176;p20"/>
          <p:cNvCxnSpPr>
            <a:stCxn id="152" idx="5"/>
            <a:endCxn id="175" idx="0"/>
          </p:cNvCxnSpPr>
          <p:nvPr/>
        </p:nvCxnSpPr>
        <p:spPr>
          <a:xfrm>
            <a:off x="5524236" y="2368586"/>
            <a:ext cx="699300" cy="11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311700" y="445025"/>
            <a:ext cx="1538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Trees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509400" y="1231050"/>
            <a:ext cx="79806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Important aspects regarding a BinaryTree with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nodes and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depths: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(Tree size) If each depth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in the tree is totally filled, what is the size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of the tree represented by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(Binary Search Tree) Assume all left child nodes have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smaller values than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their parents, and all right child nodes have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larger values than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their parents, what is the average runtime for searching for a value in the tree?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5742870" y="3045525"/>
            <a:ext cx="449700" cy="44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4" name="Google Shape;184;p21"/>
          <p:cNvSpPr/>
          <p:nvPr/>
        </p:nvSpPr>
        <p:spPr>
          <a:xfrm>
            <a:off x="4938325" y="4028019"/>
            <a:ext cx="397200" cy="39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5" name="Google Shape;185;p21"/>
          <p:cNvSpPr/>
          <p:nvPr/>
        </p:nvSpPr>
        <p:spPr>
          <a:xfrm>
            <a:off x="6462141" y="4003959"/>
            <a:ext cx="421200" cy="4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86" name="Google Shape;186;p21"/>
          <p:cNvCxnSpPr>
            <a:stCxn id="183" idx="3"/>
            <a:endCxn id="184" idx="7"/>
          </p:cNvCxnSpPr>
          <p:nvPr/>
        </p:nvCxnSpPr>
        <p:spPr>
          <a:xfrm flipH="1">
            <a:off x="5277427" y="3429368"/>
            <a:ext cx="531300" cy="6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1"/>
          <p:cNvCxnSpPr>
            <a:stCxn id="183" idx="5"/>
            <a:endCxn id="185" idx="1"/>
          </p:cNvCxnSpPr>
          <p:nvPr/>
        </p:nvCxnSpPr>
        <p:spPr>
          <a:xfrm>
            <a:off x="6126713" y="3429368"/>
            <a:ext cx="397200" cy="6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1"/>
          <p:cNvSpPr/>
          <p:nvPr/>
        </p:nvSpPr>
        <p:spPr>
          <a:xfrm>
            <a:off x="6366800" y="3170722"/>
            <a:ext cx="612000" cy="25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Value = 15</a:t>
            </a:r>
            <a:endParaRPr sz="1100"/>
          </a:p>
        </p:txBody>
      </p:sp>
      <p:cxnSp>
        <p:nvCxnSpPr>
          <p:cNvPr id="189" name="Google Shape;189;p21"/>
          <p:cNvCxnSpPr>
            <a:stCxn id="183" idx="6"/>
            <a:endCxn id="188" idx="1"/>
          </p:cNvCxnSpPr>
          <p:nvPr/>
        </p:nvCxnSpPr>
        <p:spPr>
          <a:xfrm>
            <a:off x="6192570" y="3270375"/>
            <a:ext cx="1743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1"/>
          <p:cNvSpPr/>
          <p:nvPr/>
        </p:nvSpPr>
        <p:spPr>
          <a:xfrm>
            <a:off x="5451526" y="4127056"/>
            <a:ext cx="612000" cy="19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Value = 8</a:t>
            </a:r>
            <a:endParaRPr sz="1100"/>
          </a:p>
        </p:txBody>
      </p:sp>
      <p:cxnSp>
        <p:nvCxnSpPr>
          <p:cNvPr id="191" name="Google Shape;191;p21"/>
          <p:cNvCxnSpPr>
            <a:stCxn id="184" idx="6"/>
            <a:endCxn id="190" idx="1"/>
          </p:cNvCxnSpPr>
          <p:nvPr/>
        </p:nvCxnSpPr>
        <p:spPr>
          <a:xfrm>
            <a:off x="5335525" y="4226619"/>
            <a:ext cx="1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1"/>
          <p:cNvSpPr/>
          <p:nvPr/>
        </p:nvSpPr>
        <p:spPr>
          <a:xfrm>
            <a:off x="7071393" y="4115060"/>
            <a:ext cx="612000" cy="19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Value = 23</a:t>
            </a:r>
            <a:endParaRPr sz="1100"/>
          </a:p>
        </p:txBody>
      </p:sp>
      <p:cxnSp>
        <p:nvCxnSpPr>
          <p:cNvPr id="193" name="Google Shape;193;p21"/>
          <p:cNvCxnSpPr>
            <a:stCxn id="185" idx="6"/>
            <a:endCxn id="192" idx="1"/>
          </p:cNvCxnSpPr>
          <p:nvPr/>
        </p:nvCxnSpPr>
        <p:spPr>
          <a:xfrm>
            <a:off x="6883341" y="4214559"/>
            <a:ext cx="1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