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Thin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Courgette"/>
      <p:regular r:id="rId50"/>
    </p:embeddedFont>
    <p:embeddedFont>
      <p:font typeface="Libre Baskerville"/>
      <p:regular r:id="rId51"/>
      <p:bold r:id="rId52"/>
      <p: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261CCB-7A0C-4C4E-BB32-8FFADCDB3B6E}">
  <a:tblStyle styleId="{2B261CCB-7A0C-4C4E-BB32-8FFADCDB3B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Thin-regular.fntdata"/><Relationship Id="rId41" Type="http://schemas.openxmlformats.org/officeDocument/2006/relationships/slide" Target="slides/slide36.xml"/><Relationship Id="rId44" Type="http://schemas.openxmlformats.org/officeDocument/2006/relationships/font" Target="fonts/RobotoThin-italic.fntdata"/><Relationship Id="rId43" Type="http://schemas.openxmlformats.org/officeDocument/2006/relationships/font" Target="fonts/RobotoThin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Baskerville-regular.fntdata"/><Relationship Id="rId50" Type="http://schemas.openxmlformats.org/officeDocument/2006/relationships/font" Target="fonts/Courgette-regular.fntdata"/><Relationship Id="rId53" Type="http://schemas.openxmlformats.org/officeDocument/2006/relationships/font" Target="fonts/LibreBaskerville-italic.fntdata"/><Relationship Id="rId52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2725de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2725de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2725dea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2725dea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2725dea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2725dea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2725dea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2725dea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2725dea2e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02725dea2e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2767a768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2767a768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2725dea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2725dea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2725dea2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2725dea2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2725dea2e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2725dea2e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2725dea2e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2725dea2e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bcf20d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bcf20d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2725dea2e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2725dea2e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c7bc491e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c7bc491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66b42add8_4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66b42add8_4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2725dea2e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2725dea2e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c78f95e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c78f95e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02725dea2e_8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02725dea2e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2725dea2e_8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2725dea2e_8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2767a76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2767a76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2767a76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2767a76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02767a76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02767a76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bcf20de2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bcf20de2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a1f552b24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a1f552b24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a1f552b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a1f552b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a1f552b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a1f552b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c8194741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c8194741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a1f552b24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a1f552b24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fc8194741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fc8194741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bcf20de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bcf20de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bcf20de2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bcf20de2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c7bc491e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c7bc491e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c7bc491e7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c7bc491e7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20a4dbc80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20a4dbc80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F694C"/>
                </a:solidFill>
                <a:latin typeface="Roboto"/>
                <a:ea typeface="Roboto"/>
                <a:cs typeface="Roboto"/>
                <a:sym typeface="Roboto"/>
              </a:rPr>
              <a:t>胡燕青藉《龐大地牢的小天窗》憶述父親的坎坷顛簸的一生，由作者八歲與爸爸由澳門偷渡來港，過著貧窮的生活，父親為了賺錢養家的辛勞，</a:t>
            </a:r>
            <a:r>
              <a:rPr lang="en" sz="1300">
                <a:solidFill>
                  <a:srgbClr val="7F694C"/>
                </a:solidFill>
              </a:rPr>
              <a:t>慢慢加深對父親的了解，</a:t>
            </a:r>
            <a:r>
              <a:rPr lang="en" sz="1300">
                <a:solidFill>
                  <a:srgbClr val="7F694C"/>
                </a:solidFill>
                <a:latin typeface="Roboto"/>
                <a:ea typeface="Roboto"/>
                <a:cs typeface="Roboto"/>
                <a:sym typeface="Roboto"/>
              </a:rPr>
              <a:t>以</a:t>
            </a:r>
            <a:r>
              <a:rPr lang="en" sz="1300">
                <a:solidFill>
                  <a:srgbClr val="7F694C"/>
                </a:solidFill>
              </a:rPr>
              <a:t>抒發</a:t>
            </a:r>
            <a:r>
              <a:rPr lang="en" sz="1300">
                <a:solidFill>
                  <a:srgbClr val="7F694C"/>
                </a:solidFill>
                <a:latin typeface="Roboto"/>
                <a:ea typeface="Roboto"/>
                <a:cs typeface="Roboto"/>
                <a:sym typeface="Roboto"/>
              </a:rPr>
              <a:t>對爸爸年邁辭世，為家人犧牲的感受。</a:t>
            </a:r>
            <a:endParaRPr sz="1300">
              <a:solidFill>
                <a:srgbClr val="7F694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270525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270525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search?client=safari&amp;rls=en&amp;sxsrf=AOaemvJmxoF3PoX-jBhnBwe31SNLJK2unA:1637205429839&amp;q=%E8%83%A1%E7%87%95%E9%9D%92+%E5%87%BA%E7%94%9F%E8%B3%87%E8%A8%8A&amp;stick=H4sIAAAAAAAAAOPgE-LWT9c3NDUtrCiuyNYSy0620i9IzS_ISQVSRcX5eVZJ-UV5i1jFXjQvfN4-9eXcSQpP23c9nzL_xeb2Fyu6AGTIvE5AAAAA&amp;sa=X&amp;ved=2ahUKEwiX8MbA-aD0AhUur1YBHa66CCkQ6BMoAHoECC4QAg" TargetMode="External"/><Relationship Id="rId4" Type="http://schemas.openxmlformats.org/officeDocument/2006/relationships/hyperlink" Target="https://zh.wikipedia.org/wiki/%E9%A6%99%E6%B8%AF" TargetMode="External"/><Relationship Id="rId5" Type="http://schemas.openxmlformats.org/officeDocument/2006/relationships/hyperlink" Target="https://zh.wikipedia.org/wiki/%E6%B7%B1%E6%B0%B4%E5%9F%97" TargetMode="External"/><Relationship Id="rId6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7-QcTyfged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youtu.be/R_LHd2pqB58" TargetMode="External"/><Relationship Id="rId4" Type="http://schemas.openxmlformats.org/officeDocument/2006/relationships/hyperlink" Target="https://youtu.be/7-QcTyfge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R_LHd2pqB5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4446188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小組報告</a:t>
            </a:r>
            <a:endParaRPr sz="51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4034813" y="3062800"/>
            <a:ext cx="46125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第三組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關達洋、周啓豪、陳楚</a:t>
            </a:r>
            <a:r>
              <a:rPr lang="en"/>
              <a:t>傑、</a:t>
            </a:r>
            <a:r>
              <a:rPr lang="en"/>
              <a:t>何慧晶、鄧詠鍶</a:t>
            </a: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325231" y="1865375"/>
            <a:ext cx="4048654" cy="2351539"/>
            <a:chOff x="953187" y="2352950"/>
            <a:chExt cx="4174300" cy="2424517"/>
          </a:xfrm>
        </p:grpSpPr>
        <p:sp>
          <p:nvSpPr>
            <p:cNvPr id="177" name="Google Shape;177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789455" y="3700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175680" y="12881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4107238" y="2678900"/>
            <a:ext cx="453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rgbClr val="F4F4F4"/>
                </a:highlight>
                <a:latin typeface="Roboto"/>
                <a:ea typeface="Roboto"/>
                <a:cs typeface="Roboto"/>
                <a:sym typeface="Roboto"/>
              </a:rPr>
              <a:t>胡燕青〈龐大地牢的小天窗──把畫筆揣在懷中的小販〉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774075"/>
                <a:gridCol w="1448975"/>
                <a:gridCol w="2615600"/>
                <a:gridCol w="2951150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8-9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爸爸：38歲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「我」：14歲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爸爸到鴨寮街賣東西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「我」白天在學校活得太快樂，幾乎把爸爸個忘記了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爸爸如何賺錢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修理收音機的過程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多髒都會修理好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→金錢的缺乏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內地政府將能賺錢的人放到港澳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但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把其妻兒扣留在大陸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讓那個當爸爸的不斷把港幣寄回去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警察收保護費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黑社會收保護費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7" name="Google Shape;347;p34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774075"/>
                <a:gridCol w="1448975"/>
                <a:gridCol w="2826825"/>
                <a:gridCol w="27399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七十年代末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母親和弟弟終於來港定居、幫補家計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對家人發脾氣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和他一樣在社會上掙扎的人→隨和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舉例：「打工」的年輕送貨員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人們的收入漸漸開始可以糊口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警察再沒有天天從乞丐的盤子拿飯吃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打工仔受很多氣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4" name="Google Shape;354;p35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519325"/>
                <a:gridCol w="1104625"/>
                <a:gridCol w="4033225"/>
                <a:gridCol w="21326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七十年代末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猜測為何爸爸放棄內地舒適的生活來到香港生活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放棄「固定的定案」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因為小天窗外面沒有建好的樓梯，所以需要爸爸這類人首先在落地生根的過程中摔一大跤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爸爸對一切失去信心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包括有錢人、政府、兒女、將來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港督麥理浩----和市民對話、建築公屋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爸爸----「這世界上還是有一些好人的」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香港→小天窗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內地→地牢、固定的定案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警察和黑社會一起欺負市民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消防員拿不到錢不開水喉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廉政專員貪這貪那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1" name="Google Shape;361;p36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774075"/>
                <a:gridCol w="1393100"/>
                <a:gridCol w="3874225"/>
                <a:gridCol w="1748400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「我」長大後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「我」成了寫作人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爸爸保存著我的書，卻從來不看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→ 口裡不一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擔心弟弟和他一樣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受人欺負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父親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脾氣因越來越卑微而變大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自尊則因步入老年而縮小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爸爸：70歲（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晚年）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退休後恢復畫水彩畫和寫書法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「我」幫父親在中大方樹泉樓的「鏡房」裡辦畫展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爸爸自卑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舉例：著名的黃永玉畫家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以前是好朋友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有名聲、富有→與他來往是高攀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8" name="Google Shape;368;p37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774075"/>
                <a:gridCol w="1448975"/>
                <a:gridCol w="3620050"/>
                <a:gridCol w="1946700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父親的偉大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雖然除了紅隧沒有參與過香港的建設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確是香港整個騰飛時代的一份子（一手拉著「我」一手提攜著弟弟→讓下一代有安穩的生活）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38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774075"/>
                <a:gridCol w="1448975"/>
                <a:gridCol w="3823625"/>
                <a:gridCol w="17431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2015年初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爸爸：還有幾個月到85歲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父親在瑪麗醫院接受大手術（血管瘤）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父親不肯再動手術搞心臟→一個月後死於手術的併發症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父親&amp;「我」在港生活了五十多年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父親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的一生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：辛苦比享福多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「我」：大部分時間過得很好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爸爸成為香港人的目的：為了下一代的安穩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心理變化</a:t>
            </a:r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2" name="Google Shape;382;p39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929400"/>
                <a:gridCol w="3607000"/>
                <a:gridCol w="30766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段落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「我」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其他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1-3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看見爸爸偷渡時受傷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傷口的恐怖讓作者感受到家人的疼愛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偷渡的艱難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感恩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/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 vMerge="1"/>
                <a:tc vMerge="1"/>
                <a:tc vMerge="1"/>
              </a:tr>
              <a:tr h="39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媽媽突然離開，爸爸出去工作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失去雙親的作者整天都在哭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家人埋怨作者把店上的生意都哭跑了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心理變化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9" name="Google Shape;389;p40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929400"/>
                <a:gridCol w="3607000"/>
                <a:gridCol w="3076625"/>
              </a:tblGrid>
              <a:tr h="36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段落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「我」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爸爸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明白爸爸開始年老，很累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想念，不忍心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/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媽媽很嚴厲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年級小便面對貧窮和苦難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無力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爸爸的行蹤很神秘，聽說他去做很辛苦的工作，覺得爸爸很厲害，是作者的偶像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/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心理變化</a:t>
            </a:r>
            <a:endParaRPr/>
          </a:p>
        </p:txBody>
      </p:sp>
      <p:sp>
        <p:nvSpPr>
          <p:cNvPr id="395" name="Google Shape;395;p41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6" name="Google Shape;396;p41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929400"/>
                <a:gridCol w="3607000"/>
                <a:gridCol w="30766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段落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「我」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爸爸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/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為自己的工作驕做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當我知道爸爸賣了幾部收音機之後錢給人奪走了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心痛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老師勸服爸爸讓作者繼續學業，有些更讓作者去給他的孩子補習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感恩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要作者退學到工廠打工，但作者不肯，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生氣，罵作者不孝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想起爸爸過著辛苦日子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感到激動和傷痛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不後悔繼續學業，但同時覺得無能為力，心痛父親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生活苦悶，天天失眠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心理變化</a:t>
            </a:r>
            <a:endParaRPr/>
          </a:p>
        </p:txBody>
      </p:sp>
      <p:sp>
        <p:nvSpPr>
          <p:cNvPr id="402" name="Google Shape;402;p42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3" name="Google Shape;403;p42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929400"/>
                <a:gridCol w="3607000"/>
                <a:gridCol w="30766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段落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「我」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爸爸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爸爸不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溫柔地對待家人了，家人都害怕他的脾氣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父親心裏長期累積出深厚的苦毒，雖以排解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對家人有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脾氣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對在社會上掙扎的人的態度隨和，憐們和體諒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/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他一生坎坷顛簸，對一切都失去了信心，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對社會充滿疑慮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不信將來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家用比很多人的公積金還要多，但是他並不快樂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idx="15" type="title"/>
          </p:nvPr>
        </p:nvSpPr>
        <p:spPr>
          <a:xfrm>
            <a:off x="2078775" y="462825"/>
            <a:ext cx="477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Arial"/>
                <a:ea typeface="Arial"/>
                <a:cs typeface="Arial"/>
                <a:sym typeface="Arial"/>
              </a:rPr>
              <a:t>作者背景</a:t>
            </a:r>
            <a:endParaRPr sz="4600"/>
          </a:p>
        </p:txBody>
      </p:sp>
      <p:sp>
        <p:nvSpPr>
          <p:cNvPr id="235" name="Google Shape;235;p25"/>
          <p:cNvSpPr txBox="1"/>
          <p:nvPr/>
        </p:nvSpPr>
        <p:spPr>
          <a:xfrm>
            <a:off x="808275" y="1196650"/>
            <a:ext cx="604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胡燕青 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出生</a:t>
            </a:r>
            <a:r>
              <a:rPr lang="en" sz="1800">
                <a:solidFill>
                  <a:schemeClr val="dk2"/>
                </a:solidFill>
              </a:rPr>
              <a:t>於1954 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1962年隨父親由廣州赴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港</a:t>
            </a:r>
            <a:r>
              <a:rPr lang="en" sz="1800">
                <a:solidFill>
                  <a:schemeClr val="dk2"/>
                </a:solidFill>
              </a:rPr>
              <a:t>定居，母親和弟弟則留在內地。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到港居於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深水埗</a:t>
            </a:r>
            <a:r>
              <a:rPr lang="en" sz="1800">
                <a:solidFill>
                  <a:schemeClr val="dk2"/>
                </a:solidFill>
              </a:rPr>
              <a:t>板間房，生活貧困，靠父親當小販養活全家。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225" y="2968925"/>
            <a:ext cx="2448125" cy="183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心理變化</a:t>
            </a:r>
            <a:endParaRPr/>
          </a:p>
        </p:txBody>
      </p:sp>
      <p:sp>
        <p:nvSpPr>
          <p:cNvPr id="409" name="Google Shape;409;p43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929400"/>
                <a:gridCol w="1916000"/>
                <a:gridCol w="476762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段落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「我」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爸爸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為弟弟感到驕傲，同時憂慮他會受人欺負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父親因卑微而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脾氣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變大，而自尊則因老年而縮小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漸漸恢復畫水彩畫和寫書法的習慣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開心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父親的畫展很成功，既驚喜又自責，他覺得自己不配得到這麼好的待遇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自卑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心理變化</a:t>
            </a:r>
            <a:endParaRPr/>
          </a:p>
        </p:txBody>
      </p:sp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7" name="Google Shape;417;p44"/>
          <p:cNvGraphicFramePr/>
          <p:nvPr/>
        </p:nvGraphicFramePr>
        <p:xfrm>
          <a:off x="816985" y="106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929400"/>
                <a:gridCol w="4306375"/>
                <a:gridCol w="2377250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段落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「我」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2"/>
                          </a:solidFill>
                        </a:rPr>
                        <a:t>爸爸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14-16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想起父親在陽台上吸煙的背影：孤獨和不安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感慨爸爸若不為家奔走勞累，說不定在享福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Char char="-"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爸爸刻苦耐勞，努力地養大作者和弟弟，只希望作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者和弟弟生活更好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父親的偉大和犧牲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→ 感恩、同情和難過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714125" y="1572350"/>
            <a:ext cx="4466700" cy="18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作者怎樣寫？</a:t>
            </a:r>
            <a:endParaRPr sz="5500"/>
          </a:p>
        </p:txBody>
      </p:sp>
      <p:sp>
        <p:nvSpPr>
          <p:cNvPr id="423" name="Google Shape;423;p45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5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5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45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427" name="Google Shape;427;p45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/>
          <p:nvPr>
            <p:ph type="title"/>
          </p:nvPr>
        </p:nvSpPr>
        <p:spPr>
          <a:xfrm>
            <a:off x="714000" y="47990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組織結構</a:t>
            </a:r>
            <a:endParaRPr/>
          </a:p>
        </p:txBody>
      </p:sp>
      <p:sp>
        <p:nvSpPr>
          <p:cNvPr id="470" name="Google Shape;470;p46"/>
          <p:cNvSpPr txBox="1"/>
          <p:nvPr>
            <p:ph idx="1" type="body"/>
          </p:nvPr>
        </p:nvSpPr>
        <p:spPr>
          <a:xfrm>
            <a:off x="5358775" y="304250"/>
            <a:ext cx="3096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Clr>
                <a:srgbClr val="9B7429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9B7429"/>
                </a:solidFill>
                <a:latin typeface="PMingLiu"/>
                <a:ea typeface="PMingLiu"/>
                <a:cs typeface="PMingLiu"/>
                <a:sym typeface="PMingLiu"/>
              </a:rPr>
              <a:t>結構可被視作文章的骨架</a:t>
            </a:r>
            <a:endParaRPr sz="1600">
              <a:solidFill>
                <a:srgbClr val="9B7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6"/>
          <p:cNvSpPr txBox="1"/>
          <p:nvPr/>
        </p:nvSpPr>
        <p:spPr>
          <a:xfrm>
            <a:off x="871250" y="950788"/>
            <a:ext cx="604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MingLiu"/>
              <a:buAutoNum type="arabicPeriod"/>
            </a:pPr>
            <a:r>
              <a:rPr lang="en" sz="24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按時間線分拆結構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6"/>
          <p:cNvSpPr txBox="1"/>
          <p:nvPr/>
        </p:nvSpPr>
        <p:spPr>
          <a:xfrm>
            <a:off x="3883825" y="1034300"/>
            <a:ext cx="60462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MingLiu"/>
                <a:ea typeface="PMingLiu"/>
                <a:cs typeface="PMingLiu"/>
                <a:sym typeface="PMingLiu"/>
              </a:rPr>
              <a:t>----&gt;時序清楚，結構清晰</a:t>
            </a:r>
            <a:endParaRPr sz="18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6"/>
          <p:cNvSpPr/>
          <p:nvPr/>
        </p:nvSpPr>
        <p:spPr>
          <a:xfrm>
            <a:off x="577675" y="1607100"/>
            <a:ext cx="80238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</a:rPr>
              <a:t>時為1962年夏天。 那一年，大量人口從內地偷渡來港但來到的只有部分能留了下來。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474" name="Google Shape;474;p46"/>
          <p:cNvSpPr/>
          <p:nvPr/>
        </p:nvSpPr>
        <p:spPr>
          <a:xfrm>
            <a:off x="4093700" y="1998950"/>
            <a:ext cx="4830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609025" y="2553050"/>
            <a:ext cx="76533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</a:rPr>
              <a:t>六十年代末的這樣一個工程(紅隧)那給人極其深刻的印象。 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476" name="Google Shape;476;p46"/>
          <p:cNvSpPr/>
          <p:nvPr/>
        </p:nvSpPr>
        <p:spPr>
          <a:xfrm>
            <a:off x="4093700" y="2919700"/>
            <a:ext cx="4830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6"/>
          <p:cNvSpPr/>
          <p:nvPr/>
        </p:nvSpPr>
        <p:spPr>
          <a:xfrm>
            <a:off x="577675" y="3473800"/>
            <a:ext cx="77160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七十年代未，母親和弟弟來港定居。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577675" y="4308500"/>
            <a:ext cx="77160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</a:rPr>
              <a:t>我長大後成了寫作人，爸爸</a:t>
            </a:r>
            <a:r>
              <a:rPr lang="en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和</a:t>
            </a:r>
            <a:r>
              <a:rPr lang="en" sz="1600">
                <a:solidFill>
                  <a:srgbClr val="980000"/>
                </a:solidFill>
              </a:rPr>
              <a:t>我之間的話題及相處</a:t>
            </a:r>
            <a:endParaRPr sz="1600">
              <a:solidFill>
                <a:srgbClr val="980000"/>
              </a:solidFill>
            </a:endParaRPr>
          </a:p>
        </p:txBody>
      </p:sp>
      <p:sp>
        <p:nvSpPr>
          <p:cNvPr id="479" name="Google Shape;479;p46"/>
          <p:cNvSpPr/>
          <p:nvPr/>
        </p:nvSpPr>
        <p:spPr>
          <a:xfrm>
            <a:off x="4093700" y="3840450"/>
            <a:ext cx="4830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"/>
          <p:cNvSpPr txBox="1"/>
          <p:nvPr>
            <p:ph type="title"/>
          </p:nvPr>
        </p:nvSpPr>
        <p:spPr>
          <a:xfrm>
            <a:off x="714000" y="294775"/>
            <a:ext cx="7716000" cy="6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組織結構</a:t>
            </a:r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671925" y="954525"/>
            <a:ext cx="270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2.) 貫穿與聯繫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7"/>
          <p:cNvSpPr txBox="1"/>
          <p:nvPr/>
        </p:nvSpPr>
        <p:spPr>
          <a:xfrm>
            <a:off x="3380025" y="954525"/>
            <a:ext cx="604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----&gt;  </a:t>
            </a:r>
            <a:r>
              <a:rPr lang="en" sz="24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聯繫各段，貫穿文章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7"/>
          <p:cNvSpPr/>
          <p:nvPr/>
        </p:nvSpPr>
        <p:spPr>
          <a:xfrm>
            <a:off x="671925" y="1606025"/>
            <a:ext cx="1805400" cy="122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他把許多壞掉了的原子粒收音機買回來，拆開，除漬，再修理好</a:t>
            </a:r>
            <a:r>
              <a:rPr lang="en" sz="1100">
                <a:solidFill>
                  <a:schemeClr val="dk1"/>
                </a:solidFill>
              </a:rPr>
              <a:t>。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8" name="Google Shape;488;p47"/>
          <p:cNvSpPr/>
          <p:nvPr/>
        </p:nvSpPr>
        <p:spPr>
          <a:xfrm>
            <a:off x="2655725" y="1658525"/>
            <a:ext cx="1805400" cy="11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爸爸用小刷子一一清理，然後用一個「辣雞」把斷掉的電線頭焊接起來一收音機又響了</a:t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4723625" y="2067900"/>
            <a:ext cx="1049700" cy="3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6056725" y="1658525"/>
            <a:ext cx="1941900" cy="11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七十年代未，一面做爸爸的軍師，讓他棄掉已經沒落的收音機，改為賣音箱。 </a:t>
            </a: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672075" y="3170075"/>
            <a:ext cx="1805400" cy="13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爸爸走開了，高高瘦瘦有點兒寒背的側影也漸漸液化萎縮了。</a:t>
            </a:r>
            <a:endParaRPr/>
          </a:p>
        </p:txBody>
      </p:sp>
      <p:sp>
        <p:nvSpPr>
          <p:cNvPr id="492" name="Google Shape;492;p47"/>
          <p:cNvSpPr/>
          <p:nvPr/>
        </p:nvSpPr>
        <p:spPr>
          <a:xfrm>
            <a:off x="2655725" y="3170075"/>
            <a:ext cx="1805400" cy="13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那時我覺得三十二歲的爸爸已經很老了。他眼睛很大，線條分明卻近乎深陷，那是疲倦的鬆她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 。</a:t>
            </a:r>
            <a:endParaRPr/>
          </a:p>
        </p:txBody>
      </p:sp>
      <p:sp>
        <p:nvSpPr>
          <p:cNvPr id="493" name="Google Shape;493;p47"/>
          <p:cNvSpPr/>
          <p:nvPr/>
        </p:nvSpPr>
        <p:spPr>
          <a:xfrm>
            <a:off x="4723625" y="3621425"/>
            <a:ext cx="1049700" cy="39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7"/>
          <p:cNvSpPr/>
          <p:nvPr/>
        </p:nvSpPr>
        <p:spPr>
          <a:xfrm>
            <a:off x="6056725" y="3170075"/>
            <a:ext cx="1941900" cy="117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因為寒背，他風衣背都永遠勾出同樣的拱弧。皮膚甚好，一點老態都沒有，</a:t>
            </a:r>
            <a:r>
              <a:rPr lang="en" sz="1100">
                <a:solidFill>
                  <a:schemeClr val="dk1"/>
                </a:solidFill>
              </a:rPr>
              <a:t>更可以說是仍然十分年輕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語言特點</a:t>
            </a:r>
            <a:endParaRPr/>
          </a:p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運用通俗方言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例子：「辣雞」（段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）：恆溫電烙鐵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（用以銲接）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「辣」指刺熱，反映物件非常高溫的特徵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例子：「白做」（段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）：做了但沒有成果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 「白」有空白意思，反映成果空空白白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"/>
          <p:cNvSpPr txBox="1"/>
          <p:nvPr>
            <p:ph type="title"/>
          </p:nvPr>
        </p:nvSpPr>
        <p:spPr>
          <a:xfrm>
            <a:off x="714000" y="52110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感官描寫 + 色彩特徵</a:t>
            </a:r>
            <a:endParaRPr/>
          </a:p>
        </p:txBody>
      </p: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714000" y="10936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那是個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很黑很黑的夜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，我們登上了一艘漁船，在海水的鹹味之上，船的木頭和汽油添上了又一層複雜的嗅覺反應。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我知道自己要懂事，這一刻，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甚麼聲音都不能發出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 船一直走了很久，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忽然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停了下來。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今天，我記憶都模糊了，只記得艙門一關上，就有一種可以吞掉所有感官的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黑暗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從四方八面壓迫過。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9"/>
          <p:cNvSpPr txBox="1"/>
          <p:nvPr/>
        </p:nvSpPr>
        <p:spPr>
          <a:xfrm>
            <a:off x="1230250" y="4103625"/>
            <a:ext cx="43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==營造壓迫、緊張的氣氛!!!!</a:t>
            </a:r>
            <a:endParaRPr sz="2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1230250" y="3365625"/>
            <a:ext cx="5925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形象化描寫、語言生動，顯現景物的特徵</a:t>
            </a:r>
            <a:endParaRPr sz="2200">
              <a:solidFill>
                <a:schemeClr val="accent4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警察來了，收保護費，黑社會也來了，收的同樣叫做保護費。 爸爸有時一整日白做，還會給抓到差館去。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因為他在香港的日子，警察和黑社會一起欺負他，消防員拿不到錢不開水喉，廉政公署出現了，他還是焦處驚心，看見廉政專員也食這貪那，自然更是恨得咬牙切齒，過去的二十多年，我和弟弟給他的家用，他都小心地存起來，甚麼都省著用，最後數目比很多人的公積金還要多，但是他並</a:t>
            </a:r>
            <a:r>
              <a:rPr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不快樂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3409500" y="402575"/>
            <a:ext cx="254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4"/>
                </a:solidFill>
                <a:latin typeface="Courgette"/>
                <a:ea typeface="Courgette"/>
                <a:cs typeface="Courgette"/>
                <a:sym typeface="Courgette"/>
              </a:rPr>
              <a:t>社會環境描寫</a:t>
            </a:r>
            <a:endParaRPr sz="30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50"/>
          <p:cNvSpPr txBox="1"/>
          <p:nvPr/>
        </p:nvSpPr>
        <p:spPr>
          <a:xfrm>
            <a:off x="938400" y="3298550"/>
            <a:ext cx="7491600" cy="1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對</a:t>
            </a: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社會</a:t>
            </a: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充滿疑慮 +</a:t>
            </a:r>
            <a:r>
              <a:rPr lang="en" sz="2200">
                <a:solidFill>
                  <a:schemeClr val="accent4"/>
                </a:solidFill>
              </a:rPr>
              <a:t>爸爸</a:t>
            </a: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自身</a:t>
            </a:r>
            <a:r>
              <a:rPr lang="en" sz="2200">
                <a:solidFill>
                  <a:schemeClr val="accent4"/>
                </a:solidFill>
              </a:rPr>
              <a:t>刻苦耐勞</a:t>
            </a:r>
            <a:endParaRPr sz="2200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烘托父親經過六七十年代的坎坷顛簸後，甚少相信他人</a:t>
            </a:r>
            <a:endParaRPr sz="2200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/>
          <p:nvPr>
            <p:ph idx="1" type="body"/>
          </p:nvPr>
        </p:nvSpPr>
        <p:spPr>
          <a:xfrm>
            <a:off x="433950" y="755625"/>
            <a:ext cx="82761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人物的外貌總會和他的社會地位、生活境遇、性格愛好、個性、成長背景等因素息息相關。</a:t>
            </a:r>
            <a:endParaRPr sz="1600">
              <a:solidFill>
                <a:schemeClr val="accent4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1"/>
          <p:cNvSpPr txBox="1"/>
          <p:nvPr/>
        </p:nvSpPr>
        <p:spPr>
          <a:xfrm>
            <a:off x="3716550" y="370625"/>
            <a:ext cx="1710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肖像描寫</a:t>
            </a:r>
            <a:endParaRPr sz="3000">
              <a:solidFill>
                <a:schemeClr val="accent4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1"/>
          <p:cNvSpPr txBox="1"/>
          <p:nvPr/>
        </p:nvSpPr>
        <p:spPr>
          <a:xfrm>
            <a:off x="614750" y="1541375"/>
            <a:ext cx="7435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❖"/>
            </a:pPr>
            <a:r>
              <a:rPr lang="en" sz="1600">
                <a:solidFill>
                  <a:schemeClr val="dk1"/>
                </a:solidFill>
              </a:rPr>
              <a:t>那時我覺得三十二歲的爸爸已經很</a:t>
            </a:r>
            <a:r>
              <a:rPr lang="en" sz="1600">
                <a:solidFill>
                  <a:srgbClr val="FF0000"/>
                </a:solidFill>
              </a:rPr>
              <a:t>老了</a:t>
            </a:r>
            <a:r>
              <a:rPr lang="en" sz="1600">
                <a:solidFill>
                  <a:schemeClr val="dk1"/>
                </a:solidFill>
              </a:rPr>
              <a:t>。 我每逢向大人們問起他在哪裏，就再一次感覺到他的</a:t>
            </a:r>
            <a:r>
              <a:rPr lang="en" sz="1600">
                <a:solidFill>
                  <a:srgbClr val="FF0000"/>
                </a:solidFill>
              </a:rPr>
              <a:t>老</a:t>
            </a:r>
            <a:r>
              <a:rPr lang="en" sz="1600">
                <a:solidFill>
                  <a:schemeClr val="dk1"/>
                </a:solidFill>
              </a:rPr>
              <a:t>。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❖"/>
            </a:pPr>
            <a:r>
              <a:rPr lang="en" sz="1600">
                <a:solidFill>
                  <a:schemeClr val="dk1"/>
                </a:solidFill>
              </a:rPr>
              <a:t>爸爸走開了，</a:t>
            </a:r>
            <a:r>
              <a:rPr lang="en" sz="1600">
                <a:solidFill>
                  <a:srgbClr val="FF0000"/>
                </a:solidFill>
              </a:rPr>
              <a:t>高高瘦瘦</a:t>
            </a:r>
            <a:r>
              <a:rPr lang="en" sz="1600">
                <a:solidFill>
                  <a:schemeClr val="dk1"/>
                </a:solidFill>
              </a:rPr>
              <a:t>有點兒寒背的側影也漸漸液化萎縮了。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❖"/>
            </a:pPr>
            <a:r>
              <a:rPr lang="en" sz="1600">
                <a:solidFill>
                  <a:schemeClr val="dk1"/>
                </a:solidFill>
              </a:rPr>
              <a:t>他的臉出一種深深的不忿，一種極其強大面持續的挫折感，略長面下陷的臉頰使他的英俊同時夾雜著叫人心痛的衰殘，那時我總覺得爸爸會短壽。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/>
        </p:nvSpPr>
        <p:spPr>
          <a:xfrm>
            <a:off x="3716550" y="402575"/>
            <a:ext cx="1710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肖像描寫</a:t>
            </a:r>
            <a:endParaRPr sz="3000">
              <a:solidFill>
                <a:schemeClr val="accent4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4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731275" y="1064375"/>
            <a:ext cx="74355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</a:rPr>
              <a:t>由是我想起父親在陽台上吸煙的背影，孤獨，不安，</a:t>
            </a:r>
            <a:r>
              <a:rPr lang="en" sz="1600">
                <a:solidFill>
                  <a:srgbClr val="FF0000"/>
                </a:solidFill>
              </a:rPr>
              <a:t>灰色的頭髮</a:t>
            </a:r>
            <a:r>
              <a:rPr lang="en" sz="1600">
                <a:solidFill>
                  <a:schemeClr val="dk1"/>
                </a:solidFill>
              </a:rPr>
              <a:t>散亂於風裏，即使在最安樂的日子，依然充滿遺總，無話可說。 因為</a:t>
            </a:r>
            <a:r>
              <a:rPr lang="en" sz="1600">
                <a:solidFill>
                  <a:srgbClr val="FF0000"/>
                </a:solidFill>
              </a:rPr>
              <a:t>寒背</a:t>
            </a:r>
            <a:r>
              <a:rPr lang="en" sz="1600">
                <a:solidFill>
                  <a:schemeClr val="dk1"/>
                </a:solidFill>
              </a:rPr>
              <a:t>，他風衣背都永遠勾出同樣的拱弧，下面是</a:t>
            </a:r>
            <a:r>
              <a:rPr lang="en" sz="1600">
                <a:solidFill>
                  <a:srgbClr val="FF0000"/>
                </a:solidFill>
              </a:rPr>
              <a:t>細長的腿</a:t>
            </a:r>
            <a:r>
              <a:rPr lang="en" sz="1600">
                <a:solidFill>
                  <a:schemeClr val="dk1"/>
                </a:solidFill>
              </a:rPr>
              <a:t>，幫動的睡褲，再而下是整齊白</a:t>
            </a:r>
            <a:r>
              <a:rPr lang="en" sz="1600">
                <a:solidFill>
                  <a:srgbClr val="FF0000"/>
                </a:solidFill>
              </a:rPr>
              <a:t>淨的腳趾</a:t>
            </a:r>
            <a:r>
              <a:rPr lang="en" sz="1600">
                <a:solidFill>
                  <a:schemeClr val="dk1"/>
                </a:solidFill>
              </a:rPr>
              <a:t>。 他的腳趾真的很清潔，更可以說是仍然十分</a:t>
            </a:r>
            <a:r>
              <a:rPr lang="en" sz="1600">
                <a:solidFill>
                  <a:srgbClr val="FF0000"/>
                </a:solidFill>
              </a:rPr>
              <a:t>年輕</a:t>
            </a:r>
            <a:r>
              <a:rPr lang="en" sz="1600">
                <a:solidFill>
                  <a:schemeClr val="dk1"/>
                </a:solidFill>
              </a:rPr>
              <a:t>，</a:t>
            </a:r>
            <a:r>
              <a:rPr lang="en" sz="1600">
                <a:solidFill>
                  <a:srgbClr val="FF0000"/>
                </a:solidFill>
              </a:rPr>
              <a:t>皮膚甚好</a:t>
            </a:r>
            <a:r>
              <a:rPr lang="en" sz="1600">
                <a:solidFill>
                  <a:schemeClr val="dk1"/>
                </a:solidFill>
              </a:rPr>
              <a:t>，一點老態都沒有。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1151700" y="3007825"/>
            <a:ext cx="64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52"/>
          <p:cNvSpPr txBox="1"/>
          <p:nvPr/>
        </p:nvSpPr>
        <p:spPr>
          <a:xfrm>
            <a:off x="1055275" y="3063725"/>
            <a:ext cx="71115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描寫</a:t>
            </a: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父親</a:t>
            </a: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在不同時間、地點、環境中的不同肖像</a:t>
            </a:r>
            <a:endParaRPr sz="2200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說明同一個人在不同情況，帶出環境變化</a:t>
            </a:r>
            <a:endParaRPr sz="2200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accent4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1633375" y="482875"/>
            <a:ext cx="60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作者背景</a:t>
            </a:r>
            <a:endParaRPr b="1" sz="46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1548900" y="4261775"/>
            <a:ext cx="60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https://youtu.be/7-QcTyfgedA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724275" y="1314175"/>
            <a:ext cx="6046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於伊利沙伯中學和香港大學文學院畢業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主要創作散文、新詩、少年小説等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24275" y="3011475"/>
            <a:ext cx="64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著名作家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3"/>
          <p:cNvSpPr txBox="1"/>
          <p:nvPr>
            <p:ph type="title"/>
          </p:nvPr>
        </p:nvSpPr>
        <p:spPr>
          <a:xfrm>
            <a:off x="1025250" y="776500"/>
            <a:ext cx="7093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	善用不同人物描寫手法刻劃父親長時間辛勞工作的表面和心理形象</a:t>
            </a:r>
            <a:endParaRPr/>
          </a:p>
        </p:txBody>
      </p:sp>
      <p:sp>
        <p:nvSpPr>
          <p:cNvPr id="536" name="Google Shape;536;p53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3"/>
          <p:cNvSpPr/>
          <p:nvPr/>
        </p:nvSpPr>
        <p:spPr>
          <a:xfrm>
            <a:off x="1194605" y="5442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3"/>
          <p:cNvSpPr txBox="1"/>
          <p:nvPr/>
        </p:nvSpPr>
        <p:spPr>
          <a:xfrm>
            <a:off x="422000" y="1600925"/>
            <a:ext cx="81399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533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Ø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心理描寫</a:t>
            </a:r>
            <a:endParaRPr sz="15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533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例子：他心裏有很大的恐懼———怕弟弟會像他一樣到處受人欺負。（段</a:t>
            </a:r>
            <a:r>
              <a:rPr lang="en" sz="1500">
                <a:solidFill>
                  <a:schemeClr val="dk1"/>
                </a:solidFill>
              </a:rPr>
              <a:t>12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1500">
                <a:solidFill>
                  <a:schemeClr val="dk1"/>
                </a:solidFill>
              </a:rPr>
              <a:t>72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15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04800" lvl="0" marL="533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Ø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語言描寫</a:t>
            </a:r>
            <a:endParaRPr sz="15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533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例子：爸爸卻一句話就封了我們的嘴巴「別這樣，人家也只是打工的。」這個「打工」的年輕送貨員，本來就是打工的爸爸自己。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他也受過很多氣。（段</a:t>
            </a:r>
            <a:r>
              <a:rPr lang="en" sz="1500">
                <a:solidFill>
                  <a:schemeClr val="dk1"/>
                </a:solidFill>
              </a:rPr>
              <a:t>10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1500">
                <a:solidFill>
                  <a:schemeClr val="dk1"/>
                </a:solidFill>
              </a:rPr>
              <a:t>70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15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04800" lvl="0" marL="533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Ø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行為描寫</a:t>
            </a:r>
            <a:endParaRPr sz="15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533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例子：於是，爸爸總是彎着背，靠着一盞小燈在工作。（段</a:t>
            </a:r>
            <a:r>
              <a:rPr lang="en" sz="1500">
                <a:solidFill>
                  <a:schemeClr val="dk1"/>
                </a:solidFill>
              </a:rPr>
              <a:t>8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1500">
                <a:solidFill>
                  <a:schemeClr val="dk1"/>
                </a:solidFill>
              </a:rPr>
              <a:t>68</a:t>
            </a:r>
            <a:r>
              <a:rPr lang="en" sz="15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15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/>
          <p:nvPr>
            <p:ph idx="6" type="title"/>
          </p:nvPr>
        </p:nvSpPr>
        <p:spPr>
          <a:xfrm>
            <a:off x="1416150" y="1004825"/>
            <a:ext cx="6311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善用不同人物描寫手法刻劃父親長時間辛勞工作的表面和心理形象</a:t>
            </a:r>
            <a:endParaRPr/>
          </a:p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4"/>
          <p:cNvSpPr txBox="1"/>
          <p:nvPr/>
        </p:nvSpPr>
        <p:spPr>
          <a:xfrm>
            <a:off x="509300" y="1477200"/>
            <a:ext cx="7961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Ø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間接描寫</a:t>
            </a:r>
            <a:endParaRPr sz="16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例子：可是，每當我知道爸爸賣了幾部收音機之後錢給人奪走了，我的心卻會也痛成一團，像錫條遇熱熔化然後聚合成球，不斷收縮，重重往下隊，在一種低沉的絕望中滾動至凝固。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這感覺，比傷心更難熬。（段</a:t>
            </a:r>
            <a:r>
              <a:rPr lang="en" sz="1600">
                <a:solidFill>
                  <a:schemeClr val="dk1"/>
                </a:solidFill>
              </a:rPr>
              <a:t>8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1600">
                <a:solidFill>
                  <a:schemeClr val="dk1"/>
                </a:solidFill>
              </a:rPr>
              <a:t>68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16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但一面讀書，一面看著父親的身體日益衰敗，真是心如刀割。（段</a:t>
            </a:r>
            <a:r>
              <a:rPr lang="en" sz="1600">
                <a:solidFill>
                  <a:schemeClr val="dk1"/>
                </a:solidFill>
              </a:rPr>
              <a:t>9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1600">
                <a:solidFill>
                  <a:schemeClr val="dk1"/>
                </a:solidFill>
              </a:rPr>
              <a:t>69</a:t>
            </a: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16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     </a:t>
            </a:r>
            <a:endParaRPr b="1" sz="16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     </a:t>
            </a:r>
            <a:r>
              <a:rPr b="1" lang="en" sz="17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如何刻劃父親形象：從作者面對父親各種遭遇的各種感受</a:t>
            </a:r>
            <a:r>
              <a:rPr b="1" lang="en" sz="1700">
                <a:solidFill>
                  <a:schemeClr val="dk1"/>
                </a:solidFill>
              </a:rPr>
              <a:t>，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                                  </a:t>
            </a:r>
            <a:r>
              <a:rPr b="1" lang="en" sz="17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刻劃父親為賺錢養家長期的心理和身體的犧牲的形象</a:t>
            </a:r>
            <a:r>
              <a:rPr lang="en" sz="17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。</a:t>
            </a:r>
            <a:endParaRPr sz="17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善用修辭手法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0" name="Google Shape;550;p55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5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 txBox="1"/>
          <p:nvPr/>
        </p:nvSpPr>
        <p:spPr>
          <a:xfrm>
            <a:off x="621500" y="1328750"/>
            <a:ext cx="75225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5334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Ø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明喻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例子：他身上灰白色的背心後面露出肩胛骨，</a:t>
            </a:r>
            <a:r>
              <a:rPr b="1"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像一片斷翅餘下的骨頭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。（段</a:t>
            </a:r>
            <a:r>
              <a:rPr lang="en" sz="2000">
                <a:solidFill>
                  <a:schemeClr val="dk1"/>
                </a:solidFill>
              </a:rPr>
              <a:t>8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2000">
                <a:solidFill>
                  <a:schemeClr val="dk1"/>
                </a:solidFill>
              </a:rPr>
              <a:t>68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如何展現主題：以一片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斷翅餘下的骨頭比喻工作的辛苦，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突出當時作者生活環境惡劣，父親為了賺取金錢養家的辛勞</a:t>
            </a:r>
            <a:r>
              <a:rPr lang="en" sz="2000">
                <a:solidFill>
                  <a:schemeClr val="dk1"/>
                </a:solidFill>
              </a:rPr>
              <a:t>，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從而抒發作者對父親犧牲的感恩、同情及難過之情。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6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>
                <a:solidFill>
                  <a:schemeClr val="accent4"/>
                </a:solidFill>
                <a:latin typeface="PMingLiu"/>
                <a:ea typeface="PMingLiu"/>
                <a:cs typeface="PMingLiu"/>
                <a:sym typeface="PMingLiu"/>
              </a:rPr>
              <a:t>善用修辭手法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8" name="Google Shape;558;p56"/>
          <p:cNvSpPr txBox="1"/>
          <p:nvPr/>
        </p:nvSpPr>
        <p:spPr>
          <a:xfrm>
            <a:off x="546500" y="1232300"/>
            <a:ext cx="76368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5334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Ø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借喻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例子：他一手拉著我，一手提攜著弟弟，吃力地用已經</a:t>
            </a:r>
            <a:r>
              <a:rPr b="1"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損折的翅膀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起飛了。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他很辛苦，因此我們並沒有從飛翔的航道上掉下來。（段</a:t>
            </a:r>
            <a:r>
              <a:rPr lang="en" sz="2000">
                <a:solidFill>
                  <a:schemeClr val="dk1"/>
                </a:solidFill>
              </a:rPr>
              <a:t>14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頁</a:t>
            </a:r>
            <a:r>
              <a:rPr lang="en" sz="2000">
                <a:solidFill>
                  <a:schemeClr val="dk1"/>
                </a:solidFill>
              </a:rPr>
              <a:t>73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）</a:t>
            </a:r>
            <a:endParaRPr sz="20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如何展現主題：以損折的翅膀比喻父親一個人有限的能力，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飛翔的航道比喻通往幸福生活的道路，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突出父親為了成就作者及其弟弟的幸福生活而作出的長期犧牲</a:t>
            </a:r>
            <a:r>
              <a:rPr lang="en" sz="2000">
                <a:solidFill>
                  <a:schemeClr val="dk1"/>
                </a:solidFill>
              </a:rPr>
              <a:t>，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從而抒發作者對父親犧牲的</a:t>
            </a:r>
            <a:r>
              <a:rPr lang="en" sz="20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感恩、同情及難過之情。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7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討論問題</a:t>
            </a:r>
            <a:endParaRPr/>
          </a:p>
        </p:txBody>
      </p:sp>
      <p:sp>
        <p:nvSpPr>
          <p:cNvPr id="564" name="Google Shape;564;p57"/>
          <p:cNvSpPr txBox="1"/>
          <p:nvPr>
            <p:ph idx="1" type="body"/>
          </p:nvPr>
        </p:nvSpPr>
        <p:spPr>
          <a:xfrm>
            <a:off x="275225" y="1714500"/>
            <a:ext cx="85938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在日常生活中，你是否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曾經</a:t>
            </a:r>
            <a:r>
              <a:rPr lang="en" sz="1800"/>
              <a:t>遇過類似文章中父親的處境呢？ （安穩VS勇闖）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你們又會選擇哪種呢？為什麼？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8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分工</a:t>
            </a:r>
            <a:endParaRPr/>
          </a:p>
        </p:txBody>
      </p:sp>
      <p:sp>
        <p:nvSpPr>
          <p:cNvPr id="570" name="Google Shape;570;p58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周啓豪、關達洋</a:t>
            </a:r>
            <a:endParaRPr/>
          </a:p>
        </p:txBody>
      </p:sp>
      <p:sp>
        <p:nvSpPr>
          <p:cNvPr id="571" name="Google Shape;571;p58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作者、時代背景</a:t>
            </a:r>
            <a:endParaRPr/>
          </a:p>
        </p:txBody>
      </p:sp>
      <p:sp>
        <p:nvSpPr>
          <p:cNvPr id="572" name="Google Shape;572;p58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何慧晶、鄧詠鍶</a:t>
            </a:r>
            <a:endParaRPr/>
          </a:p>
        </p:txBody>
      </p:sp>
      <p:sp>
        <p:nvSpPr>
          <p:cNvPr id="573" name="Google Shape;573;p58"/>
          <p:cNvSpPr txBox="1"/>
          <p:nvPr>
            <p:ph idx="4" type="title"/>
          </p:nvPr>
        </p:nvSpPr>
        <p:spPr>
          <a:xfrm>
            <a:off x="385775" y="3187700"/>
            <a:ext cx="3006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立意、取材、心理變化</a:t>
            </a:r>
            <a:endParaRPr/>
          </a:p>
        </p:txBody>
      </p:sp>
      <p:sp>
        <p:nvSpPr>
          <p:cNvPr id="574" name="Google Shape;574;p58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周啓豪、陳楚傑</a:t>
            </a:r>
            <a:endParaRPr/>
          </a:p>
        </p:txBody>
      </p:sp>
      <p:sp>
        <p:nvSpPr>
          <p:cNvPr id="575" name="Google Shape;575;p58"/>
          <p:cNvSpPr txBox="1"/>
          <p:nvPr>
            <p:ph idx="6" type="title"/>
          </p:nvPr>
        </p:nvSpPr>
        <p:spPr>
          <a:xfrm>
            <a:off x="5751950" y="1551450"/>
            <a:ext cx="288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組織結構、語言特點</a:t>
            </a:r>
            <a:endParaRPr/>
          </a:p>
        </p:txBody>
      </p:sp>
      <p:sp>
        <p:nvSpPr>
          <p:cNvPr id="576" name="Google Shape;576;p58"/>
          <p:cNvSpPr txBox="1"/>
          <p:nvPr>
            <p:ph idx="7" type="subTitle"/>
          </p:nvPr>
        </p:nvSpPr>
        <p:spPr>
          <a:xfrm>
            <a:off x="5751950" y="3683575"/>
            <a:ext cx="2756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周啓豪、關達洋、陳楚傑</a:t>
            </a:r>
            <a:endParaRPr/>
          </a:p>
        </p:txBody>
      </p:sp>
      <p:sp>
        <p:nvSpPr>
          <p:cNvPr id="577" name="Google Shape;577;p58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寫作手法</a:t>
            </a:r>
            <a:endParaRPr/>
          </a:p>
        </p:txBody>
      </p:sp>
      <p:grpSp>
        <p:nvGrpSpPr>
          <p:cNvPr id="578" name="Google Shape;578;p58"/>
          <p:cNvGrpSpPr/>
          <p:nvPr/>
        </p:nvGrpSpPr>
        <p:grpSpPr>
          <a:xfrm>
            <a:off x="3744311" y="1745053"/>
            <a:ext cx="348514" cy="462208"/>
            <a:chOff x="1802465" y="1962854"/>
            <a:chExt cx="265373" cy="351944"/>
          </a:xfrm>
        </p:grpSpPr>
        <p:sp>
          <p:nvSpPr>
            <p:cNvPr id="579" name="Google Shape;579;p58"/>
            <p:cNvSpPr/>
            <p:nvPr/>
          </p:nvSpPr>
          <p:spPr>
            <a:xfrm>
              <a:off x="1802465" y="2243020"/>
              <a:ext cx="265373" cy="71778"/>
            </a:xfrm>
            <a:custGeom>
              <a:rect b="b" l="l" r="r" t="t"/>
              <a:pathLst>
                <a:path extrusionOk="0" h="4794" w="17724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8"/>
            <p:cNvSpPr/>
            <p:nvPr/>
          </p:nvSpPr>
          <p:spPr>
            <a:xfrm>
              <a:off x="1802465" y="2208074"/>
              <a:ext cx="265373" cy="83442"/>
            </a:xfrm>
            <a:custGeom>
              <a:rect b="b" l="l" r="r" t="t"/>
              <a:pathLst>
                <a:path extrusionOk="0" h="5573" w="17724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8"/>
            <p:cNvSpPr/>
            <p:nvPr/>
          </p:nvSpPr>
          <p:spPr>
            <a:xfrm>
              <a:off x="1802465" y="1962854"/>
              <a:ext cx="35889" cy="316069"/>
            </a:xfrm>
            <a:custGeom>
              <a:rect b="b" l="l" r="r" t="t"/>
              <a:pathLst>
                <a:path extrusionOk="0" h="21110" w="2397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8"/>
            <p:cNvSpPr/>
            <p:nvPr/>
          </p:nvSpPr>
          <p:spPr>
            <a:xfrm>
              <a:off x="1837082" y="2286141"/>
              <a:ext cx="230756" cy="8834"/>
            </a:xfrm>
            <a:custGeom>
              <a:rect b="b" l="l" r="r" t="t"/>
              <a:pathLst>
                <a:path extrusionOk="0" h="590" w="15412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8"/>
            <p:cNvSpPr/>
            <p:nvPr/>
          </p:nvSpPr>
          <p:spPr>
            <a:xfrm>
              <a:off x="1900041" y="2262843"/>
              <a:ext cx="167797" cy="9148"/>
            </a:xfrm>
            <a:custGeom>
              <a:rect b="b" l="l" r="r" t="t"/>
              <a:pathLst>
                <a:path extrusionOk="0" h="611" w="11207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8"/>
            <p:cNvSpPr/>
            <p:nvPr/>
          </p:nvSpPr>
          <p:spPr>
            <a:xfrm>
              <a:off x="1838339" y="1962854"/>
              <a:ext cx="229498" cy="280180"/>
            </a:xfrm>
            <a:custGeom>
              <a:rect b="b" l="l" r="r" t="t"/>
              <a:pathLst>
                <a:path extrusionOk="0" h="18713" w="15328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8"/>
            <p:cNvSpPr/>
            <p:nvPr/>
          </p:nvSpPr>
          <p:spPr>
            <a:xfrm>
              <a:off x="1854091" y="1978905"/>
              <a:ext cx="197697" cy="248394"/>
            </a:xfrm>
            <a:custGeom>
              <a:rect b="b" l="l" r="r" t="t"/>
              <a:pathLst>
                <a:path extrusionOk="0" h="16590" w="13204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58"/>
          <p:cNvGrpSpPr/>
          <p:nvPr/>
        </p:nvGrpSpPr>
        <p:grpSpPr>
          <a:xfrm>
            <a:off x="4963543" y="1745046"/>
            <a:ext cx="475407" cy="462200"/>
            <a:chOff x="3512070" y="1956222"/>
            <a:chExt cx="373983" cy="363622"/>
          </a:xfrm>
        </p:grpSpPr>
        <p:sp>
          <p:nvSpPr>
            <p:cNvPr id="587" name="Google Shape;587;p58"/>
            <p:cNvSpPr/>
            <p:nvPr/>
          </p:nvSpPr>
          <p:spPr>
            <a:xfrm>
              <a:off x="3547316" y="2232314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8"/>
            <p:cNvSpPr/>
            <p:nvPr/>
          </p:nvSpPr>
          <p:spPr>
            <a:xfrm>
              <a:off x="3548903" y="2232314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8"/>
            <p:cNvSpPr/>
            <p:nvPr/>
          </p:nvSpPr>
          <p:spPr>
            <a:xfrm>
              <a:off x="3515215" y="2198312"/>
              <a:ext cx="370524" cy="121217"/>
            </a:xfrm>
            <a:custGeom>
              <a:rect b="b" l="l" r="r" t="t"/>
              <a:pathLst>
                <a:path extrusionOk="0" h="8096" w="24747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8"/>
            <p:cNvSpPr/>
            <p:nvPr/>
          </p:nvSpPr>
          <p:spPr>
            <a:xfrm>
              <a:off x="3864628" y="2198626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8"/>
            <p:cNvSpPr/>
            <p:nvPr/>
          </p:nvSpPr>
          <p:spPr>
            <a:xfrm>
              <a:off x="3864628" y="2286141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8"/>
            <p:cNvSpPr/>
            <p:nvPr/>
          </p:nvSpPr>
          <p:spPr>
            <a:xfrm>
              <a:off x="3574401" y="2259070"/>
              <a:ext cx="52583" cy="52838"/>
            </a:xfrm>
            <a:custGeom>
              <a:rect b="b" l="l" r="r" t="t"/>
              <a:pathLst>
                <a:path extrusionOk="0" h="3529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8"/>
            <p:cNvSpPr/>
            <p:nvPr/>
          </p:nvSpPr>
          <p:spPr>
            <a:xfrm>
              <a:off x="3547316" y="1990239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3548903" y="1990239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3512070" y="1956222"/>
              <a:ext cx="373669" cy="121247"/>
            </a:xfrm>
            <a:custGeom>
              <a:rect b="b" l="l" r="r" t="t"/>
              <a:pathLst>
                <a:path extrusionOk="0" h="8098" w="24957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3864628" y="1956566"/>
              <a:ext cx="21426" cy="33688"/>
            </a:xfrm>
            <a:custGeom>
              <a:rect b="b" l="l" r="r" t="t"/>
              <a:pathLst>
                <a:path extrusionOk="0" h="2250" w="1431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8"/>
            <p:cNvSpPr/>
            <p:nvPr/>
          </p:nvSpPr>
          <p:spPr>
            <a:xfrm>
              <a:off x="3864628" y="2044065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8"/>
            <p:cNvSpPr/>
            <p:nvPr/>
          </p:nvSpPr>
          <p:spPr>
            <a:xfrm>
              <a:off x="3574401" y="2016995"/>
              <a:ext cx="52583" cy="52733"/>
            </a:xfrm>
            <a:custGeom>
              <a:rect b="b" l="l" r="r" t="t"/>
              <a:pathLst>
                <a:path extrusionOk="0" h="3522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8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8"/>
            <p:cNvSpPr/>
            <p:nvPr/>
          </p:nvSpPr>
          <p:spPr>
            <a:xfrm>
              <a:off x="3513642" y="2077439"/>
              <a:ext cx="370509" cy="120888"/>
            </a:xfrm>
            <a:custGeom>
              <a:rect b="b" l="l" r="r" t="t"/>
              <a:pathLst>
                <a:path extrusionOk="0" h="8074" w="24746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806385" y="2077753"/>
              <a:ext cx="77767" cy="120888"/>
            </a:xfrm>
            <a:custGeom>
              <a:rect b="b" l="l" r="r" t="t"/>
              <a:pathLst>
                <a:path extrusionOk="0" h="8074" w="5194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772397" y="2138182"/>
              <a:ext cx="52898" cy="52568"/>
            </a:xfrm>
            <a:custGeom>
              <a:rect b="b" l="l" r="r" t="t"/>
              <a:pathLst>
                <a:path extrusionOk="0" h="3511" w="3533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58"/>
          <p:cNvGrpSpPr/>
          <p:nvPr/>
        </p:nvGrpSpPr>
        <p:grpSpPr>
          <a:xfrm>
            <a:off x="3633559" y="3413979"/>
            <a:ext cx="570017" cy="423367"/>
            <a:chOff x="3486572" y="2433470"/>
            <a:chExt cx="379328" cy="281738"/>
          </a:xfrm>
        </p:grpSpPr>
        <p:sp>
          <p:nvSpPr>
            <p:cNvPr id="605" name="Google Shape;605;p58"/>
            <p:cNvSpPr/>
            <p:nvPr/>
          </p:nvSpPr>
          <p:spPr>
            <a:xfrm>
              <a:off x="3549217" y="2556544"/>
              <a:ext cx="253724" cy="139858"/>
            </a:xfrm>
            <a:custGeom>
              <a:rect b="b" l="l" r="r" t="t"/>
              <a:pathLst>
                <a:path extrusionOk="0" h="9341" w="16946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549532" y="2556544"/>
              <a:ext cx="62016" cy="129392"/>
            </a:xfrm>
            <a:custGeom>
              <a:rect b="b" l="l" r="r" t="t"/>
              <a:pathLst>
                <a:path extrusionOk="0" h="8642" w="4142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746734" y="2570079"/>
              <a:ext cx="12921" cy="113342"/>
            </a:xfrm>
            <a:custGeom>
              <a:rect b="b" l="l" r="r" t="t"/>
              <a:pathLst>
                <a:path extrusionOk="0" h="7570" w="863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49532" y="2556544"/>
              <a:ext cx="253410" cy="56057"/>
            </a:xfrm>
            <a:custGeom>
              <a:rect b="b" l="l" r="r" t="t"/>
              <a:pathLst>
                <a:path extrusionOk="0" h="3744" w="16925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86572" y="2433470"/>
              <a:ext cx="379328" cy="171255"/>
            </a:xfrm>
            <a:custGeom>
              <a:rect b="b" l="l" r="r" t="t"/>
              <a:pathLst>
                <a:path extrusionOk="0" h="11438" w="25335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486572" y="2505862"/>
              <a:ext cx="189507" cy="98863"/>
            </a:xfrm>
            <a:custGeom>
              <a:rect b="b" l="l" r="r" t="t"/>
              <a:pathLst>
                <a:path extrusionOk="0" h="6603" w="12657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667994" y="2491294"/>
              <a:ext cx="111650" cy="223914"/>
            </a:xfrm>
            <a:custGeom>
              <a:rect b="b" l="l" r="r" t="t"/>
              <a:pathLst>
                <a:path extrusionOk="0" h="14955" w="7457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58"/>
          <p:cNvGrpSpPr/>
          <p:nvPr/>
        </p:nvGrpSpPr>
        <p:grpSpPr>
          <a:xfrm>
            <a:off x="4916242" y="3395652"/>
            <a:ext cx="570009" cy="460002"/>
            <a:chOff x="7957948" y="3375631"/>
            <a:chExt cx="360629" cy="291012"/>
          </a:xfrm>
        </p:grpSpPr>
        <p:sp>
          <p:nvSpPr>
            <p:cNvPr id="613" name="Google Shape;613;p58"/>
            <p:cNvSpPr/>
            <p:nvPr/>
          </p:nvSpPr>
          <p:spPr>
            <a:xfrm>
              <a:off x="7957948" y="3393714"/>
              <a:ext cx="360629" cy="261116"/>
            </a:xfrm>
            <a:custGeom>
              <a:rect b="b" l="l" r="r" t="t"/>
              <a:pathLst>
                <a:path extrusionOk="0" h="9992" w="1380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8286643" y="3393714"/>
              <a:ext cx="31934" cy="261116"/>
            </a:xfrm>
            <a:custGeom>
              <a:rect b="b" l="l" r="r" t="t"/>
              <a:pathLst>
                <a:path extrusionOk="0" h="9992" w="1222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7978541" y="3597757"/>
              <a:ext cx="159853" cy="33946"/>
            </a:xfrm>
            <a:custGeom>
              <a:rect b="b" l="l" r="r" t="t"/>
              <a:pathLst>
                <a:path extrusionOk="0" h="1299" w="6117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8138367" y="3597757"/>
              <a:ext cx="159591" cy="33946"/>
            </a:xfrm>
            <a:custGeom>
              <a:rect b="b" l="l" r="r" t="t"/>
              <a:pathLst>
                <a:path extrusionOk="0" h="1299" w="6107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8122531" y="3631677"/>
              <a:ext cx="31202" cy="34965"/>
            </a:xfrm>
            <a:custGeom>
              <a:rect b="b" l="l" r="r" t="t"/>
              <a:pathLst>
                <a:path extrusionOk="0" h="1338" w="1194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7978541" y="3375631"/>
              <a:ext cx="159853" cy="234226"/>
            </a:xfrm>
            <a:custGeom>
              <a:rect b="b" l="l" r="r" t="t"/>
              <a:pathLst>
                <a:path extrusionOk="0" h="8963" w="6117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8138367" y="3375631"/>
              <a:ext cx="159591" cy="234252"/>
            </a:xfrm>
            <a:custGeom>
              <a:rect b="b" l="l" r="r" t="t"/>
              <a:pathLst>
                <a:path extrusionOk="0" h="8964" w="6107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8033576" y="3407277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8003184" y="3428889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8003184" y="3450761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8003184" y="3472608"/>
              <a:ext cx="88720" cy="10584"/>
            </a:xfrm>
            <a:custGeom>
              <a:rect b="b" l="l" r="r" t="t"/>
              <a:pathLst>
                <a:path extrusionOk="0" h="405" w="3395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8033576" y="3515831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8003184" y="3537443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8003184" y="3559316"/>
              <a:ext cx="55296" cy="10584"/>
            </a:xfrm>
            <a:custGeom>
              <a:rect b="b" l="l" r="r" t="t"/>
              <a:pathLst>
                <a:path extrusionOk="0" h="405" w="2116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8190632" y="3479664"/>
              <a:ext cx="81194" cy="10558"/>
            </a:xfrm>
            <a:custGeom>
              <a:rect b="b" l="l" r="r" t="t"/>
              <a:pathLst>
                <a:path extrusionOk="0" h="404" w="3107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8160240" y="3501511"/>
              <a:ext cx="111586" cy="10584"/>
            </a:xfrm>
            <a:custGeom>
              <a:rect b="b" l="l" r="r" t="t"/>
              <a:pathLst>
                <a:path extrusionOk="0" h="405" w="427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8160475" y="3523122"/>
              <a:ext cx="55061" cy="10584"/>
            </a:xfrm>
            <a:custGeom>
              <a:rect b="b" l="l" r="r" t="t"/>
              <a:pathLst>
                <a:path extrusionOk="0" h="405" w="2107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8169778" y="3412556"/>
              <a:ext cx="97291" cy="36220"/>
            </a:xfrm>
            <a:custGeom>
              <a:rect b="b" l="l" r="r" t="t"/>
              <a:pathLst>
                <a:path extrusionOk="0" h="1386" w="3723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參考資料</a:t>
            </a:r>
            <a:endParaRPr/>
          </a:p>
        </p:txBody>
      </p:sp>
      <p:sp>
        <p:nvSpPr>
          <p:cNvPr id="636" name="Google Shape;636;p59"/>
          <p:cNvSpPr txBox="1"/>
          <p:nvPr>
            <p:ph idx="1" type="body"/>
          </p:nvPr>
        </p:nvSpPr>
        <p:spPr>
          <a:xfrm>
            <a:off x="714125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《Hong Kong 1960 六十年代香港》，網站，2013年8月14日，網址：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https://youtu.be/R_LHd2pqB58</a:t>
            </a:r>
            <a:r>
              <a:rPr lang="en" sz="1800"/>
              <a:t> （2021年11月17日上網）。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《</a:t>
            </a:r>
            <a:r>
              <a:rPr lang="en" sz="1800"/>
              <a:t>寫意空間：胡燕青part2（青年、父親）》，《香港電台》，網站，網址：</a:t>
            </a:r>
            <a:r>
              <a:rPr lang="en" sz="1800" u="sng">
                <a:latin typeface="Arial"/>
                <a:ea typeface="Arial"/>
                <a:cs typeface="Arial"/>
                <a:sym typeface="Arial"/>
                <a:hlinkClick r:id="rId4"/>
              </a:rPr>
              <a:t>https://youtu.be/7-QcTyfgedA</a:t>
            </a:r>
            <a:r>
              <a:rPr lang="en" sz="1800"/>
              <a:t> （2021年11月17日上網）。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/>
        </p:nvSpPr>
        <p:spPr>
          <a:xfrm>
            <a:off x="1548900" y="441750"/>
            <a:ext cx="604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時代</a:t>
            </a:r>
            <a:r>
              <a:rPr lang="en" sz="2800">
                <a:solidFill>
                  <a:schemeClr val="dk2"/>
                </a:solidFill>
              </a:rPr>
              <a:t>背景(60-70</a:t>
            </a:r>
            <a:r>
              <a:rPr lang="en" sz="2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年代)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45500" y="1270125"/>
            <a:ext cx="47079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60年代香港(</a:t>
            </a:r>
            <a:r>
              <a:rPr lang="en" sz="1800">
                <a:solidFill>
                  <a:schemeClr val="dk2"/>
                </a:solidFill>
              </a:rPr>
              <a:t>法律與治安)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flipH="1" rot="10800000">
            <a:off x="777300" y="2013350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 txBox="1"/>
          <p:nvPr/>
        </p:nvSpPr>
        <p:spPr>
          <a:xfrm>
            <a:off x="1548900" y="1784450"/>
            <a:ext cx="604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中國文化大革命，使香港政局動蕩不安。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警察貪污情況十分普遍，黑白兩道也要收取保護費。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93325" y="2369625"/>
            <a:ext cx="60462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60年代香港(經濟)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              </a:t>
            </a:r>
            <a:r>
              <a:rPr lang="en" sz="1800">
                <a:solidFill>
                  <a:schemeClr val="dk2"/>
                </a:solidFill>
              </a:rPr>
              <a:t>紡織工業擴展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造船及航運業</a:t>
            </a:r>
            <a:endParaRPr sz="1800">
              <a:solidFill>
                <a:schemeClr val="dk2"/>
              </a:solidFill>
            </a:endParaRPr>
          </a:p>
          <a:p>
            <a:pPr indent="2286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8EAED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4" name="Google Shape;254;p27"/>
          <p:cNvCxnSpPr/>
          <p:nvPr/>
        </p:nvCxnSpPr>
        <p:spPr>
          <a:xfrm flipH="1" rot="10800000">
            <a:off x="777300" y="3563800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7"/>
          <p:cNvCxnSpPr/>
          <p:nvPr/>
        </p:nvCxnSpPr>
        <p:spPr>
          <a:xfrm flipH="1" rot="10800000">
            <a:off x="777300" y="4064475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7"/>
          <p:cNvCxnSpPr/>
          <p:nvPr/>
        </p:nvCxnSpPr>
        <p:spPr>
          <a:xfrm flipH="1" rot="10800000">
            <a:off x="777300" y="2569800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/>
        </p:nvSpPr>
        <p:spPr>
          <a:xfrm>
            <a:off x="1548900" y="418775"/>
            <a:ext cx="60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時代背景(60-70</a:t>
            </a:r>
            <a:r>
              <a:rPr lang="en" sz="2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年代)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29825" y="1154675"/>
            <a:ext cx="80091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交通及基建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          </a:t>
            </a:r>
            <a:r>
              <a:rPr lang="en" sz="1800">
                <a:solidFill>
                  <a:schemeClr val="dk2"/>
                </a:solidFill>
              </a:rPr>
              <a:t>隨着新界的發展，香港的道路交通             大幅擴展。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自然災害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在1963年和1967年，因為香港出現嚴重旱災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  每四天四小時供應水，令</a:t>
            </a:r>
            <a:r>
              <a:rPr lang="en" sz="1800">
                <a:solidFill>
                  <a:schemeClr val="dk2"/>
                </a:solidFill>
              </a:rPr>
              <a:t>市</a:t>
            </a:r>
            <a:r>
              <a:rPr lang="en" sz="1800">
                <a:solidFill>
                  <a:schemeClr val="dk2"/>
                </a:solidFill>
              </a:rPr>
              <a:t>民都要輪候取水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https://youtu.be/R_LHd2pqB58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63" name="Google Shape;263;p28"/>
          <p:cNvCxnSpPr/>
          <p:nvPr/>
        </p:nvCxnSpPr>
        <p:spPr>
          <a:xfrm flipH="1" rot="10800000">
            <a:off x="734825" y="2107875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 flipH="1" rot="10800000">
            <a:off x="787300" y="3477875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8"/>
          <p:cNvCxnSpPr/>
          <p:nvPr/>
        </p:nvCxnSpPr>
        <p:spPr>
          <a:xfrm flipH="1" rot="10800000">
            <a:off x="787300" y="4039450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8"/>
          <p:cNvCxnSpPr/>
          <p:nvPr/>
        </p:nvCxnSpPr>
        <p:spPr>
          <a:xfrm flipH="1" rot="10800000">
            <a:off x="5128025" y="2107875"/>
            <a:ext cx="7716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4571750" y="1622700"/>
            <a:ext cx="4466700" cy="18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Arial"/>
                <a:ea typeface="Arial"/>
                <a:cs typeface="Arial"/>
                <a:sym typeface="Arial"/>
              </a:rPr>
              <a:t>文章</a:t>
            </a:r>
            <a:r>
              <a:rPr lang="en" sz="5500"/>
              <a:t>寫什麼</a:t>
            </a:r>
            <a:r>
              <a:rPr lang="en" sz="5500"/>
              <a:t>？</a:t>
            </a:r>
            <a:endParaRPr sz="5500"/>
          </a:p>
        </p:txBody>
      </p:sp>
      <p:sp>
        <p:nvSpPr>
          <p:cNvPr id="272" name="Google Shape;272;p29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76490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417706" y="2336038"/>
            <a:ext cx="4714931" cy="2331057"/>
            <a:chOff x="4189650" y="2440275"/>
            <a:chExt cx="4195525" cy="2055425"/>
          </a:xfrm>
        </p:grpSpPr>
        <p:sp>
          <p:nvSpPr>
            <p:cNvPr id="276" name="Google Shape;276;p29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714125" y="79040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思考問題</a:t>
            </a:r>
            <a:endParaRPr sz="5400"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831875" y="1544150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你認為「地牢」和「小天窗」分別代表什麼呢？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838" y="2320723"/>
            <a:ext cx="3056325" cy="24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立意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 Thin"/>
              <a:buChar char="●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憶述...</a:t>
            </a:r>
            <a:endParaRPr sz="1600"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Font typeface="Roboto Thin"/>
              <a:buChar char="○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八歲的</a:t>
            </a: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作者與爸爸 : </a:t>
            </a: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由</a:t>
            </a: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澳門偷渡來港過著貧窮的生活</a:t>
            </a:r>
            <a:endParaRPr sz="1500"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Font typeface="Roboto Thin"/>
              <a:buChar char="○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父親為賺錢養家的辛勞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→</a:t>
            </a: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加深對父親的了解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→</a:t>
            </a: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回顧</a:t>
            </a: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父親坎坷顛簸的一生</a:t>
            </a:r>
            <a:endParaRPr sz="15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 Thin"/>
              <a:buChar char="●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抒發...</a:t>
            </a:r>
            <a:endParaRPr sz="1500"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Thin"/>
              <a:buChar char="○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對爸爸年邁辭世、為家人犧牲的感受</a:t>
            </a:r>
            <a:endParaRPr sz="1500"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Thin"/>
              <a:buChar char="○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對父親的仰慕和感謝</a:t>
            </a:r>
            <a:endParaRPr sz="1500"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Roboto Thin"/>
              <a:buChar char="●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上一代對下一代的付出和寄託</a:t>
            </a:r>
            <a:endParaRPr sz="1500">
              <a:latin typeface="Roboto Thin"/>
              <a:ea typeface="Roboto Thin"/>
              <a:cs typeface="Roboto Thin"/>
              <a:sym typeface="Roboto Thi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600"/>
              </a:spcAft>
              <a:buSzPts val="1500"/>
              <a:buFont typeface="Roboto Thin"/>
              <a:buChar char="●"/>
            </a:pPr>
            <a:r>
              <a:rPr lang="en" sz="1500">
                <a:latin typeface="Roboto Thin"/>
                <a:ea typeface="Roboto Thin"/>
                <a:cs typeface="Roboto Thin"/>
                <a:sym typeface="Roboto Thin"/>
              </a:rPr>
              <a:t>反映當時的社會狀況</a:t>
            </a:r>
            <a:endParaRPr sz="15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取材</a:t>
            </a:r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816975" y="1037750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32"/>
          <p:cNvGraphicFramePr/>
          <p:nvPr/>
        </p:nvGraphicFramePr>
        <p:xfrm>
          <a:off x="816985" y="1037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{2B261CCB-7A0C-4C4E-BB32-8FFADCDB3B6E}</a:tableStyleId>
              </a:tblPr>
              <a:tblGrid>
                <a:gridCol w="774075"/>
                <a:gridCol w="1448975"/>
                <a:gridCol w="2841875"/>
                <a:gridCol w="2724875"/>
              </a:tblGrid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段落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時間線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內容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046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社會狀況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1-6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爸爸：32歲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「我」：8歲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爸爸和「我」艱辛地從澳門偷渡到港；媽媽和弟弟留在內地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偷渡時的情景、惡劣的環境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大人們已有共識要把作者和爸爸割開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隨細嫲嫲搬到長洲隱居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開始香港人的身份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大量人口從內地偷渡到港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只有部份能留下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港英政府沒有固定政策去收留偷渡客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經常進行大規模的遣返行動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Eg. 1962年的大遣返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六十年代末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爸爸在紅磡海底隧道的工地做工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❖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但在隧道竣工後，爸爸失業，要到處尋找養家的門路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Roboto"/>
                        <a:buChar char="❏"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紅磡海底隧道竣工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