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4" r:id="rId2"/>
    <p:sldId id="347" r:id="rId3"/>
    <p:sldId id="268" r:id="rId4"/>
    <p:sldId id="307" r:id="rId5"/>
    <p:sldId id="308" r:id="rId6"/>
    <p:sldId id="310" r:id="rId7"/>
    <p:sldId id="309" r:id="rId8"/>
    <p:sldId id="312" r:id="rId9"/>
    <p:sldId id="339" r:id="rId10"/>
    <p:sldId id="338" r:id="rId11"/>
    <p:sldId id="337" r:id="rId12"/>
    <p:sldId id="336" r:id="rId13"/>
    <p:sldId id="335" r:id="rId14"/>
    <p:sldId id="345" r:id="rId15"/>
    <p:sldId id="340" r:id="rId16"/>
    <p:sldId id="342" r:id="rId17"/>
    <p:sldId id="341" r:id="rId18"/>
    <p:sldId id="348" r:id="rId19"/>
    <p:sldId id="346" r:id="rId2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FF"/>
    <a:srgbClr val="FF99FF"/>
    <a:srgbClr val="FFFFCC"/>
    <a:srgbClr val="750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8" autoAdjust="0"/>
    <p:restoredTop sz="86699" autoAdjust="0"/>
  </p:normalViewPr>
  <p:slideViewPr>
    <p:cSldViewPr>
      <p:cViewPr varScale="1">
        <p:scale>
          <a:sx n="74" d="100"/>
          <a:sy n="74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35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39E7D-0933-49A8-85E9-DAA850E73190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93CB-FC2D-4E9E-AEBC-5A9FE389B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85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C9B9A-975C-46BF-9E10-71766046399C}" type="datetimeFigureOut">
              <a:rPr lang="en-US" smtClean="0"/>
              <a:pPr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8DB09-4D6E-4772-BB61-FE91E715B1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3FBA3-FF73-4CAF-9AEF-8B4BE8F96046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68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2996429-F486-4407-9499-7AC487EF9A74}" type="slidenum">
              <a:rPr lang="zh-TW" altLang="en-US" b="0">
                <a:latin typeface="Arial" panose="020B0604020202020204" pitchFamily="34" charset="0"/>
              </a:rPr>
              <a:pPr/>
              <a:t>11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596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2996429-F486-4407-9499-7AC487EF9A74}" type="slidenum">
              <a:rPr lang="zh-TW" altLang="en-US" b="0">
                <a:latin typeface="Arial" panose="020B0604020202020204" pitchFamily="34" charset="0"/>
              </a:rPr>
              <a:pPr/>
              <a:t>12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1125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34778" indent="-282607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30427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582598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34769" indent="-226085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486939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39110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391281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43452" indent="-22608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fld id="{35242047-2399-45EB-94F8-F8F8C3391995}" type="slidenum">
              <a:rPr lang="zh-TW" altLang="en-US" b="0">
                <a:latin typeface="Arial" panose="020B0604020202020204" pitchFamily="34" charset="0"/>
              </a:rPr>
              <a:pPr/>
              <a:t>13</a:t>
            </a:fld>
            <a:endParaRPr lang="en-US" altLang="zh-TW" b="0" dirty="0">
              <a:latin typeface="Arial" panose="020B0604020202020204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72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68DB09-4D6E-4772-BB61-FE91E715B1E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4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" y="1066800"/>
            <a:ext cx="8932985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" y="76200"/>
            <a:ext cx="8229600" cy="838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658C-C1A7-450C-89D2-DFF02B4821E9}" type="datetime1">
              <a:rPr lang="zh-TW" altLang="en-US"/>
              <a:pPr/>
              <a:t>2021/10/12</a:t>
            </a:fld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F02A09-46C3-4B27-B4E1-E80642C8317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540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C27-9874-4A2B-82B4-36D1DE995B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7"/>
            <a:ext cx="8382000" cy="3279773"/>
          </a:xfrm>
        </p:spPr>
        <p:txBody>
          <a:bodyPr anchor="t" anchorCtr="0">
            <a:normAutofit/>
          </a:bodyPr>
          <a:lstStyle/>
          <a:p>
            <a:br>
              <a:rPr lang="en-US" dirty="0"/>
            </a:br>
            <a:r>
              <a:rPr lang="en-US" b="1" dirty="0"/>
              <a:t>Looping (II)</a:t>
            </a:r>
          </a:p>
        </p:txBody>
      </p:sp>
    </p:spTree>
    <p:extLst>
      <p:ext uri="{BB962C8B-B14F-4D97-AF65-F5344CB8AC3E}">
        <p14:creationId xmlns:p14="http://schemas.microsoft.com/office/powerpoint/2010/main" val="197101754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7" y="76200"/>
            <a:ext cx="8932985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 Further Examples on Array Processing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following few slides are some examples illustrating how we can process data in arrays using </a:t>
            </a:r>
            <a:r>
              <a:rPr lang="en-US" altLang="zh-TW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dirty="0"/>
              <a:t> loops. The examples include:</a:t>
            </a:r>
          </a:p>
          <a:p>
            <a:pPr lvl="1"/>
            <a:r>
              <a:rPr lang="en-US" altLang="zh-TW" dirty="0"/>
              <a:t>Reading </a:t>
            </a:r>
            <a:r>
              <a:rPr lang="en-US" altLang="zh-TW" i="1" dirty="0"/>
              <a:t>N</a:t>
            </a:r>
            <a:r>
              <a:rPr lang="en-US" altLang="zh-TW" dirty="0"/>
              <a:t> numbers from the user and store the numbers in an array</a:t>
            </a:r>
          </a:p>
          <a:p>
            <a:pPr lvl="1"/>
            <a:r>
              <a:rPr lang="en-US" altLang="zh-TW" dirty="0"/>
              <a:t>Computing </a:t>
            </a:r>
            <a:r>
              <a:rPr lang="en-US" altLang="zh-TW" i="1" dirty="0"/>
              <a:t>average</a:t>
            </a:r>
            <a:r>
              <a:rPr lang="en-US" altLang="zh-TW" dirty="0"/>
              <a:t> of all the numbers in an array</a:t>
            </a:r>
          </a:p>
          <a:p>
            <a:pPr lvl="1"/>
            <a:r>
              <a:rPr lang="en-US" altLang="zh-TW" dirty="0"/>
              <a:t>Finding the largest value in an array</a:t>
            </a:r>
          </a:p>
          <a:p>
            <a:pPr lvl="1"/>
            <a:endParaRPr lang="en-US" altLang="zh-TW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40E762-FB87-D447-BBBD-6A139B97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62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N,        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# of data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   num[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100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], 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To store up to 100 numbers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 k;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printf(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"# of data:"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);</a:t>
            </a:r>
          </a:p>
          <a:p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scanf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&amp;N);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Assuming 1 &lt;= N &lt;= 100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( k 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; k &lt; N; k++ )                    </a:t>
            </a: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"%d"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, &amp;num[ k ]);</a:t>
            </a: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533400" cy="3810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202803" y="3962400"/>
            <a:ext cx="873839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1" lang="en-US" altLang="zh-TW" sz="2400" dirty="0">
                <a:latin typeface="Calibri"/>
                <a:ea typeface="新細明體"/>
                <a:cs typeface="Times New Roman"/>
              </a:rPr>
              <a:t>Example 4:  </a:t>
            </a:r>
            <a:r>
              <a:rPr kumimoji="1" lang="en-US" altLang="zh-TW" sz="2400" b="0" dirty="0">
                <a:latin typeface="Calibri"/>
                <a:ea typeface="新細明體"/>
                <a:cs typeface="Times New Roman"/>
              </a:rPr>
              <a:t>Read </a:t>
            </a:r>
            <a:r>
              <a:rPr kumimoji="1" lang="en-US" altLang="zh-TW" sz="2400" b="0" dirty="0">
                <a:latin typeface="Consolas"/>
                <a:ea typeface="新細明體"/>
                <a:cs typeface="Consolas" panose="020B0609020204030204" pitchFamily="49" charset="0"/>
              </a:rPr>
              <a:t>N</a:t>
            </a:r>
            <a:r>
              <a:rPr kumimoji="1" lang="en-US" altLang="zh-TW" sz="2400" b="0" dirty="0">
                <a:latin typeface="Calibri"/>
                <a:ea typeface="新細明體"/>
                <a:cs typeface="Times New Roman"/>
              </a:rPr>
              <a:t> integers (N &lt;= 100) from the user and store the integers in the array </a:t>
            </a:r>
            <a:r>
              <a:rPr kumimoji="1" lang="en-US" altLang="zh-TW" sz="2400" b="0" dirty="0">
                <a:latin typeface="Consolas"/>
                <a:ea typeface="新細明體"/>
                <a:cs typeface="Consolas" panose="020B0609020204030204" pitchFamily="49" charset="0"/>
              </a:rPr>
              <a:t>num[]</a:t>
            </a:r>
            <a:r>
              <a:rPr kumimoji="1" lang="en-US" altLang="zh-TW" sz="2400" b="0" dirty="0">
                <a:latin typeface="Calibri"/>
                <a:ea typeface="新細明體"/>
                <a:cs typeface="Times New Roman"/>
              </a:rPr>
              <a:t>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E2C63F2-6B7C-694D-AC6F-290BB2CC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533400" y="0"/>
            <a:ext cx="8610600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Suppose num[] contains N numbers.</a:t>
            </a:r>
          </a:p>
          <a:p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(Please refer to Example 4 for the code)</a:t>
            </a:r>
          </a:p>
          <a:p>
            <a:endParaRPr lang="en-US" altLang="zh-TW" sz="2400" b="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sum;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sum 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0.0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</a:t>
            </a:r>
          </a:p>
          <a:p>
            <a:pPr eaLnBrk="1" hangingPunct="1"/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</a:rPr>
              <a:t>for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(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&lt; N;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++ )                    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  sum += num[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 ];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printf(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</a:rPr>
              <a:t>"Average = %.2f\n"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</a:rPr>
              <a:t>, sum / N);  </a:t>
            </a: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0"/>
            <a:ext cx="533400" cy="541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</p:txBody>
      </p:sp>
      <p:sp>
        <p:nvSpPr>
          <p:cNvPr id="22537" name="Text Box 8"/>
          <p:cNvSpPr txBox="1">
            <a:spLocks noChangeArrowheads="1"/>
          </p:cNvSpPr>
          <p:nvPr/>
        </p:nvSpPr>
        <p:spPr bwMode="auto">
          <a:xfrm>
            <a:off x="177006" y="5518153"/>
            <a:ext cx="88145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>
                <a:latin typeface="Calibri"/>
                <a:ea typeface="新細明體"/>
                <a:cs typeface="Times New Roman"/>
              </a:rPr>
              <a:t>Example 5.</a:t>
            </a:r>
            <a:r>
              <a:rPr kumimoji="1" lang="en-US" altLang="zh-TW" sz="2400" b="0" dirty="0">
                <a:latin typeface="Calibri"/>
                <a:ea typeface="新細明體"/>
                <a:cs typeface="Times New Roman"/>
              </a:rPr>
              <a:t> Computing the average of the numbers in an array.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B3F14BD-5C0D-0540-8512-2BEB94E4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9696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Line 2"/>
          <p:cNvSpPr>
            <a:spLocks noChangeShapeType="1"/>
          </p:cNvSpPr>
          <p:nvPr/>
        </p:nvSpPr>
        <p:spPr bwMode="auto">
          <a:xfrm flipH="1">
            <a:off x="2514600" y="3505200"/>
            <a:ext cx="2209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590800" y="41910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H="1">
            <a:off x="2514600" y="3505200"/>
            <a:ext cx="2133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 flipH="1">
            <a:off x="2514600" y="3505200"/>
            <a:ext cx="2057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533400" y="-1"/>
            <a:ext cx="8610600" cy="56985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Suppose num[] contains N numbers.</a:t>
            </a:r>
          </a:p>
          <a:p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</a:rPr>
              <a:t>// (Please refer to Example 4 for the code)</a:t>
            </a:r>
          </a:p>
          <a:p>
            <a:pPr eaLnBrk="1" hangingPunct="1"/>
            <a:endParaRPr lang="en-US" altLang="zh-TW" sz="2400" b="0" dirty="0">
              <a:solidFill>
                <a:srgbClr val="0000F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max; </a:t>
            </a:r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max = num[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Assume the 1st element is largest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{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rgbClr val="008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Update max if we encounter a larger value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4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(num[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&gt; max)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max = num[</a:t>
            </a:r>
            <a:r>
              <a:rPr lang="en-US" altLang="zh-TW" sz="24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];</a:t>
            </a: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/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4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"The largest # is %d\n"</a:t>
            </a:r>
            <a:r>
              <a:rPr lang="en-US" altLang="zh-TW" sz="24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max);</a:t>
            </a:r>
          </a:p>
          <a:p>
            <a:pPr eaLnBrk="1" hangingPunct="1"/>
            <a:endParaRPr lang="en-US" altLang="zh-TW" sz="2400" b="0" dirty="0">
              <a:solidFill>
                <a:srgbClr val="008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0" y="-1"/>
            <a:ext cx="533400" cy="56985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  <a:endParaRPr lang="en-US" altLang="zh-TW" sz="24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12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13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14</a:t>
            </a:r>
          </a:p>
          <a:p>
            <a:pPr eaLnBrk="1" hangingPunct="1"/>
            <a:r>
              <a:rPr lang="en-US" altLang="zh-TW" sz="24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76200" y="5698523"/>
            <a:ext cx="8915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sz="2400" dirty="0">
                <a:latin typeface="Calibri"/>
                <a:ea typeface="新細明體"/>
                <a:cs typeface="Times New Roman"/>
              </a:rPr>
              <a:t>Example 6: </a:t>
            </a:r>
            <a:r>
              <a:rPr kumimoji="1" lang="en-US" altLang="zh-TW" sz="2400" b="0" dirty="0">
                <a:latin typeface="Calibri"/>
                <a:ea typeface="新細明體"/>
                <a:cs typeface="Times New Roman"/>
              </a:rPr>
              <a:t>Finding the largest number in an array.</a:t>
            </a:r>
          </a:p>
          <a:p>
            <a:pPr eaLnBrk="1" hangingPunct="1"/>
            <a:endParaRPr kumimoji="1"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 eaLnBrk="1" hangingPunct="1"/>
            <a:endParaRPr kumimoji="1" lang="en-US" altLang="zh-TW" sz="2400" b="0" dirty="0">
              <a:latin typeface="Calibri" panose="020F0502020204030204" pitchFamily="34" charset="0"/>
              <a:ea typeface="新細明體" pitchFamily="18" charset="-12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A9FCFA85-CB57-2F4C-AF1C-2D8917E0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942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338" y="76200"/>
            <a:ext cx="8921262" cy="838200"/>
          </a:xfrm>
        </p:spPr>
        <p:txBody>
          <a:bodyPr/>
          <a:lstStyle/>
          <a:p>
            <a:r>
              <a:rPr lang="en-US" altLang="zh-TW" dirty="0">
                <a:ea typeface="新細明體"/>
              </a:rPr>
              <a:t>2.1. A Common Mistake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8610600" cy="762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/>
              <a:t>Typical cause of array out-of-bound exception when using arrays in a for-loop:</a:t>
            </a:r>
          </a:p>
          <a:p>
            <a:endParaRPr lang="en-US" altLang="zh-TW" sz="2800" dirty="0">
              <a:ea typeface="新細明體" pitchFamily="18" charset="-120"/>
            </a:endParaRPr>
          </a:p>
          <a:p>
            <a:pPr marL="0" indent="0" eaLnBrk="1" hangingPunct="1"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81000" y="1905000"/>
            <a:ext cx="8610600" cy="1524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A[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00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 )                    </a:t>
            </a:r>
          </a:p>
          <a:p>
            <a:pPr eaLnBrk="1" hangingPunct="1"/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A[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/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81000" y="3441700"/>
            <a:ext cx="8610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lang="en-US" sz="2400" b="0" dirty="0">
                <a:latin typeface="+mn-lt"/>
              </a:rPr>
              <a:t>Remember, the index of an array element ranges from 0 to “array size - 1”!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590800"/>
            <a:ext cx="1066800" cy="304800"/>
          </a:xfrm>
          <a:prstGeom prst="rect">
            <a:avLst/>
          </a:prstGeom>
          <a:solidFill>
            <a:srgbClr val="4F81B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B7BAE5-CDFC-1340-84F0-100C18B5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61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712F-7E5B-4CED-BE09-F25F44F6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3. More For-Loop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0BE7-6C9A-472E-ACEE-BA889BA2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For-loops can be used in solving many general problems that may not involve arrays.</a:t>
            </a:r>
          </a:p>
          <a:p>
            <a:r>
              <a:rPr lang="en-US" dirty="0">
                <a:cs typeface="Calibri"/>
              </a:rPr>
              <a:t>A reminder though: it is usually </a:t>
            </a:r>
            <a:r>
              <a:rPr lang="en-US" b="1" u="sng" dirty="0">
                <a:cs typeface="Calibri"/>
              </a:rPr>
              <a:t>NOT</a:t>
            </a:r>
            <a:r>
              <a:rPr lang="en-US" u="sng" dirty="0">
                <a:cs typeface="Calibri"/>
              </a:rPr>
              <a:t> recommended</a:t>
            </a:r>
            <a:r>
              <a:rPr lang="en-US" dirty="0">
                <a:cs typeface="Calibri"/>
              </a:rPr>
              <a:t> to use them in </a:t>
            </a:r>
            <a:r>
              <a:rPr lang="en-US" u="sng" dirty="0">
                <a:cs typeface="Calibri"/>
              </a:rPr>
              <a:t>indefinite repetitions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4D33D-8B9A-4E0B-B90C-46C79B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786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65100"/>
            <a:ext cx="8839200" cy="7493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TW" sz="4000" dirty="0">
                <a:ea typeface="新細明體"/>
              </a:rPr>
              <a:t>Example #7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066799"/>
            <a:ext cx="8645525" cy="51054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2800" b="1" dirty="0">
                <a:ea typeface="新細明體" pitchFamily="18" charset="-120"/>
              </a:rPr>
              <a:t>Objective:</a:t>
            </a:r>
            <a:r>
              <a:rPr lang="en-US" altLang="zh-TW" sz="2800" dirty="0">
                <a:ea typeface="新細明體" pitchFamily="18" charset="-120"/>
              </a:rPr>
              <a:t> To output the first </a:t>
            </a:r>
            <a:r>
              <a:rPr lang="en-US" altLang="zh-TW" sz="2800" i="1" dirty="0">
                <a:ea typeface="新細明體" pitchFamily="18" charset="-120"/>
              </a:rPr>
              <a:t>N</a:t>
            </a:r>
            <a:r>
              <a:rPr lang="en-US" altLang="zh-TW" sz="2800" dirty="0">
                <a:ea typeface="新細明體" pitchFamily="18" charset="-120"/>
              </a:rPr>
              <a:t> numbers in the following number series:</a:t>
            </a:r>
          </a:p>
          <a:p>
            <a:pPr marL="0" indent="0" eaLnBrk="1" hangingPunct="1">
              <a:buNone/>
            </a:pPr>
            <a:r>
              <a:rPr lang="en-US" altLang="zh-TW" sz="2800" dirty="0">
                <a:ea typeface="新細明體" pitchFamily="18" charset="-120"/>
              </a:rPr>
              <a:t>	1 2 -3 -4 5 6 -7 -8 9 10 -11 -12 …</a:t>
            </a:r>
          </a:p>
          <a:p>
            <a:pPr marL="0" indent="0" eaLnBrk="1" hangingPunct="1"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0" indent="0" eaLnBrk="1" hangingPunct="1">
              <a:buNone/>
            </a:pPr>
            <a:r>
              <a:rPr lang="en-US" altLang="zh-TW" sz="2800" dirty="0">
                <a:ea typeface="新細明體" pitchFamily="18" charset="-120"/>
              </a:rPr>
              <a:t>Notice that these numbers follow the following pattern:</a:t>
            </a:r>
          </a:p>
          <a:p>
            <a:pPr marL="0" indent="0">
              <a:buNone/>
            </a:pPr>
            <a:r>
              <a:rPr lang="en-US" altLang="zh-TW" sz="2800" dirty="0">
                <a:ea typeface="新細明體" pitchFamily="18" charset="-120"/>
              </a:rPr>
              <a:t>	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ea typeface="新細明體" pitchFamily="18" charset="-120"/>
              </a:rPr>
              <a:t> …</a:t>
            </a:r>
          </a:p>
          <a:p>
            <a:pPr marL="0" indent="0"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sz="2800" dirty="0">
                <a:ea typeface="新細明體" pitchFamily="18" charset="-120"/>
              </a:rPr>
              <a:t>and the pattern "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+</a:t>
            </a:r>
            <a:r>
              <a:rPr lang="en-US" altLang="zh-TW" sz="2800" dirty="0" err="1">
                <a:solidFill>
                  <a:srgbClr val="3333FF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3333FF"/>
                </a:solidFill>
                <a:ea typeface="新細明體" pitchFamily="18" charset="-12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solidFill>
                  <a:srgbClr val="FF0000"/>
                </a:solidFill>
                <a:ea typeface="新細明體" pitchFamily="18" charset="-120"/>
              </a:rPr>
              <a:t> -</a:t>
            </a:r>
            <a:r>
              <a:rPr lang="en-US" altLang="zh-TW" sz="2800" dirty="0" err="1">
                <a:solidFill>
                  <a:srgbClr val="FF0000"/>
                </a:solidFill>
                <a:ea typeface="新細明體" pitchFamily="18" charset="-120"/>
              </a:rPr>
              <a:t>ve</a:t>
            </a:r>
            <a:r>
              <a:rPr lang="en-US" altLang="zh-TW" sz="2800" dirty="0">
                <a:ea typeface="新細明體" pitchFamily="18" charset="-120"/>
              </a:rPr>
              <a:t>" repeats after every </a:t>
            </a:r>
            <a:r>
              <a:rPr lang="en-US" altLang="zh-TW" sz="2800" u="sng" dirty="0">
                <a:ea typeface="新細明體" pitchFamily="18" charset="-120"/>
              </a:rPr>
              <a:t>four</a:t>
            </a:r>
            <a:r>
              <a:rPr lang="en-US" altLang="zh-TW" sz="2800" dirty="0">
                <a:ea typeface="新細明體" pitchFamily="18" charset="-120"/>
              </a:rPr>
              <a:t> numbers.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4AD31B0-7D29-534E-A1C3-13A6D708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792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65100"/>
            <a:ext cx="8915399" cy="498475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</a:rPr>
              <a:t>Example #7: Solution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1963" y="990600"/>
            <a:ext cx="8682037" cy="381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N;            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"N = ? "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solidFill>
                <a:srgbClr val="00206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N;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 (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%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||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%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 "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-</a:t>
            </a:r>
            <a:r>
              <a:rPr lang="en-US" altLang="zh-TW" sz="2000" b="0" dirty="0" err="1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206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990599"/>
            <a:ext cx="461963" cy="38100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</a:rPr>
              <a:t>11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30988" y="4953000"/>
          <a:ext cx="8684406" cy="75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37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b="1" i="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4</a:t>
                      </a:r>
                      <a:endParaRPr lang="en-US" b="1" i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15500" y="5791200"/>
            <a:ext cx="5870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remainders, </a:t>
            </a:r>
            <a:r>
              <a:rPr lang="en-US" sz="2000" dirty="0" err="1"/>
              <a:t>i</a:t>
            </a:r>
            <a:r>
              <a:rPr lang="en-US" sz="2000" dirty="0"/>
              <a:t> % 4, also repeat every four numbers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C1E3BC0-A5E9-A242-9297-10B1647F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8299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1B17-86D6-6544-B2C5-F7C3F24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4D9A-9DFB-274E-8126-3020D76D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Syntax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for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loops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</a:p>
          <a:p>
            <a:pPr>
              <a:lnSpc>
                <a:spcPct val="150000"/>
              </a:lnSpc>
            </a:pPr>
            <a:r>
              <a:rPr lang="en-US" dirty="0"/>
              <a:t>More examples on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5EE32-C077-694F-9B48-E581E68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657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 How to Program, 8</a:t>
            </a:r>
            <a:r>
              <a:rPr lang="en-US" baseline="30000" dirty="0"/>
              <a:t>th</a:t>
            </a:r>
            <a:r>
              <a:rPr lang="en-US" dirty="0"/>
              <a:t> ed,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Chapter 3 Structured Program Development in C</a:t>
            </a:r>
          </a:p>
          <a:p>
            <a:pPr lvl="1"/>
            <a:r>
              <a:rPr lang="en-US" dirty="0"/>
              <a:t>Sections 3.7 – 3.9</a:t>
            </a:r>
          </a:p>
          <a:p>
            <a:r>
              <a:rPr lang="en-US" dirty="0"/>
              <a:t>Chapter 4 C Program Control</a:t>
            </a:r>
          </a:p>
          <a:p>
            <a:pPr lvl="1"/>
            <a:r>
              <a:rPr lang="en-US" dirty="0"/>
              <a:t>Sections 4.1 – 4.6, 4.9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065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6D7D-97E3-4942-A605-196D8A9A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63489-D9BC-3A4E-9596-D7521997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Motivation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statement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Further Examples on Array Processing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More For-Loop Examples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C75D-22B6-4048-A2DE-2CCF1B71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432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our previous lectures and lab, we have learned how to use </a:t>
            </a:r>
            <a:r>
              <a:rPr lang="en-US" b="1" dirty="0">
                <a:cs typeface="Calibri"/>
              </a:rPr>
              <a:t>while</a:t>
            </a:r>
            <a:r>
              <a:rPr lang="en-US" dirty="0">
                <a:cs typeface="Calibri"/>
              </a:rPr>
              <a:t> loop</a:t>
            </a:r>
          </a:p>
          <a:p>
            <a:r>
              <a:rPr lang="en-US" dirty="0">
                <a:cs typeface="Calibri"/>
              </a:rPr>
              <a:t>We have also seen that there are two </a:t>
            </a:r>
            <a:r>
              <a:rPr lang="en-US" u="sng" dirty="0">
                <a:cs typeface="Calibri"/>
              </a:rPr>
              <a:t>Basic Cases</a:t>
            </a:r>
            <a:r>
              <a:rPr lang="en-US" dirty="0">
                <a:cs typeface="Calibri"/>
              </a:rPr>
              <a:t> of looping:</a:t>
            </a:r>
          </a:p>
          <a:p>
            <a:pPr lvl="1"/>
            <a:r>
              <a:rPr lang="en-US" u="sng" dirty="0">
                <a:cs typeface="Calibri"/>
              </a:rPr>
              <a:t>Finite repetition</a:t>
            </a:r>
          </a:p>
          <a:p>
            <a:pPr lvl="1"/>
            <a:r>
              <a:rPr lang="en-US" u="sng" dirty="0">
                <a:cs typeface="Calibri"/>
              </a:rPr>
              <a:t>Indefinite repetition</a:t>
            </a:r>
          </a:p>
          <a:p>
            <a:r>
              <a:rPr lang="en-US" dirty="0">
                <a:cs typeface="Calibri"/>
              </a:rPr>
              <a:t>Today we are going to look at </a:t>
            </a:r>
            <a:r>
              <a:rPr lang="en-US" dirty="0">
                <a:latin typeface="Consolas"/>
                <a:cs typeface="Calibri"/>
              </a:rPr>
              <a:t>for</a:t>
            </a:r>
            <a:r>
              <a:rPr lang="en-US" dirty="0">
                <a:latin typeface="Calibri"/>
                <a:cs typeface="Calibri"/>
              </a:rPr>
              <a:t> loop</a:t>
            </a:r>
            <a:r>
              <a:rPr lang="en-US" dirty="0">
                <a:cs typeface="Calibri"/>
              </a:rPr>
              <a:t>, a feature that generally help us do </a:t>
            </a:r>
            <a:r>
              <a:rPr lang="en-US" u="sng" dirty="0">
                <a:cs typeface="Calibri"/>
              </a:rPr>
              <a:t>finite repetition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907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 </a:t>
            </a:r>
            <a:r>
              <a:rPr lang="en-US" altLang="zh-TW" dirty="0">
                <a:solidFill>
                  <a:srgbClr val="0070C0"/>
                </a:solidFill>
                <a:latin typeface="Consolas"/>
                <a:ea typeface="新細明體"/>
              </a:rPr>
              <a:t>for</a:t>
            </a:r>
            <a:r>
              <a:rPr lang="en-US" altLang="zh-TW" dirty="0">
                <a:solidFill>
                  <a:srgbClr val="FF3300"/>
                </a:solidFill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statement (</a:t>
            </a:r>
            <a:r>
              <a:rPr lang="en-US" altLang="zh-TW" i="1" dirty="0">
                <a:ea typeface="新細明體"/>
              </a:rPr>
              <a:t>Syntax</a:t>
            </a:r>
            <a:r>
              <a:rPr lang="en-US" altLang="zh-TW" dirty="0">
                <a:ea typeface="新細明體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39" y="1066800"/>
            <a:ext cx="5492261" cy="5181600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zh-TW" dirty="0"/>
              <a:t>The </a:t>
            </a:r>
            <a:r>
              <a:rPr lang="en-US" altLang="zh-TW" b="1" dirty="0">
                <a:solidFill>
                  <a:schemeClr val="accent1"/>
                </a:solidFill>
                <a:ea typeface="新細明體" pitchFamily="18" charset="-120"/>
              </a:rPr>
              <a:t>initialization</a:t>
            </a:r>
            <a:r>
              <a:rPr lang="en-US" altLang="zh-TW" dirty="0"/>
              <a:t> (</a:t>
            </a:r>
            <a:r>
              <a:rPr lang="en-US" altLang="zh-TW" dirty="0" err="1"/>
              <a:t>init</a:t>
            </a:r>
            <a:r>
              <a:rPr lang="en-US" altLang="zh-TW" dirty="0"/>
              <a:t>) statement</a:t>
            </a:r>
          </a:p>
          <a:p>
            <a:pPr lvl="1">
              <a:defRPr/>
            </a:pPr>
            <a:r>
              <a:rPr lang="en-US" altLang="zh-TW" dirty="0"/>
              <a:t>Executes once before the </a:t>
            </a:r>
            <a:r>
              <a:rPr lang="en-US" altLang="zh-TW" b="1" dirty="0">
                <a:solidFill>
                  <a:schemeClr val="accent1"/>
                </a:solidFill>
              </a:rPr>
              <a:t>condition</a:t>
            </a:r>
            <a:r>
              <a:rPr lang="en-US" altLang="zh-TW" dirty="0"/>
              <a:t> statement.</a:t>
            </a:r>
          </a:p>
          <a:p>
            <a:pPr lvl="1">
              <a:defRPr/>
            </a:pPr>
            <a:endParaRPr lang="en-US" altLang="zh-TW" dirty="0"/>
          </a:p>
          <a:p>
            <a:pPr lvl="0"/>
            <a:r>
              <a:rPr lang="en-US" altLang="zh-TW" dirty="0"/>
              <a:t>The </a:t>
            </a:r>
            <a:r>
              <a:rPr lang="en-US" altLang="zh-TW" b="1" dirty="0">
                <a:solidFill>
                  <a:schemeClr val="accent1"/>
                </a:solidFill>
              </a:rPr>
              <a:t>condition</a:t>
            </a:r>
            <a:r>
              <a:rPr lang="en-US" altLang="zh-TW" dirty="0"/>
              <a:t> statement</a:t>
            </a:r>
          </a:p>
          <a:p>
            <a:pPr lvl="1"/>
            <a:r>
              <a:rPr lang="en-US" altLang="zh-TW" dirty="0"/>
              <a:t>is the same as in the while-loop condition.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loop body (</a:t>
            </a:r>
            <a:r>
              <a:rPr lang="en-US" altLang="zh-TW" sz="3100" b="1" dirty="0">
                <a:solidFill>
                  <a:schemeClr val="accent1"/>
                </a:solidFill>
              </a:rPr>
              <a:t>statement1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Repeats until the </a:t>
            </a:r>
            <a:r>
              <a:rPr lang="en-US" altLang="zh-TW" b="1" dirty="0">
                <a:solidFill>
                  <a:schemeClr val="accent1"/>
                </a:solidFill>
              </a:rPr>
              <a:t>condition</a:t>
            </a:r>
            <a:r>
              <a:rPr lang="en-US" altLang="zh-TW" dirty="0"/>
              <a:t> statement becomes </a:t>
            </a:r>
            <a:r>
              <a:rPr lang="en-US" altLang="zh-TW" b="1" i="1" dirty="0"/>
              <a:t>false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b="1" dirty="0">
                <a:solidFill>
                  <a:schemeClr val="accent1"/>
                </a:solidFill>
              </a:rPr>
              <a:t>update</a:t>
            </a:r>
            <a:r>
              <a:rPr lang="en-US" altLang="zh-TW" dirty="0"/>
              <a:t> statement</a:t>
            </a:r>
          </a:p>
          <a:p>
            <a:pPr lvl="1"/>
            <a:r>
              <a:rPr lang="en-US" altLang="zh-TW" dirty="0"/>
              <a:t>Executes after </a:t>
            </a:r>
            <a:r>
              <a:rPr lang="en-US" altLang="zh-TW" b="1" dirty="0">
                <a:solidFill>
                  <a:srgbClr val="0070C0"/>
                </a:solidFill>
              </a:rPr>
              <a:t>statement1</a:t>
            </a:r>
            <a:r>
              <a:rPr lang="en-US" altLang="zh-TW" dirty="0"/>
              <a:t> in each iteration, and</a:t>
            </a:r>
          </a:p>
          <a:p>
            <a:pPr lvl="1"/>
            <a:r>
              <a:rPr lang="en-US" altLang="zh-TW" dirty="0"/>
              <a:t>is usually for updating the loop </a:t>
            </a:r>
            <a:r>
              <a:rPr lang="en-US" altLang="zh-TW" b="1" dirty="0">
                <a:solidFill>
                  <a:schemeClr val="accent1"/>
                </a:solidFill>
              </a:rPr>
              <a:t>condition</a:t>
            </a:r>
            <a:r>
              <a:rPr lang="en-US" altLang="zh-TW" dirty="0"/>
              <a:t>.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334000" y="2743200"/>
            <a:ext cx="3467100" cy="2971800"/>
            <a:chOff x="5181600" y="1066800"/>
            <a:chExt cx="3505200" cy="3276600"/>
          </a:xfrm>
        </p:grpSpPr>
        <p:sp>
          <p:nvSpPr>
            <p:cNvPr id="8" name="Rectangle 7"/>
            <p:cNvSpPr/>
            <p:nvPr/>
          </p:nvSpPr>
          <p:spPr>
            <a:xfrm>
              <a:off x="5410200" y="35814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statement2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18" idx="0"/>
            </p:cNvCxnSpPr>
            <p:nvPr/>
          </p:nvCxnSpPr>
          <p:spPr>
            <a:xfrm>
              <a:off x="6172200" y="1828800"/>
              <a:ext cx="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8" idx="2"/>
              <a:endCxn id="8" idx="0"/>
            </p:cNvCxnSpPr>
            <p:nvPr/>
          </p:nvCxnSpPr>
          <p:spPr>
            <a:xfrm>
              <a:off x="6172200" y="2971800"/>
              <a:ext cx="0" cy="6096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172200" y="39624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324600" y="2895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true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2600" y="2971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false</a:t>
              </a:r>
            </a:p>
          </p:txBody>
        </p:sp>
        <p:cxnSp>
          <p:nvCxnSpPr>
            <p:cNvPr id="14" name="Shape 13"/>
            <p:cNvCxnSpPr/>
            <p:nvPr/>
          </p:nvCxnSpPr>
          <p:spPr>
            <a:xfrm rot="16200000" flipH="1">
              <a:off x="60960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 14"/>
            <p:cNvCxnSpPr/>
            <p:nvPr/>
          </p:nvCxnSpPr>
          <p:spPr>
            <a:xfrm rot="10800000" flipH="1">
              <a:off x="6781800" y="26670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hape 15"/>
            <p:cNvCxnSpPr/>
            <p:nvPr/>
          </p:nvCxnSpPr>
          <p:spPr>
            <a:xfrm rot="5400000" flipH="1">
              <a:off x="67818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hape 16"/>
            <p:cNvCxnSpPr/>
            <p:nvPr/>
          </p:nvCxnSpPr>
          <p:spPr>
            <a:xfrm flipH="1">
              <a:off x="6096000" y="1981200"/>
              <a:ext cx="720000" cy="72000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Decision 17"/>
            <p:cNvSpPr/>
            <p:nvPr/>
          </p:nvSpPr>
          <p:spPr>
            <a:xfrm>
              <a:off x="5181600" y="2362200"/>
              <a:ext cx="1981200" cy="609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condition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2895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14478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init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172200" y="1066800"/>
              <a:ext cx="0" cy="381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162800" y="2133600"/>
              <a:ext cx="1524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update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105400" y="1362670"/>
            <a:ext cx="3810000" cy="92333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for (</a:t>
            </a:r>
            <a:r>
              <a:rPr lang="en-US" altLang="zh-TW" b="1" dirty="0" err="1">
                <a:latin typeface="Consolas" pitchFamily="49" charset="0"/>
                <a:ea typeface="MS Gothic" pitchFamily="49" charset="-128"/>
              </a:rPr>
              <a:t>init</a:t>
            </a:r>
            <a:r>
              <a:rPr lang="en-US" altLang="zh-TW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condition</a:t>
            </a:r>
            <a:r>
              <a:rPr lang="en-US" altLang="zh-TW" b="1" dirty="0">
                <a:solidFill>
                  <a:srgbClr val="FF0000"/>
                </a:solidFill>
                <a:latin typeface="Consolas" pitchFamily="49" charset="0"/>
                <a:ea typeface="MS Gothic" pitchFamily="49" charset="-128"/>
              </a:rPr>
              <a:t>;</a:t>
            </a:r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update</a:t>
            </a:r>
            <a:r>
              <a:rPr lang="en-US" altLang="zh-TW" b="1" dirty="0">
                <a:solidFill>
                  <a:srgbClr val="FF3300"/>
                </a:solidFill>
                <a:latin typeface="Consolas" pitchFamily="49" charset="0"/>
                <a:ea typeface="MS Gothic" pitchFamily="49" charset="-128"/>
              </a:rPr>
              <a:t>)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    statement1;</a:t>
            </a:r>
          </a:p>
          <a:p>
            <a:r>
              <a:rPr lang="en-US" altLang="zh-TW" b="1" dirty="0">
                <a:latin typeface="Consolas" pitchFamily="49" charset="0"/>
                <a:ea typeface="MS Gothic" pitchFamily="49" charset="-128"/>
              </a:rPr>
              <a:t>statement2;</a:t>
            </a:r>
          </a:p>
        </p:txBody>
      </p:sp>
    </p:spTree>
    <p:extLst>
      <p:ext uri="{BB962C8B-B14F-4D97-AF65-F5344CB8AC3E}">
        <p14:creationId xmlns:p14="http://schemas.microsoft.com/office/powerpoint/2010/main" val="4390303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0" y="990599"/>
            <a:ext cx="495586" cy="320040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ea typeface="新細明體"/>
              </a:rPr>
              <a:t>1.1. </a:t>
            </a:r>
            <a:r>
              <a:rPr lang="en-US" altLang="zh-TW" sz="4000" b="1" dirty="0">
                <a:solidFill>
                  <a:srgbClr val="0070C0"/>
                </a:solidFill>
                <a:latin typeface="Consolas"/>
                <a:ea typeface="新細明體"/>
              </a:rPr>
              <a:t>for</a:t>
            </a:r>
            <a:r>
              <a:rPr lang="en-US" altLang="zh-TW" sz="4000" dirty="0">
                <a:ea typeface="新細明體"/>
              </a:rPr>
              <a:t> Statement (Example #1)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76393" y="990600"/>
            <a:ext cx="8667607" cy="320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339933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A simple loop that iterates 5 times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"Lastly, </a:t>
            </a:r>
            <a:r>
              <a:rPr lang="en-US" altLang="zh-TW" sz="2000" b="0" dirty="0" err="1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191000"/>
            <a:ext cx="9144000" cy="2018231"/>
          </a:xfrm>
          <a:prstGeom prst="rect">
            <a:avLst/>
          </a:prstGeom>
          <a:solidFill>
            <a:srgbClr val="CC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tIns="91440" bIns="91440"/>
          <a:lstStyle>
            <a:lvl1pPr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914400" algn="l"/>
                <a:tab pos="1376363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Lastly, </a:t>
            </a:r>
            <a:r>
              <a:rPr lang="en-US" altLang="zh-TW" sz="2000" b="0" dirty="0" err="1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6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 flipH="1" flipV="1">
            <a:off x="76200" y="2133600"/>
            <a:ext cx="419386" cy="838200"/>
          </a:xfrm>
          <a:prstGeom prst="curvedLeftArrow">
            <a:avLst>
              <a:gd name="adj1" fmla="val 23604"/>
              <a:gd name="adj2" fmla="val 62857"/>
              <a:gd name="adj3" fmla="val 35241"/>
            </a:avLst>
          </a:prstGeom>
          <a:solidFill>
            <a:srgbClr val="FF33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755E2CF4-7484-41D7-B20A-8F9043140677}" type="slidenum">
              <a:rPr lang="zh-TW" altLang="en-US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804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124200" y="4443757"/>
            <a:ext cx="23622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936631" y="3056604"/>
            <a:ext cx="5334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320562" y="2370804"/>
            <a:ext cx="973015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2444262" y="2066004"/>
            <a:ext cx="876300" cy="3048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910862" y="3764727"/>
            <a:ext cx="533400" cy="17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987062" y="1456404"/>
            <a:ext cx="457200" cy="23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1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2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3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4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5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6</a:t>
            </a:r>
          </a:p>
          <a:p>
            <a:pPr algn="r">
              <a:lnSpc>
                <a:spcPct val="11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ea typeface="MS Gothic" pitchFamily="49" charset="-128"/>
              </a:rPr>
              <a:t>7</a:t>
            </a:r>
          </a:p>
          <a:p>
            <a:pPr algn="r">
              <a:lnSpc>
                <a:spcPct val="110000"/>
              </a:lnSpc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ea typeface="MS Gothic" pitchFamily="49" charset="-128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1.1. </a:t>
            </a:r>
            <a:r>
              <a:rPr lang="en-US" altLang="zh-TW" b="1" dirty="0">
                <a:solidFill>
                  <a:srgbClr val="0070C0"/>
                </a:solidFill>
                <a:latin typeface="Consolas"/>
                <a:ea typeface="新細明體"/>
              </a:rPr>
              <a:t>for</a:t>
            </a:r>
            <a:r>
              <a:rPr lang="en-US" altLang="zh-TW" dirty="0">
                <a:ea typeface="新細明體"/>
              </a:rPr>
              <a:t>-loop vs. </a:t>
            </a:r>
            <a:r>
              <a:rPr lang="en-US" altLang="zh-TW" b="1" dirty="0">
                <a:solidFill>
                  <a:srgbClr val="0070C0"/>
                </a:solidFill>
                <a:latin typeface="Consolas"/>
                <a:ea typeface="新細明體"/>
              </a:rPr>
              <a:t>while</a:t>
            </a:r>
            <a:r>
              <a:rPr lang="en-US" altLang="zh-TW" dirty="0">
                <a:ea typeface="新細明體"/>
              </a:rPr>
              <a:t>-loop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CF4-7484-41D7-B20A-8F9043140677}" type="slidenum">
              <a:rPr lang="zh-TW" altLang="en-US" smtClean="0"/>
              <a:pPr/>
              <a:t>6</a:t>
            </a:fld>
            <a:endParaRPr lang="en-US" altLang="zh-TW"/>
          </a:p>
        </p:txBody>
      </p:sp>
      <p:sp>
        <p:nvSpPr>
          <p:cNvPr id="9" name="Rectangle 8"/>
          <p:cNvSpPr/>
          <p:nvPr/>
        </p:nvSpPr>
        <p:spPr>
          <a:xfrm>
            <a:off x="539262" y="1456404"/>
            <a:ext cx="1447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 bIns="182880" rtlCol="0" anchor="t" anchorCtr="0"/>
          <a:lstStyle/>
          <a:p>
            <a:pPr algn="ctr"/>
            <a:r>
              <a:rPr lang="en-US" b="1" dirty="0"/>
              <a:t>While-Loop Version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9262" y="3764728"/>
            <a:ext cx="14478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182880" bIns="182880" rtlCol="0" anchor="t" anchorCtr="0"/>
          <a:lstStyle/>
          <a:p>
            <a:pPr algn="ctr"/>
            <a:r>
              <a:rPr lang="en-US" b="1" dirty="0"/>
              <a:t>For-Loop Version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452446" y="2209068"/>
            <a:ext cx="478301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235462" y="2209068"/>
            <a:ext cx="0" cy="24328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648200" y="2575906"/>
            <a:ext cx="3587262" cy="3704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938953" y="3209004"/>
            <a:ext cx="429650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43954" y="4596157"/>
            <a:ext cx="239150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7062" y="3764728"/>
            <a:ext cx="5867400" cy="175432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54864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87062" y="1456404"/>
            <a:ext cx="5867400" cy="230832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54864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endParaRPr lang="en-US" altLang="zh-TW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while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++;</a:t>
            </a:r>
          </a:p>
          <a:p>
            <a:pPr>
              <a:lnSpc>
                <a:spcPct val="110000"/>
              </a:lnSpc>
            </a:pPr>
            <a:r>
              <a:rPr lang="en-US" altLang="zh-TW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91400" y="4175391"/>
            <a:ext cx="1371600" cy="6096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40732120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</a:rPr>
              <a:t>1.1. </a:t>
            </a:r>
            <a:r>
              <a:rPr lang="en-US" altLang="zh-TW" b="1" dirty="0">
                <a:solidFill>
                  <a:srgbClr val="0070C0"/>
                </a:solidFill>
                <a:latin typeface="Consolas"/>
                <a:ea typeface="新細明體"/>
              </a:rPr>
              <a:t>for</a:t>
            </a:r>
            <a:r>
              <a:rPr lang="en-US" altLang="zh-TW" dirty="0">
                <a:ea typeface="新細明體"/>
              </a:rPr>
              <a:t>-loop vs. </a:t>
            </a:r>
            <a:r>
              <a:rPr lang="en-US" altLang="zh-TW" b="1" dirty="0">
                <a:solidFill>
                  <a:srgbClr val="0070C0"/>
                </a:solidFill>
                <a:latin typeface="Consolas"/>
                <a:ea typeface="新細明體"/>
              </a:rPr>
              <a:t>while</a:t>
            </a:r>
            <a:r>
              <a:rPr lang="en-US" altLang="zh-TW" dirty="0">
                <a:ea typeface="新細明體"/>
              </a:rPr>
              <a:t>-loop</a:t>
            </a:r>
            <a:endParaRPr lang="en-US" dirty="0">
              <a:latin typeface="Consolas"/>
              <a:ea typeface="新細明體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They are "equivalent" in terms of what you can accomplish with them.</a:t>
            </a:r>
            <a:endParaRPr lang="en-US" sz="2800" dirty="0">
              <a:cs typeface="Calibri"/>
            </a:endParaRPr>
          </a:p>
          <a:p>
            <a:pPr lvl="1"/>
            <a:r>
              <a:rPr lang="en-US" sz="2400" dirty="0"/>
              <a:t>Any task you can accomplish with one of these loop structures, you can also accomplish the task with the other loop structure.</a:t>
            </a:r>
          </a:p>
          <a:p>
            <a:endParaRPr lang="en-US" sz="2800" dirty="0"/>
          </a:p>
          <a:p>
            <a:r>
              <a:rPr lang="en-US" sz="2800" dirty="0">
                <a:latin typeface="Consolas"/>
                <a:cs typeface="Consolas" panose="020B0609020204030204" pitchFamily="49" charset="0"/>
              </a:rPr>
              <a:t>for</a:t>
            </a:r>
            <a:r>
              <a:rPr lang="en-US" sz="2800" dirty="0"/>
              <a:t>-loop is more expressive for tasks to be repeated a </a:t>
            </a:r>
            <a:r>
              <a:rPr lang="en-US" sz="2800" u="sng" dirty="0"/>
              <a:t>finite number</a:t>
            </a:r>
            <a:r>
              <a:rPr lang="en-US" sz="2800" dirty="0"/>
              <a:t> of times, i.e. </a:t>
            </a:r>
            <a:r>
              <a:rPr lang="en-US" sz="2800" b="1" u="sng" dirty="0"/>
              <a:t>finite repetition</a:t>
            </a:r>
            <a:r>
              <a:rPr lang="en-US" sz="2800" dirty="0"/>
              <a:t>.</a:t>
            </a:r>
            <a:endParaRPr lang="en-US" sz="2800" dirty="0">
              <a:cs typeface="Calibri"/>
            </a:endParaRP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C27-9874-4A2B-82B4-36D1DE995B6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81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73943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ea typeface="新細明體"/>
              </a:rPr>
              <a:t>1.2. Example #2 – Multiple ways of writing a for loop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66724" y="984738"/>
            <a:ext cx="4105276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num, N;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increases from 0 to N-1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0;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N;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num = N –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033963" y="984738"/>
            <a:ext cx="4110038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num, N;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increases from 1 to N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1;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&lt;= N;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num = N –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+ 1;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66724" y="3499338"/>
            <a:ext cx="4105276" cy="2514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num, N;</a:t>
            </a:r>
            <a:endParaRPr lang="en-US" altLang="zh-TW" sz="2000" b="0" dirty="0">
              <a:solidFill>
                <a:srgbClr val="339933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&amp;N);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 </a:t>
            </a:r>
            <a:r>
              <a:rPr lang="en-US" altLang="zh-TW" sz="2000" b="0" dirty="0" err="1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solidFill>
                  <a:srgbClr val="00B05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decreases from N to 1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N;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&gt;= 1;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--) {</a:t>
            </a: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num =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"%d\n"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num);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727576" y="3645242"/>
            <a:ext cx="4264024" cy="235633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Different ways to output numbers from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to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using a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 loop.</a:t>
            </a:r>
          </a:p>
          <a:p>
            <a:pPr>
              <a:lnSpc>
                <a:spcPct val="110000"/>
              </a:lnSpc>
            </a:pPr>
            <a:endParaRPr lang="en-US" altLang="zh-TW" sz="2000" b="0" dirty="0">
              <a:latin typeface="Calibri" panose="020F0502020204030204" pitchFamily="34" charset="0"/>
              <a:ea typeface="新細明體" pitchFamily="18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 b="0" dirty="0">
                <a:latin typeface="Calibri" panose="020F0502020204030204" pitchFamily="34" charset="0"/>
                <a:ea typeface="新細明體" pitchFamily="18" charset="-120"/>
              </a:rPr>
              <a:t>The numbers we want to generate inside a loop can usually be expressed in terms of the loop variable.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A8E8E3A-18FE-7A48-8CEF-712FE4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</p:spPr>
        <p:txBody>
          <a:bodyPr/>
          <a:lstStyle/>
          <a:p>
            <a:fld id="{E12A0C27-9874-4A2B-82B4-36D1DE995B6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FD6A57-2015-F941-94D1-E9670A82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" y="990600"/>
            <a:ext cx="461962" cy="2508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CE5C2C6-0EC7-A441-AE4D-410288C7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" y="3499022"/>
            <a:ext cx="461962" cy="2516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C0E3F8-23A4-9449-B505-04B9666E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990600"/>
            <a:ext cx="461962" cy="250873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1919826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FCF-A420-4F53-8007-A3368F976619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66724" y="990600"/>
            <a:ext cx="8677276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t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/>
                <a:ea typeface="新細明體"/>
                <a:cs typeface="Consolas" panose="020B0609020204030204" pitchFamily="49" charset="0"/>
              </a:rPr>
              <a:t>int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list[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], </a:t>
            </a:r>
            <a:r>
              <a:rPr lang="en-US" altLang="zh-TW" sz="2000" b="0" dirty="0" err="1"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4 #'s: 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scanf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&amp;list[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 the input values in reverse order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"You have entered:"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=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&lt; 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++)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    printf(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"%d"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, list[ </a:t>
            </a:r>
            <a:r>
              <a:rPr lang="en-US" altLang="zh-TW" sz="2000" b="0" dirty="0">
                <a:solidFill>
                  <a:srgbClr val="3399FF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4 </a:t>
            </a:r>
            <a:r>
              <a:rPr lang="en-US" altLang="zh-TW" sz="2000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– </a:t>
            </a:r>
            <a:r>
              <a:rPr lang="en-US" altLang="zh-TW" sz="2000" b="0" dirty="0" err="1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i</a:t>
            </a:r>
            <a:r>
              <a:rPr lang="en-US" altLang="zh-TW" sz="2000" b="0" dirty="0"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 - </a:t>
            </a:r>
            <a:r>
              <a:rPr lang="en-US" altLang="zh-TW" sz="2000" b="0" dirty="0">
                <a:solidFill>
                  <a:srgbClr val="3399FF"/>
                </a:solidFill>
                <a:highlight>
                  <a:srgbClr val="FFFF00"/>
                </a:highlight>
                <a:latin typeface="Consolas"/>
                <a:ea typeface="新細明體"/>
                <a:cs typeface="Consolas" panose="020B0609020204030204" pitchFamily="49" charset="0"/>
              </a:rPr>
              <a:t>1</a:t>
            </a:r>
            <a:r>
              <a:rPr lang="en-US" altLang="zh-TW" sz="2000" b="0" dirty="0">
                <a:solidFill>
                  <a:srgbClr val="3399FF"/>
                </a:solidFill>
                <a:latin typeface="Consolas"/>
                <a:ea typeface="新細明體"/>
                <a:cs typeface="Consolas" panose="020B0609020204030204" pitchFamily="49" charset="0"/>
              </a:rPr>
              <a:t> </a:t>
            </a:r>
            <a:r>
              <a:rPr lang="en-US" altLang="zh-TW" sz="2000" b="0" dirty="0">
                <a:latin typeface="Consolas"/>
                <a:ea typeface="新細明體"/>
                <a:cs typeface="Consolas" panose="020B0609020204030204" pitchFamily="49" charset="0"/>
              </a:rPr>
              <a:t>]);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printf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solidFill>
                  <a:srgbClr val="33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762" y="990600"/>
            <a:ext cx="461962" cy="3886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kumimoji="0" lang="en-US" altLang="zh-TW" sz="2000" b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-20638" y="5029200"/>
            <a:ext cx="8427244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 eaLnBrk="0" hangingPunct="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r>
              <a:rPr kumimoji="0"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Enter 4 #'s: </a:t>
            </a:r>
            <a:r>
              <a:rPr kumimoji="0" lang="en-US" altLang="zh-TW" sz="2000" b="0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7 11 45 23</a:t>
            </a:r>
          </a:p>
          <a:p>
            <a:r>
              <a:rPr lang="en-US" altLang="zh-TW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You have entered: 23 45 11 7</a:t>
            </a:r>
            <a:endParaRPr kumimoji="0" lang="en-US" altLang="zh-TW" sz="20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0337" y="76200"/>
            <a:ext cx="8997461" cy="8382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1.3. Example #3: Arrays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876800" y="1062035"/>
            <a:ext cx="4190998" cy="962025"/>
          </a:xfrm>
          <a:prstGeom prst="rect">
            <a:avLst/>
          </a:prstGeom>
          <a:solidFill>
            <a:srgbClr val="CCFFCC"/>
          </a:solidFill>
          <a:ln cap="flat" algn="ctr"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1" lang="en-US" altLang="zh-TW" sz="2800" dirty="0">
                <a:ea typeface="新細明體"/>
                <a:cs typeface="Consolas" panose="020B0609020204030204" pitchFamily="49" charset="0"/>
              </a:rPr>
              <a:t>We usually use </a:t>
            </a:r>
            <a:r>
              <a:rPr kumimoji="1" lang="en-US" altLang="zh-TW" sz="2800" dirty="0">
                <a:latin typeface="Consolas" panose="020B0609020204030204" pitchFamily="49" charset="0"/>
                <a:ea typeface="新細明體"/>
                <a:cs typeface="Consolas" panose="020B0609020204030204" pitchFamily="49" charset="0"/>
              </a:rPr>
              <a:t>for</a:t>
            </a:r>
            <a:r>
              <a:rPr kumimoji="1" lang="en-US" altLang="zh-TW" sz="2800" dirty="0">
                <a:ea typeface="新細明體"/>
                <a:cs typeface="Consolas" panose="020B0609020204030204" pitchFamily="49" charset="0"/>
              </a:rPr>
              <a:t> loops to process array elements.</a:t>
            </a:r>
            <a:endParaRPr lang="en-US" altLang="zh-TW" sz="2800" dirty="0">
              <a:ea typeface="新細明體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337" y="5942568"/>
            <a:ext cx="638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Input values can be separated by any white space character.</a:t>
            </a:r>
          </a:p>
        </p:txBody>
      </p:sp>
    </p:spTree>
    <p:extLst>
      <p:ext uri="{BB962C8B-B14F-4D97-AF65-F5344CB8AC3E}">
        <p14:creationId xmlns:p14="http://schemas.microsoft.com/office/powerpoint/2010/main" val="332509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418"/>
  <p:tag name="DEFAULTHEIGHT" val="3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1478</Words>
  <Application>Microsoft Office PowerPoint</Application>
  <PresentationFormat>On-screen Show (4:3)</PresentationFormat>
  <Paragraphs>353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 Looping (II)</vt:lpstr>
      <vt:lpstr>Outline</vt:lpstr>
      <vt:lpstr>Motivation</vt:lpstr>
      <vt:lpstr>1. for statement (Syntax)</vt:lpstr>
      <vt:lpstr>1.1. for Statement (Example #1)</vt:lpstr>
      <vt:lpstr>1.1. for-loop vs. while-loop</vt:lpstr>
      <vt:lpstr>1.1. for-loop vs. while-loop</vt:lpstr>
      <vt:lpstr>1.2. Example #2 – Multiple ways of writing a for loop</vt:lpstr>
      <vt:lpstr>PowerPoint Presentation</vt:lpstr>
      <vt:lpstr>2. Further Examples on Array Processing</vt:lpstr>
      <vt:lpstr>PowerPoint Presentation</vt:lpstr>
      <vt:lpstr>PowerPoint Presentation</vt:lpstr>
      <vt:lpstr>PowerPoint Presentation</vt:lpstr>
      <vt:lpstr>2.1. A Common Mistake</vt:lpstr>
      <vt:lpstr>3. More For-Loop Examples</vt:lpstr>
      <vt:lpstr>Example #7</vt:lpstr>
      <vt:lpstr>Example #7: Solution</vt:lpstr>
      <vt:lpstr>Summary</vt:lpstr>
      <vt:lpstr>Reading Assignment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ENGG1110: Looping (II)</dc:title>
  <dc:creator>Cho Kit Chan</dc:creator>
  <cp:lastModifiedBy>CHAN, Cho Kit</cp:lastModifiedBy>
  <cp:revision>426</cp:revision>
  <dcterms:created xsi:type="dcterms:W3CDTF">2011-07-19T12:51:33Z</dcterms:created>
  <dcterms:modified xsi:type="dcterms:W3CDTF">2021-10-12T04:56:52Z</dcterms:modified>
</cp:coreProperties>
</file>