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9" r:id="rId3"/>
    <p:sldId id="260" r:id="rId4"/>
    <p:sldId id="309" r:id="rId5"/>
    <p:sldId id="319" r:id="rId6"/>
    <p:sldId id="320" r:id="rId7"/>
    <p:sldId id="347" r:id="rId8"/>
    <p:sldId id="321" r:id="rId9"/>
    <p:sldId id="326" r:id="rId10"/>
    <p:sldId id="325" r:id="rId11"/>
    <p:sldId id="342" r:id="rId12"/>
    <p:sldId id="343" r:id="rId13"/>
    <p:sldId id="338" r:id="rId14"/>
    <p:sldId id="328" r:id="rId15"/>
    <p:sldId id="339" r:id="rId16"/>
    <p:sldId id="340" r:id="rId17"/>
    <p:sldId id="344" r:id="rId18"/>
    <p:sldId id="272" r:id="rId19"/>
    <p:sldId id="345" r:id="rId20"/>
    <p:sldId id="273" r:id="rId21"/>
    <p:sldId id="354" r:id="rId22"/>
    <p:sldId id="275" r:id="rId23"/>
    <p:sldId id="334" r:id="rId24"/>
    <p:sldId id="335" r:id="rId25"/>
    <p:sldId id="277" r:id="rId26"/>
    <p:sldId id="279" r:id="rId27"/>
    <p:sldId id="368" r:id="rId28"/>
    <p:sldId id="367" r:id="rId29"/>
    <p:sldId id="366" r:id="rId30"/>
    <p:sldId id="365" r:id="rId31"/>
    <p:sldId id="364" r:id="rId32"/>
    <p:sldId id="363" r:id="rId33"/>
    <p:sldId id="362" r:id="rId34"/>
    <p:sldId id="361" r:id="rId35"/>
    <p:sldId id="360" r:id="rId36"/>
    <p:sldId id="359" r:id="rId37"/>
    <p:sldId id="358" r:id="rId38"/>
    <p:sldId id="357" r:id="rId39"/>
    <p:sldId id="356" r:id="rId40"/>
    <p:sldId id="308" r:id="rId41"/>
    <p:sldId id="353" r:id="rId42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新細明體" panose="02020500000000000000" pitchFamily="18" charset="-120"/>
      <p:regular r:id="rId53"/>
    </p:embeddedFont>
  </p:embeddedFontLst>
  <p:custDataLst>
    <p:tags r:id="rId5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0000FF"/>
    <a:srgbClr val="FF99FF"/>
    <a:srgbClr val="FFFFCC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94D67-6EB0-B854-6DAB-00741E5DA0B0}" v="92" dt="2019-09-21T16:10:57.9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201" autoAdjust="0"/>
  </p:normalViewPr>
  <p:slideViewPr>
    <p:cSldViewPr>
      <p:cViewPr varScale="1">
        <p:scale>
          <a:sx n="105" d="100"/>
          <a:sy n="105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5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font" Target="fonts/font8.fntdata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Hui (IEG)" userId="S::kyhui@cuhk.edu.hk::07728535-8fdc-4325-b24f-20cc4d58a3a3" providerId="AD" clId="Web-{05794D67-6EB0-B854-6DAB-00741E5DA0B0}"/>
    <pc:docChg chg="addSld delSld modSld sldOrd">
      <pc:chgData name="William Hui (IEG)" userId="S::kyhui@cuhk.edu.hk::07728535-8fdc-4325-b24f-20cc4d58a3a3" providerId="AD" clId="Web-{05794D67-6EB0-B854-6DAB-00741E5DA0B0}" dt="2019-09-21T16:10:57.915" v="91"/>
      <pc:docMkLst>
        <pc:docMk/>
      </pc:docMkLst>
      <pc:sldChg chg="modSp ord">
        <pc:chgData name="William Hui (IEG)" userId="S::kyhui@cuhk.edu.hk::07728535-8fdc-4325-b24f-20cc4d58a3a3" providerId="AD" clId="Web-{05794D67-6EB0-B854-6DAB-00741E5DA0B0}" dt="2019-09-21T16:10:57.915" v="91"/>
        <pc:sldMkLst>
          <pc:docMk/>
          <pc:sldMk cId="2369003110" sldId="308"/>
        </pc:sldMkLst>
        <pc:spChg chg="mod">
          <ac:chgData name="William Hui (IEG)" userId="S::kyhui@cuhk.edu.hk::07728535-8fdc-4325-b24f-20cc4d58a3a3" providerId="AD" clId="Web-{05794D67-6EB0-B854-6DAB-00741E5DA0B0}" dt="2019-09-21T16:09:15.942" v="20" actId="20577"/>
          <ac:spMkLst>
            <pc:docMk/>
            <pc:sldMk cId="2369003110" sldId="308"/>
            <ac:spMk id="118787" creationId="{00000000-0000-0000-0000-000000000000}"/>
          </ac:spMkLst>
        </pc:spChg>
      </pc:sldChg>
      <pc:sldChg chg="ord">
        <pc:chgData name="William Hui (IEG)" userId="S::kyhui@cuhk.edu.hk::07728535-8fdc-4325-b24f-20cc4d58a3a3" providerId="AD" clId="Web-{05794D67-6EB0-B854-6DAB-00741E5DA0B0}" dt="2019-09-21T16:10:50.087" v="89"/>
        <pc:sldMkLst>
          <pc:docMk/>
          <pc:sldMk cId="268814209" sldId="353"/>
        </pc:sldMkLst>
      </pc:sldChg>
      <pc:sldChg chg="add del">
        <pc:chgData name="William Hui (IEG)" userId="S::kyhui@cuhk.edu.hk::07728535-8fdc-4325-b24f-20cc4d58a3a3" providerId="AD" clId="Web-{05794D67-6EB0-B854-6DAB-00741E5DA0B0}" dt="2019-09-21T16:10:55.931" v="90"/>
        <pc:sldMkLst>
          <pc:docMk/>
          <pc:sldMk cId="3090530981" sldId="355"/>
        </pc:sldMkLst>
      </pc:sldChg>
      <pc:sldChg chg="modSp add">
        <pc:chgData name="William Hui (IEG)" userId="S::kyhui@cuhk.edu.hk::07728535-8fdc-4325-b24f-20cc4d58a3a3" providerId="AD" clId="Web-{05794D67-6EB0-B854-6DAB-00741E5DA0B0}" dt="2019-09-21T16:10:42.227" v="86" actId="20577"/>
        <pc:sldMkLst>
          <pc:docMk/>
          <pc:sldMk cId="157756885" sldId="356"/>
        </pc:sldMkLst>
        <pc:spChg chg="mod">
          <ac:chgData name="William Hui (IEG)" userId="S::kyhui@cuhk.edu.hk::07728535-8fdc-4325-b24f-20cc4d58a3a3" providerId="AD" clId="Web-{05794D67-6EB0-B854-6DAB-00741E5DA0B0}" dt="2019-09-21T16:10:42.227" v="86" actId="20577"/>
          <ac:spMkLst>
            <pc:docMk/>
            <pc:sldMk cId="157756885" sldId="356"/>
            <ac:spMk id="103426" creationId="{00000000-0000-0000-0000-000000000000}"/>
          </ac:spMkLst>
        </pc:spChg>
      </pc:sldChg>
      <pc:sldChg chg="modSp add">
        <pc:chgData name="William Hui (IEG)" userId="S::kyhui@cuhk.edu.hk::07728535-8fdc-4325-b24f-20cc4d58a3a3" providerId="AD" clId="Web-{05794D67-6EB0-B854-6DAB-00741E5DA0B0}" dt="2019-09-21T16:10:38.243" v="79" actId="20577"/>
        <pc:sldMkLst>
          <pc:docMk/>
          <pc:sldMk cId="1918843179" sldId="357"/>
        </pc:sldMkLst>
        <pc:spChg chg="mod">
          <ac:chgData name="William Hui (IEG)" userId="S::kyhui@cuhk.edu.hk::07728535-8fdc-4325-b24f-20cc4d58a3a3" providerId="AD" clId="Web-{05794D67-6EB0-B854-6DAB-00741E5DA0B0}" dt="2019-09-21T16:10:38.243" v="79" actId="20577"/>
          <ac:spMkLst>
            <pc:docMk/>
            <pc:sldMk cId="1918843179" sldId="357"/>
            <ac:spMk id="34819" creationId="{00000000-0000-0000-0000-000000000000}"/>
          </ac:spMkLst>
        </pc:spChg>
      </pc:sldChg>
      <pc:sldChg chg="modSp add">
        <pc:chgData name="William Hui (IEG)" userId="S::kyhui@cuhk.edu.hk::07728535-8fdc-4325-b24f-20cc4d58a3a3" providerId="AD" clId="Web-{05794D67-6EB0-B854-6DAB-00741E5DA0B0}" dt="2019-09-21T16:10:32.024" v="71" actId="20577"/>
        <pc:sldMkLst>
          <pc:docMk/>
          <pc:sldMk cId="3035676651" sldId="358"/>
        </pc:sldMkLst>
        <pc:spChg chg="mod">
          <ac:chgData name="William Hui (IEG)" userId="S::kyhui@cuhk.edu.hk::07728535-8fdc-4325-b24f-20cc4d58a3a3" providerId="AD" clId="Web-{05794D67-6EB0-B854-6DAB-00741E5DA0B0}" dt="2019-09-21T16:10:32.024" v="71" actId="20577"/>
          <ac:spMkLst>
            <pc:docMk/>
            <pc:sldMk cId="3035676651" sldId="358"/>
            <ac:spMk id="33797" creationId="{00000000-0000-0000-0000-000000000000}"/>
          </ac:spMkLst>
        </pc:spChg>
      </pc:sldChg>
      <pc:sldChg chg="add">
        <pc:chgData name="William Hui (IEG)" userId="S::kyhui@cuhk.edu.hk::07728535-8fdc-4325-b24f-20cc4d58a3a3" providerId="AD" clId="Web-{05794D67-6EB0-B854-6DAB-00741E5DA0B0}" dt="2019-09-21T16:08:55.426" v="4"/>
        <pc:sldMkLst>
          <pc:docMk/>
          <pc:sldMk cId="1278960254" sldId="359"/>
        </pc:sldMkLst>
      </pc:sldChg>
      <pc:sldChg chg="add">
        <pc:chgData name="William Hui (IEG)" userId="S::kyhui@cuhk.edu.hk::07728535-8fdc-4325-b24f-20cc4d58a3a3" providerId="AD" clId="Web-{05794D67-6EB0-B854-6DAB-00741E5DA0B0}" dt="2019-09-21T16:08:55.644" v="5"/>
        <pc:sldMkLst>
          <pc:docMk/>
          <pc:sldMk cId="3814559374" sldId="360"/>
        </pc:sldMkLst>
      </pc:sldChg>
      <pc:sldChg chg="add">
        <pc:chgData name="William Hui (IEG)" userId="S::kyhui@cuhk.edu.hk::07728535-8fdc-4325-b24f-20cc4d58a3a3" providerId="AD" clId="Web-{05794D67-6EB0-B854-6DAB-00741E5DA0B0}" dt="2019-09-21T16:08:55.863" v="6"/>
        <pc:sldMkLst>
          <pc:docMk/>
          <pc:sldMk cId="2379707453" sldId="361"/>
        </pc:sldMkLst>
      </pc:sldChg>
      <pc:sldChg chg="modSp add">
        <pc:chgData name="William Hui (IEG)" userId="S::kyhui@cuhk.edu.hk::07728535-8fdc-4325-b24f-20cc4d58a3a3" providerId="AD" clId="Web-{05794D67-6EB0-B854-6DAB-00741E5DA0B0}" dt="2019-09-21T16:10:22.023" v="64" actId="20577"/>
        <pc:sldMkLst>
          <pc:docMk/>
          <pc:sldMk cId="1633527069" sldId="362"/>
        </pc:sldMkLst>
        <pc:spChg chg="mod">
          <ac:chgData name="William Hui (IEG)" userId="S::kyhui@cuhk.edu.hk::07728535-8fdc-4325-b24f-20cc4d58a3a3" providerId="AD" clId="Web-{05794D67-6EB0-B854-6DAB-00741E5DA0B0}" dt="2019-09-21T16:10:22.023" v="64" actId="20577"/>
          <ac:spMkLst>
            <pc:docMk/>
            <pc:sldMk cId="1633527069" sldId="362"/>
            <ac:spMk id="30723" creationId="{00000000-0000-0000-0000-000000000000}"/>
          </ac:spMkLst>
        </pc:spChg>
      </pc:sldChg>
      <pc:sldChg chg="modSp add">
        <pc:chgData name="William Hui (IEG)" userId="S::kyhui@cuhk.edu.hk::07728535-8fdc-4325-b24f-20cc4d58a3a3" providerId="AD" clId="Web-{05794D67-6EB0-B854-6DAB-00741E5DA0B0}" dt="2019-09-21T16:10:16.742" v="60" actId="20577"/>
        <pc:sldMkLst>
          <pc:docMk/>
          <pc:sldMk cId="319461034" sldId="363"/>
        </pc:sldMkLst>
        <pc:spChg chg="mod">
          <ac:chgData name="William Hui (IEG)" userId="S::kyhui@cuhk.edu.hk::07728535-8fdc-4325-b24f-20cc4d58a3a3" providerId="AD" clId="Web-{05794D67-6EB0-B854-6DAB-00741E5DA0B0}" dt="2019-09-21T16:10:16.742" v="60" actId="20577"/>
          <ac:spMkLst>
            <pc:docMk/>
            <pc:sldMk cId="319461034" sldId="363"/>
            <ac:spMk id="77826" creationId="{00000000-0000-0000-0000-000000000000}"/>
          </ac:spMkLst>
        </pc:spChg>
      </pc:sldChg>
      <pc:sldChg chg="modSp add">
        <pc:chgData name="William Hui (IEG)" userId="S::kyhui@cuhk.edu.hk::07728535-8fdc-4325-b24f-20cc4d58a3a3" providerId="AD" clId="Web-{05794D67-6EB0-B854-6DAB-00741E5DA0B0}" dt="2019-09-21T16:10:11.570" v="52" actId="20577"/>
        <pc:sldMkLst>
          <pc:docMk/>
          <pc:sldMk cId="595352971" sldId="364"/>
        </pc:sldMkLst>
        <pc:spChg chg="mod">
          <ac:chgData name="William Hui (IEG)" userId="S::kyhui@cuhk.edu.hk::07728535-8fdc-4325-b24f-20cc4d58a3a3" providerId="AD" clId="Web-{05794D67-6EB0-B854-6DAB-00741E5DA0B0}" dt="2019-09-21T16:10:11.570" v="52" actId="20577"/>
          <ac:spMkLst>
            <pc:docMk/>
            <pc:sldMk cId="595352971" sldId="364"/>
            <ac:spMk id="123906" creationId="{00000000-0000-0000-0000-000000000000}"/>
          </ac:spMkLst>
        </pc:spChg>
      </pc:sldChg>
      <pc:sldChg chg="modSp add">
        <pc:chgData name="William Hui (IEG)" userId="S::kyhui@cuhk.edu.hk::07728535-8fdc-4325-b24f-20cc4d58a3a3" providerId="AD" clId="Web-{05794D67-6EB0-B854-6DAB-00741E5DA0B0}" dt="2019-09-21T16:10:08.460" v="49" actId="20577"/>
        <pc:sldMkLst>
          <pc:docMk/>
          <pc:sldMk cId="4091099128" sldId="365"/>
        </pc:sldMkLst>
        <pc:spChg chg="mod">
          <ac:chgData name="William Hui (IEG)" userId="S::kyhui@cuhk.edu.hk::07728535-8fdc-4325-b24f-20cc4d58a3a3" providerId="AD" clId="Web-{05794D67-6EB0-B854-6DAB-00741E5DA0B0}" dt="2019-09-21T16:10:08.460" v="49" actId="20577"/>
          <ac:spMkLst>
            <pc:docMk/>
            <pc:sldMk cId="4091099128" sldId="365"/>
            <ac:spMk id="53251" creationId="{00000000-0000-0000-0000-000000000000}"/>
          </ac:spMkLst>
        </pc:spChg>
      </pc:sldChg>
      <pc:sldChg chg="modSp add">
        <pc:chgData name="William Hui (IEG)" userId="S::kyhui@cuhk.edu.hk::07728535-8fdc-4325-b24f-20cc4d58a3a3" providerId="AD" clId="Web-{05794D67-6EB0-B854-6DAB-00741E5DA0B0}" dt="2019-09-21T16:10:04.241" v="46" actId="20577"/>
        <pc:sldMkLst>
          <pc:docMk/>
          <pc:sldMk cId="3846178019" sldId="366"/>
        </pc:sldMkLst>
        <pc:spChg chg="mod">
          <ac:chgData name="William Hui (IEG)" userId="S::kyhui@cuhk.edu.hk::07728535-8fdc-4325-b24f-20cc4d58a3a3" providerId="AD" clId="Web-{05794D67-6EB0-B854-6DAB-00741E5DA0B0}" dt="2019-09-21T16:10:04.241" v="46" actId="20577"/>
          <ac:spMkLst>
            <pc:docMk/>
            <pc:sldMk cId="3846178019" sldId="366"/>
            <ac:spMk id="25603" creationId="{00000000-0000-0000-0000-000000000000}"/>
          </ac:spMkLst>
        </pc:spChg>
      </pc:sldChg>
      <pc:sldChg chg="modSp add">
        <pc:chgData name="William Hui (IEG)" userId="S::kyhui@cuhk.edu.hk::07728535-8fdc-4325-b24f-20cc4d58a3a3" providerId="AD" clId="Web-{05794D67-6EB0-B854-6DAB-00741E5DA0B0}" dt="2019-09-21T16:10:01.710" v="44" actId="20577"/>
        <pc:sldMkLst>
          <pc:docMk/>
          <pc:sldMk cId="672588298" sldId="367"/>
        </pc:sldMkLst>
        <pc:spChg chg="mod">
          <ac:chgData name="William Hui (IEG)" userId="S::kyhui@cuhk.edu.hk::07728535-8fdc-4325-b24f-20cc4d58a3a3" providerId="AD" clId="Web-{05794D67-6EB0-B854-6DAB-00741E5DA0B0}" dt="2019-09-21T16:10:01.710" v="44" actId="20577"/>
          <ac:spMkLst>
            <pc:docMk/>
            <pc:sldMk cId="672588298" sldId="367"/>
            <ac:spMk id="2" creationId="{00000000-0000-0000-0000-000000000000}"/>
          </ac:spMkLst>
        </pc:spChg>
      </pc:sldChg>
      <pc:sldChg chg="modSp add">
        <pc:chgData name="William Hui (IEG)" userId="S::kyhui@cuhk.edu.hk::07728535-8fdc-4325-b24f-20cc4d58a3a3" providerId="AD" clId="Web-{05794D67-6EB0-B854-6DAB-00741E5DA0B0}" dt="2019-09-21T16:09:38.443" v="26" actId="20577"/>
        <pc:sldMkLst>
          <pc:docMk/>
          <pc:sldMk cId="2377141081" sldId="368"/>
        </pc:sldMkLst>
        <pc:spChg chg="mod">
          <ac:chgData name="William Hui (IEG)" userId="S::kyhui@cuhk.edu.hk::07728535-8fdc-4325-b24f-20cc4d58a3a3" providerId="AD" clId="Web-{05794D67-6EB0-B854-6DAB-00741E5DA0B0}" dt="2019-09-21T16:09:38.443" v="26" actId="20577"/>
          <ac:spMkLst>
            <pc:docMk/>
            <pc:sldMk cId="2377141081" sldId="368"/>
            <ac:spMk id="23555" creationId="{00000000-0000-0000-0000-000000000000}"/>
          </ac:spMkLst>
        </pc:spChg>
      </pc:sldChg>
      <pc:sldMasterChg chg="addSldLayout">
        <pc:chgData name="William Hui (IEG)" userId="S::kyhui@cuhk.edu.hk::07728535-8fdc-4325-b24f-20cc4d58a3a3" providerId="AD" clId="Web-{05794D67-6EB0-B854-6DAB-00741E5DA0B0}" dt="2019-09-21T16:08:55.191" v="3"/>
        <pc:sldMasterMkLst>
          <pc:docMk/>
          <pc:sldMasterMk cId="0" sldId="2147483648"/>
        </pc:sldMasterMkLst>
        <pc:sldLayoutChg chg="add">
          <pc:chgData name="William Hui (IEG)" userId="S::kyhui@cuhk.edu.hk::07728535-8fdc-4325-b24f-20cc4d58a3a3" providerId="AD" clId="Web-{05794D67-6EB0-B854-6DAB-00741E5DA0B0}" dt="2019-09-21T16:08:55.191" v="3"/>
          <pc:sldLayoutMkLst>
            <pc:docMk/>
            <pc:sldMasterMk cId="0" sldId="2147483648"/>
            <pc:sldLayoutMk cId="2239528044" sldId="214748365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658C-C1A7-450C-89D2-DFF02B4821E9}" type="datetime1">
              <a:rPr lang="zh-TW" altLang="en-US"/>
              <a:pPr/>
              <a:t>2019/10/18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02A09-46C3-4B27-B4E1-E80642C8317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228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DBD54-8A0A-4E93-832C-A2BD3803A94D}" type="datetime1">
              <a:rPr lang="zh-TW" altLang="en-US"/>
              <a:pPr/>
              <a:t>2019/10/18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D4766-0F25-4965-9E83-DF187F4E9D2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734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84EEDF-0B5B-4EDD-B01B-DE01452FA9B9}" type="datetime1">
              <a:rPr lang="zh-TW" altLang="en-US"/>
              <a:pPr/>
              <a:t>2019/10/18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4F87E-1E6B-4571-B3DE-B5F3995A3E4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95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534400" cy="2898773"/>
          </a:xfrm>
        </p:spPr>
        <p:txBody>
          <a:bodyPr>
            <a:normAutofit/>
          </a:bodyPr>
          <a:lstStyle/>
          <a:p>
            <a:r>
              <a:rPr lang="en-US" altLang="zh-TW" b="1" dirty="0">
                <a:ea typeface="新細明體" pitchFamily="18" charset="-120"/>
              </a:rPr>
              <a:t>Functions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44958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greet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printf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"Hi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! How are you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?\n"</a:t>
            </a:r>
            <a:r>
              <a:rPr lang="en-US" altLang="zh-TW" sz="2000" b="0" dirty="0">
                <a:latin typeface="Consolas" panose="020B0609020204030204" pitchFamily="49" charset="0"/>
              </a:rPr>
              <a:t>);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main()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greet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009999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4495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762" y="5535410"/>
            <a:ext cx="4033837" cy="673124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>
                <a:latin typeface="Consolas" panose="020B0609020204030204" pitchFamily="49" charset="0"/>
              </a:rPr>
              <a:t>Hi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! 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How are you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zh-TW" sz="4000" dirty="0"/>
              <a:t>1.6</a:t>
            </a:r>
            <a:r>
              <a:rPr lang="en-US" altLang="zh-TW" sz="4000" dirty="0" smtClean="0"/>
              <a:t>. Control Flow During a Function Call – Part 3</a:t>
            </a:r>
            <a:endParaRPr lang="en-US" altLang="zh-TW" sz="4000" dirty="0"/>
          </a:p>
        </p:txBody>
      </p:sp>
      <p:sp>
        <p:nvSpPr>
          <p:cNvPr id="8" name="Rectangle 23"/>
          <p:cNvSpPr txBox="1">
            <a:spLocks noChangeArrowheads="1"/>
          </p:cNvSpPr>
          <p:nvPr/>
        </p:nvSpPr>
        <p:spPr bwMode="auto">
          <a:xfrm>
            <a:off x="3276600" y="4058582"/>
            <a:ext cx="5715000" cy="147682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TW" sz="2400" dirty="0" smtClean="0"/>
              <a:t>When execution is completed in 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greet()</a:t>
            </a:r>
            <a:r>
              <a:rPr lang="en-US" altLang="zh-TW" sz="2400" dirty="0" smtClean="0"/>
              <a:t>, control is</a:t>
            </a:r>
            <a:r>
              <a:rPr lang="en-US" altLang="zh-TW" sz="2400" u="sng" dirty="0" smtClean="0"/>
              <a:t> returned to the location where the function is called</a:t>
            </a:r>
            <a:r>
              <a:rPr lang="en-US" altLang="zh-TW" sz="2400" dirty="0"/>
              <a:t>.</a:t>
            </a:r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 flipH="1">
            <a:off x="5333998" y="1828800"/>
            <a:ext cx="2133601" cy="0"/>
          </a:xfrm>
          <a:prstGeom prst="line">
            <a:avLst/>
          </a:prstGeom>
          <a:noFill/>
          <a:ln w="25400">
            <a:solidFill>
              <a:schemeClr val="bg1">
                <a:lumMod val="8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2286000" y="3810000"/>
            <a:ext cx="5181600" cy="0"/>
          </a:xfrm>
          <a:prstGeom prst="line">
            <a:avLst/>
          </a:prstGeom>
          <a:noFill/>
          <a:ln w="25400">
            <a:solidFill>
              <a:schemeClr val="bg1">
                <a:lumMod val="85000"/>
              </a:scheme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 flipH="1">
            <a:off x="7467599" y="1828800"/>
            <a:ext cx="1" cy="1981200"/>
          </a:xfrm>
          <a:prstGeom prst="line">
            <a:avLst/>
          </a:prstGeom>
          <a:noFill/>
          <a:ln w="25400">
            <a:solidFill>
              <a:schemeClr val="bg1">
                <a:lumMod val="85000"/>
              </a:scheme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5341255" y="1828799"/>
            <a:ext cx="0" cy="740229"/>
          </a:xfrm>
          <a:prstGeom prst="line">
            <a:avLst/>
          </a:prstGeom>
          <a:noFill/>
          <a:ln w="25400">
            <a:solidFill>
              <a:schemeClr val="bg1">
                <a:lumMod val="8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 flipH="1">
            <a:off x="2271488" y="4009621"/>
            <a:ext cx="4891312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7162800" y="2569027"/>
            <a:ext cx="0" cy="144059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5341254" y="2583542"/>
            <a:ext cx="182154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61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4528-0F4A-4CB0-AC07-BC41AACAB7AB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1.7</a:t>
            </a:r>
            <a:r>
              <a:rPr lang="en-US" altLang="zh-TW" sz="3200" dirty="0" smtClean="0"/>
              <a:t>. Variables declared in a function are </a:t>
            </a:r>
            <a:r>
              <a:rPr lang="en-US" altLang="zh-TW" sz="3200" u="sng" dirty="0" smtClean="0"/>
              <a:t>local</a:t>
            </a:r>
            <a:r>
              <a:rPr lang="en-US" altLang="zh-TW" sz="3200" dirty="0" smtClean="0"/>
              <a:t> to that function</a:t>
            </a:r>
            <a:endParaRPr lang="en-US" sz="3200" dirty="0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466725" y="990600"/>
            <a:ext cx="8686800" cy="517064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foo()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CC00CC"/>
                </a:solidFill>
                <a:latin typeface="Consolas" panose="020B0609020204030204" pitchFamily="49" charset="0"/>
              </a:rPr>
              <a:t>x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= 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printf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In foo(): x = %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d\n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, </a:t>
            </a:r>
            <a:r>
              <a:rPr kumimoji="0" lang="en-US" altLang="zh-TW" sz="2000" b="0" dirty="0" smtClean="0">
                <a:solidFill>
                  <a:srgbClr val="CC00CC"/>
                </a:solidFill>
                <a:latin typeface="Consolas" panose="020B0609020204030204" pitchFamily="49" charset="0"/>
              </a:rPr>
              <a:t>x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main()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= 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printf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"Before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: In main(): x = %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d\n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, </a:t>
            </a:r>
            <a:r>
              <a:rPr kumimoji="0" lang="en-US" altLang="zh-TW" sz="20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foo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printf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"After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: In main(): x = %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d\n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, </a:t>
            </a:r>
            <a:r>
              <a:rPr kumimoji="0" lang="en-US" altLang="zh-TW" sz="20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990600"/>
            <a:ext cx="461962" cy="517064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5384840" y="5562600"/>
            <a:ext cx="3570208" cy="1015663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0" lang="en-US" altLang="zh-TW" sz="2000" b="0" dirty="0">
                <a:latin typeface="Consolas" panose="020B0609020204030204" pitchFamily="49" charset="0"/>
              </a:rPr>
              <a:t>Before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: In main(): x = 5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/>
            <a:r>
              <a:rPr kumimoji="0" lang="en-US" altLang="zh-TW" sz="2000" b="0" dirty="0" smtClean="0">
                <a:latin typeface="Consolas" panose="020B0609020204030204" pitchFamily="49" charset="0"/>
              </a:rPr>
              <a:t>In foo(): x = 0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/>
            <a:r>
              <a:rPr kumimoji="0" lang="en-US" altLang="zh-TW" sz="2000" b="0" dirty="0">
                <a:latin typeface="Consolas" panose="020B0609020204030204" pitchFamily="49" charset="0"/>
              </a:rPr>
              <a:t>After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: In main(): x = 5</a:t>
            </a:r>
            <a:endParaRPr kumimoji="0" lang="en-US" altLang="zh-TW" sz="2000" b="0" dirty="0">
              <a:latin typeface="Consolas" panose="020B0609020204030204" pitchFamily="49" charset="0"/>
            </a:endParaRP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4191000" y="990601"/>
            <a:ext cx="4764048" cy="5334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kumimoji="0" lang="en-US" altLang="zh-TW" sz="2400" dirty="0" smtClean="0">
                <a:solidFill>
                  <a:srgbClr val="000000"/>
                </a:solidFill>
              </a:rPr>
              <a:t>Every function has its own variables. </a:t>
            </a:r>
            <a:endParaRPr kumimoji="0" lang="en-US" altLang="zh-TW" sz="2400" dirty="0">
              <a:solidFill>
                <a:srgbClr val="000000"/>
              </a:solidFill>
            </a:endParaRP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4828813" y="2144491"/>
            <a:ext cx="4114800" cy="2064515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kumimoji="0" lang="en-US" altLang="zh-TW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kumimoji="0" lang="en-US" altLang="zh-TW" sz="2400" dirty="0" smtClean="0">
                <a:solidFill>
                  <a:srgbClr val="000000"/>
                </a:solidFill>
              </a:rPr>
              <a:t> in </a:t>
            </a:r>
            <a:r>
              <a:rPr kumimoji="0" lang="en-US" altLang="zh-TW" sz="2400" dirty="0" smtClean="0">
                <a:latin typeface="Consolas" panose="020B0609020204030204" pitchFamily="49" charset="0"/>
              </a:rPr>
              <a:t>foo()</a:t>
            </a:r>
            <a:r>
              <a:rPr kumimoji="0" lang="en-US" altLang="zh-TW" sz="2400" dirty="0" smtClean="0">
                <a:solidFill>
                  <a:srgbClr val="000000"/>
                </a:solidFill>
              </a:rPr>
              <a:t> and </a:t>
            </a:r>
            <a:r>
              <a:rPr kumimoji="0" lang="en-US" altLang="zh-TW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kumimoji="0" lang="en-US" altLang="zh-TW" sz="2400" dirty="0" smtClean="0">
                <a:solidFill>
                  <a:srgbClr val="000000"/>
                </a:solidFill>
              </a:rPr>
              <a:t> in </a:t>
            </a:r>
            <a:r>
              <a:rPr kumimoji="0" lang="en-US" altLang="zh-TW" sz="2400" dirty="0" smtClean="0">
                <a:latin typeface="Consolas" panose="020B0609020204030204" pitchFamily="49" charset="0"/>
              </a:rPr>
              <a:t>main()</a:t>
            </a:r>
            <a:r>
              <a:rPr kumimoji="0" lang="en-US" altLang="zh-TW" sz="2400" dirty="0" smtClean="0">
                <a:solidFill>
                  <a:srgbClr val="000000"/>
                </a:solidFill>
              </a:rPr>
              <a:t> are two </a:t>
            </a:r>
            <a:r>
              <a:rPr kumimoji="0" lang="en-US" altLang="zh-TW" sz="2400" u="sng" dirty="0" smtClean="0">
                <a:solidFill>
                  <a:srgbClr val="000000"/>
                </a:solidFill>
              </a:rPr>
              <a:t>different variables</a:t>
            </a:r>
            <a:r>
              <a:rPr kumimoji="0" lang="en-US" altLang="zh-TW" sz="2400" dirty="0">
                <a:solidFill>
                  <a:srgbClr val="000000"/>
                </a:solidFill>
              </a:rPr>
              <a:t>.</a:t>
            </a:r>
            <a:endParaRPr kumimoji="0"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5791994" y="3177381"/>
            <a:ext cx="576262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kumimoji="0" lang="en-US" altLang="zh-TW"/>
              <a:t>0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7169944" y="3177381"/>
            <a:ext cx="576262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kumimoji="0" lang="en-US" altLang="zh-TW"/>
              <a:t>5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5726510" y="3507581"/>
            <a:ext cx="70564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kumimoji="0" lang="en-US" altLang="zh-TW" b="1" dirty="0">
                <a:solidFill>
                  <a:srgbClr val="CC00CC"/>
                </a:solidFill>
                <a:latin typeface="Consolas" panose="020B0609020204030204" pitchFamily="49" charset="0"/>
              </a:rPr>
              <a:t>x</a:t>
            </a:r>
            <a:endParaRPr kumimoji="0" lang="en-US" altLang="zh-TW" dirty="0">
              <a:solidFill>
                <a:srgbClr val="CC00CC"/>
              </a:solidFill>
            </a:endParaRPr>
          </a:p>
          <a:p>
            <a:pPr algn="ctr" eaLnBrk="0" hangingPunct="0">
              <a:lnSpc>
                <a:spcPct val="80000"/>
              </a:lnSpc>
            </a:pPr>
            <a:r>
              <a:rPr kumimoji="0" lang="en-US" altLang="zh-TW" dirty="0"/>
              <a:t>(</a:t>
            </a:r>
            <a:r>
              <a:rPr kumimoji="0" lang="en-US" altLang="zh-TW" b="1" dirty="0">
                <a:latin typeface="Consolas" panose="020B0609020204030204" pitchFamily="49" charset="0"/>
              </a:rPr>
              <a:t>foo</a:t>
            </a:r>
            <a:r>
              <a:rPr kumimoji="0" lang="en-US" altLang="zh-TW" dirty="0"/>
              <a:t>)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7042729" y="3507581"/>
            <a:ext cx="832279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kumimoji="0"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kumimoji="0" lang="en-US" altLang="zh-TW" dirty="0">
              <a:solidFill>
                <a:srgbClr val="FF0000"/>
              </a:solidFill>
            </a:endParaRPr>
          </a:p>
          <a:p>
            <a:pPr algn="ctr" eaLnBrk="0" hangingPunct="0">
              <a:lnSpc>
                <a:spcPct val="80000"/>
              </a:lnSpc>
            </a:pPr>
            <a:r>
              <a:rPr kumimoji="0" lang="en-US" altLang="zh-TW" dirty="0"/>
              <a:t>(</a:t>
            </a:r>
            <a:r>
              <a:rPr kumimoji="0" lang="en-US" altLang="zh-TW" b="1" dirty="0">
                <a:latin typeface="Consolas" panose="020B0609020204030204" pitchFamily="49" charset="0"/>
              </a:rPr>
              <a:t>main</a:t>
            </a:r>
            <a:r>
              <a:rPr kumimoji="0"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7371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animBg="1"/>
      <p:bldP spid="67591" grpId="0" animBg="1"/>
      <p:bldP spid="67592" grpId="0" animBg="1"/>
      <p:bldP spid="67593" grpId="0" animBg="1"/>
      <p:bldP spid="67594" grpId="0"/>
      <p:bldP spid="675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AFFC-7044-4D32-B5C1-AADB05BE2D41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>
            <a:noAutofit/>
          </a:bodyPr>
          <a:lstStyle/>
          <a:p>
            <a:r>
              <a:rPr lang="en-US" altLang="zh-TW" sz="3200" dirty="0">
                <a:solidFill>
                  <a:schemeClr val="tx1"/>
                </a:solidFill>
              </a:rPr>
              <a:t>1.7</a:t>
            </a:r>
            <a:r>
              <a:rPr lang="en-US" altLang="zh-TW" sz="3200" dirty="0" smtClean="0">
                <a:solidFill>
                  <a:schemeClr val="tx1"/>
                </a:solidFill>
              </a:rPr>
              <a:t>. Variables declared in one function are not accessible by another function</a:t>
            </a:r>
            <a:endParaRPr lang="en-US" altLang="zh-TW" sz="3200" dirty="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461963" y="990600"/>
            <a:ext cx="8686800" cy="3429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bar()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y = 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printf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In bar(): y = %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d\n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, y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main()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bar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printf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"%d\n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, </a:t>
            </a:r>
            <a:r>
              <a:rPr kumimoji="0" lang="en-US" altLang="zh-TW" sz="2000" b="0" dirty="0" smtClean="0">
                <a:solidFill>
                  <a:srgbClr val="FF3300"/>
                </a:solidFill>
                <a:latin typeface="Consolas" panose="020B0609020204030204" pitchFamily="49" charset="0"/>
              </a:rPr>
              <a:t>y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);	</a:t>
            </a:r>
            <a:r>
              <a:rPr kumimoji="0" lang="en-US" altLang="zh-TW" sz="2000" b="0" dirty="0" smtClean="0">
                <a:solidFill>
                  <a:srgbClr val="FF3300"/>
                </a:solidFill>
                <a:latin typeface="Consolas" panose="020B0609020204030204" pitchFamily="49" charset="0"/>
              </a:rPr>
              <a:t>/* Compile-time error */</a:t>
            </a:r>
            <a:endParaRPr kumimoji="0" lang="en-US" altLang="zh-TW" sz="2000" b="0" dirty="0">
              <a:solidFill>
                <a:srgbClr val="FF33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4763" y="990600"/>
            <a:ext cx="461962" cy="3429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95263" y="4405132"/>
            <a:ext cx="8755062" cy="17526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kumimoji="0" lang="en-US" altLang="zh-TW" sz="2400" dirty="0" smtClean="0">
                <a:solidFill>
                  <a:srgbClr val="000000"/>
                </a:solidFill>
              </a:rPr>
              <a:t>Variables declared in a function are </a:t>
            </a:r>
            <a:r>
              <a:rPr kumimoji="0" lang="en-US" altLang="zh-TW" sz="2400" i="1" dirty="0" smtClean="0">
                <a:solidFill>
                  <a:srgbClr val="0000FF"/>
                </a:solidFill>
              </a:rPr>
              <a:t>local variables</a:t>
            </a:r>
            <a:r>
              <a:rPr kumimoji="0" lang="en-US" altLang="zh-TW" sz="2400" dirty="0" smtClean="0">
                <a:solidFill>
                  <a:srgbClr val="000000"/>
                </a:solidFill>
              </a:rPr>
              <a:t> and are only accessible inside that function</a:t>
            </a:r>
            <a:r>
              <a:rPr kumimoji="0" lang="en-US" altLang="zh-TW" sz="2400" dirty="0">
                <a:solidFill>
                  <a:srgbClr val="000000"/>
                </a:solidFill>
              </a:rPr>
              <a:t>.</a:t>
            </a:r>
          </a:p>
          <a:p>
            <a:pPr eaLnBrk="0" hangingPunct="0"/>
            <a:endParaRPr kumimoji="0" lang="en-US" altLang="zh-TW" sz="2400" dirty="0">
              <a:solidFill>
                <a:srgbClr val="000000"/>
              </a:solidFill>
            </a:endParaRPr>
          </a:p>
          <a:p>
            <a:pPr eaLnBrk="0" hangingPunct="0"/>
            <a:r>
              <a:rPr kumimoji="0"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kumimoji="0" lang="en-US" altLang="zh-TW" sz="2400" dirty="0" smtClean="0">
                <a:solidFill>
                  <a:srgbClr val="000000"/>
                </a:solidFill>
              </a:rPr>
              <a:t>, being declared in </a:t>
            </a:r>
            <a:r>
              <a:rPr kumimoji="0"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bar()</a:t>
            </a:r>
            <a:r>
              <a:rPr kumimoji="0" lang="en-US" altLang="zh-TW" sz="2400" dirty="0" smtClean="0">
                <a:solidFill>
                  <a:srgbClr val="000000"/>
                </a:solidFill>
              </a:rPr>
              <a:t>, is not accessible in </a:t>
            </a:r>
            <a:r>
              <a:rPr kumimoji="0"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kumimoji="0"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kumimoji="0" lang="en-US" altLang="zh-TW" sz="24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0837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BA10-0F27-4190-A326-D4862C3CBFA6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839200" cy="762000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2</a:t>
            </a:r>
            <a:r>
              <a:rPr lang="en-US" altLang="zh-TW" dirty="0" smtClean="0"/>
              <a:t>. Parameters</a:t>
            </a:r>
            <a:endParaRPr lang="zh-TW" altLang="en-US" dirty="0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4983165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Parameters are for passing data from a caller to a </a:t>
            </a:r>
            <a:r>
              <a:rPr lang="en-US" altLang="zh-TW" sz="2800" dirty="0" err="1" smtClean="0"/>
              <a:t>callee</a:t>
            </a:r>
            <a:r>
              <a:rPr lang="en-US" altLang="zh-TW" sz="2800" dirty="0"/>
              <a:t>.</a:t>
            </a:r>
          </a:p>
          <a:p>
            <a:endParaRPr lang="en-US" altLang="zh-TW" sz="2800" dirty="0"/>
          </a:p>
          <a:p>
            <a:r>
              <a:rPr lang="en-US" altLang="zh-TW" sz="2800" dirty="0" smtClean="0"/>
              <a:t>Proper use of parameters allows programmers to </a:t>
            </a:r>
            <a:r>
              <a:rPr lang="en-US" altLang="zh-TW" sz="2800" u="sng" dirty="0" smtClean="0"/>
              <a:t>reuse code</a:t>
            </a:r>
            <a:r>
              <a:rPr lang="en-US" altLang="zh-TW" sz="2800" dirty="0" smtClean="0"/>
              <a:t> for different data</a:t>
            </a:r>
            <a:r>
              <a:rPr lang="en-US" altLang="zh-TW" sz="2800" dirty="0"/>
              <a:t>.</a:t>
            </a:r>
          </a:p>
          <a:p>
            <a:pPr lvl="1"/>
            <a:r>
              <a:rPr lang="en-US" altLang="zh-TW" sz="2400" dirty="0"/>
              <a:t>e.g</a:t>
            </a:r>
            <a:r>
              <a:rPr lang="en-US" altLang="zh-TW" sz="2400" dirty="0" smtClean="0"/>
              <a:t>., 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printf()</a:t>
            </a:r>
            <a:r>
              <a:rPr lang="en-US" altLang="zh-TW" sz="2400" dirty="0" smtClean="0"/>
              <a:t> can be used to print many kinds of data in different formats</a:t>
            </a:r>
            <a:r>
              <a:rPr lang="en-US" altLang="zh-TW" sz="2400" dirty="0"/>
              <a:t>.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705600" y="65087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DACCF5-318B-40BC-9270-DD644A4E4419}" type="slidenum">
              <a:rPr lang="zh-TW" altLang="en-US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659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516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void</a:t>
            </a:r>
            <a:r>
              <a:rPr lang="en-US" altLang="zh-TW" sz="2000" b="0" dirty="0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foo(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int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 n</a:t>
            </a:r>
            <a:r>
              <a:rPr lang="en-US" altLang="zh-TW" sz="2000" b="0" dirty="0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) {</a:t>
            </a:r>
            <a:endParaRPr lang="en-US" altLang="zh-TW" sz="2000" b="0" dirty="0">
              <a:solidFill>
                <a:prstClr val="black"/>
              </a:solidFill>
              <a:latin typeface="Consolas" panose="020B0609020204030204" pitchFamily="49" charset="0"/>
              <a:cs typeface="+mn-cs"/>
            </a:endParaRP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printf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cs typeface="+mn-cs"/>
              </a:rPr>
              <a:t>"%d\n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cs typeface="+mn-cs"/>
              </a:rPr>
              <a:t>"</a:t>
            </a:r>
            <a:r>
              <a:rPr lang="en-US" altLang="zh-TW" sz="2000" b="0" dirty="0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, n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);</a:t>
            </a: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}</a:t>
            </a:r>
          </a:p>
          <a:p>
            <a:pPr lvl="0" defTabSz="914400" eaLnBrk="1" hangingPunct="1">
              <a:lnSpc>
                <a:spcPct val="110000"/>
              </a:lnSpc>
              <a:tabLst/>
            </a:pPr>
            <a:endParaRPr lang="en-US" altLang="zh-TW" sz="2000" b="0" dirty="0">
              <a:solidFill>
                <a:prstClr val="black"/>
              </a:solidFill>
              <a:latin typeface="Consolas" panose="020B0609020204030204" pitchFamily="49" charset="0"/>
              <a:cs typeface="+mn-cs"/>
            </a:endParaRP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int</a:t>
            </a:r>
            <a:r>
              <a:rPr lang="en-US" altLang="zh-TW" sz="2000" b="0" dirty="0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main() {</a:t>
            </a:r>
            <a:endParaRPr lang="en-US" altLang="zh-TW" sz="2000" b="0" dirty="0">
              <a:solidFill>
                <a:prstClr val="black"/>
              </a:solidFill>
              <a:latin typeface="Consolas" panose="020B0609020204030204" pitchFamily="49" charset="0"/>
              <a:cs typeface="+mn-cs"/>
            </a:endParaRP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int</a:t>
            </a:r>
            <a:r>
              <a:rPr lang="en-US" altLang="zh-TW" sz="2000" b="0" dirty="0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x = 10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;</a:t>
            </a:r>
          </a:p>
          <a:p>
            <a:pPr lvl="0" defTabSz="914400" eaLnBrk="1" hangingPunct="1">
              <a:lnSpc>
                <a:spcPct val="110000"/>
              </a:lnSpc>
              <a:tabLst/>
            </a:pPr>
            <a:endParaRPr lang="en-US" altLang="zh-TW" sz="2000" b="0" dirty="0">
              <a:solidFill>
                <a:prstClr val="black"/>
              </a:solidFill>
              <a:latin typeface="Consolas" panose="020B0609020204030204" pitchFamily="49" charset="0"/>
              <a:cs typeface="+mn-cs"/>
            </a:endParaRP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foo(</a:t>
            </a:r>
            <a:r>
              <a:rPr lang="en-US" altLang="zh-TW" sz="2000" b="0" dirty="0" smtClean="0">
                <a:solidFill>
                  <a:srgbClr val="800080"/>
                </a:solidFill>
                <a:latin typeface="Consolas" panose="020B0609020204030204" pitchFamily="49" charset="0"/>
                <a:cs typeface="+mn-cs"/>
              </a:rPr>
              <a:t>3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);</a:t>
            </a: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foo(</a:t>
            </a:r>
            <a:r>
              <a:rPr lang="en-US" altLang="zh-TW" sz="2000" b="0" dirty="0" smtClean="0">
                <a:solidFill>
                  <a:srgbClr val="800080"/>
                </a:solidFill>
                <a:latin typeface="Consolas" panose="020B0609020204030204" pitchFamily="49" charset="0"/>
                <a:cs typeface="+mn-cs"/>
              </a:rPr>
              <a:t>x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);</a:t>
            </a: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foo(</a:t>
            </a:r>
            <a:r>
              <a:rPr lang="en-US" altLang="zh-TW" sz="2000" b="0" dirty="0" smtClean="0">
                <a:solidFill>
                  <a:srgbClr val="800080"/>
                </a:solidFill>
                <a:latin typeface="Consolas" panose="020B0609020204030204" pitchFamily="49" charset="0"/>
                <a:cs typeface="+mn-cs"/>
              </a:rPr>
              <a:t>x + 3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);</a:t>
            </a:r>
          </a:p>
          <a:p>
            <a:pPr lvl="0" defTabSz="914400" eaLnBrk="1" hangingPunct="1">
              <a:lnSpc>
                <a:spcPct val="110000"/>
              </a:lnSpc>
              <a:tabLst/>
            </a:pPr>
            <a:endParaRPr lang="en-US" altLang="zh-TW" sz="2000" b="0" dirty="0">
              <a:solidFill>
                <a:prstClr val="black"/>
              </a:solidFill>
              <a:latin typeface="Consolas" panose="020B0609020204030204" pitchFamily="49" charset="0"/>
              <a:cs typeface="+mn-cs"/>
            </a:endParaRP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return</a:t>
            </a:r>
            <a:r>
              <a:rPr lang="en-US" altLang="zh-TW" sz="2000" b="0" dirty="0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0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;</a:t>
            </a: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51689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4000" dirty="0"/>
              <a:t>2.1</a:t>
            </a:r>
            <a:r>
              <a:rPr lang="en-US" altLang="zh-TW" sz="4000" dirty="0" smtClean="0"/>
              <a:t>. Formal and Actual Parameters</a:t>
            </a:r>
            <a:endParaRPr lang="en-US" altLang="zh-TW" sz="4000" b="1" dirty="0"/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4343400" y="1143000"/>
            <a:ext cx="4610100" cy="22860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400" b="0" dirty="0" smtClean="0">
                <a:latin typeface="Calibri" panose="020F0502020204030204" pitchFamily="34" charset="0"/>
              </a:rPr>
              <a:t>Variables for holding the values passed to a function are called </a:t>
            </a:r>
            <a:r>
              <a:rPr lang="en-US" altLang="zh-TW" sz="2400" b="0" i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formal</a:t>
            </a:r>
            <a:r>
              <a:rPr lang="en-US" altLang="zh-TW" sz="2400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2400" b="0" i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parameters</a:t>
            </a:r>
            <a:r>
              <a:rPr lang="en-US" altLang="zh-TW" sz="2400" b="0" i="1" dirty="0" smtClean="0">
                <a:latin typeface="Calibri" panose="020F0502020204030204" pitchFamily="34" charset="0"/>
              </a:rPr>
              <a:t>. </a:t>
            </a:r>
            <a:endParaRPr lang="en-US" altLang="zh-TW" sz="2400" b="0" i="1" dirty="0">
              <a:latin typeface="Calibri" panose="020F0502020204030204" pitchFamily="34" charset="0"/>
            </a:endParaRPr>
          </a:p>
          <a:p>
            <a:endParaRPr lang="en-US" altLang="zh-TW" sz="2400" b="0" dirty="0">
              <a:latin typeface="Calibri" panose="020F0502020204030204" pitchFamily="34" charset="0"/>
            </a:endParaRPr>
          </a:p>
          <a:p>
            <a:r>
              <a:rPr lang="en-US" altLang="zh-TW" sz="2400" b="0" dirty="0" smtClean="0">
                <a:latin typeface="Calibri" panose="020F0502020204030204" pitchFamily="34" charset="0"/>
              </a:rPr>
              <a:t>They have </a:t>
            </a:r>
            <a:r>
              <a:rPr lang="en-US" altLang="zh-TW" sz="2400" b="0" u="sng" dirty="0" smtClean="0">
                <a:latin typeface="Calibri" panose="020F0502020204030204" pitchFamily="34" charset="0"/>
              </a:rPr>
              <a:t>local</a:t>
            </a:r>
            <a:r>
              <a:rPr lang="en-US" altLang="zh-TW" sz="2400" b="0" dirty="0" smtClean="0">
                <a:latin typeface="Calibri" panose="020F0502020204030204" pitchFamily="34" charset="0"/>
              </a:rPr>
              <a:t> scope in the function. </a:t>
            </a:r>
            <a:endParaRPr lang="en-US" altLang="zh-TW" sz="2400" b="0" dirty="0">
              <a:latin typeface="Calibri" panose="020F0502020204030204" pitchFamily="34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4343400" y="4114800"/>
            <a:ext cx="4610100" cy="13716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400" b="0" dirty="0" smtClean="0">
                <a:latin typeface="Calibri" panose="020F0502020204030204" pitchFamily="34" charset="0"/>
              </a:rPr>
              <a:t>The expressions specified in the function calls are called </a:t>
            </a:r>
            <a:r>
              <a:rPr lang="en-US" altLang="zh-TW" sz="2400" b="0" i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actual parameters</a:t>
            </a:r>
            <a:r>
              <a:rPr lang="en-US" altLang="zh-TW" sz="2400" b="0" dirty="0" smtClean="0">
                <a:latin typeface="Calibri" panose="020F0502020204030204" pitchFamily="34" charset="0"/>
              </a:rPr>
              <a:t> or </a:t>
            </a:r>
            <a:r>
              <a:rPr lang="en-US" altLang="zh-TW" sz="2400" b="0" i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arguments</a:t>
            </a:r>
            <a:r>
              <a:rPr lang="en-US" altLang="zh-TW" sz="2400" b="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1790700" y="1702078"/>
            <a:ext cx="838200" cy="36933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kumimoji="0" lang="zh-TW" altLang="en-US" dirty="0">
              <a:latin typeface="Calibri" panose="020F0502020204030204" pitchFamily="34" charset="0"/>
            </a:endParaRP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1524000" y="4016653"/>
            <a:ext cx="419100" cy="36933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kumimoji="0" lang="zh-TW" altLang="en-US" dirty="0">
              <a:latin typeface="Calibri" panose="020F0502020204030204" pitchFamily="34" charset="0"/>
            </a:endParaRP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1524000" y="4378603"/>
            <a:ext cx="419100" cy="36933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kumimoji="0" lang="zh-TW" altLang="en-US" dirty="0">
              <a:latin typeface="Calibri" panose="020F0502020204030204" pitchFamily="34" charset="0"/>
            </a:endParaRP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1524000" y="4740553"/>
            <a:ext cx="1104900" cy="36933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kumimoji="0" lang="zh-TW" altLang="en-US" dirty="0">
              <a:latin typeface="Calibri" panose="020F0502020204030204" pitchFamily="34" charset="0"/>
            </a:endParaRPr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H="1" flipV="1">
            <a:off x="2781300" y="2019300"/>
            <a:ext cx="156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H="1" flipV="1">
            <a:off x="2095500" y="4152900"/>
            <a:ext cx="22479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H="1">
            <a:off x="2247900" y="4381500"/>
            <a:ext cx="20955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H="1">
            <a:off x="2628900" y="4381500"/>
            <a:ext cx="1714500" cy="361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46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516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void</a:t>
            </a:r>
            <a:r>
              <a:rPr lang="en-US" altLang="zh-TW" sz="2000" b="0" dirty="0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foo(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int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 n</a:t>
            </a:r>
            <a:r>
              <a:rPr lang="en-US" altLang="zh-TW" sz="2000" b="0" dirty="0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) {</a:t>
            </a:r>
            <a:endParaRPr lang="en-US" altLang="zh-TW" sz="2000" b="0" dirty="0">
              <a:solidFill>
                <a:prstClr val="black"/>
              </a:solidFill>
              <a:latin typeface="Consolas" panose="020B0609020204030204" pitchFamily="49" charset="0"/>
              <a:cs typeface="+mn-cs"/>
            </a:endParaRP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printf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cs typeface="+mn-cs"/>
              </a:rPr>
              <a:t>"%d\n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cs typeface="+mn-cs"/>
              </a:rPr>
              <a:t>"</a:t>
            </a:r>
            <a:r>
              <a:rPr lang="en-US" altLang="zh-TW" sz="2000" b="0" dirty="0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, n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);</a:t>
            </a: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}</a:t>
            </a:r>
          </a:p>
          <a:p>
            <a:pPr lvl="0" defTabSz="914400" eaLnBrk="1" hangingPunct="1">
              <a:lnSpc>
                <a:spcPct val="110000"/>
              </a:lnSpc>
              <a:tabLst/>
            </a:pPr>
            <a:endParaRPr lang="en-US" altLang="zh-TW" sz="2000" b="0" dirty="0">
              <a:solidFill>
                <a:prstClr val="black"/>
              </a:solidFill>
              <a:latin typeface="Consolas" panose="020B0609020204030204" pitchFamily="49" charset="0"/>
              <a:cs typeface="+mn-cs"/>
            </a:endParaRP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int</a:t>
            </a:r>
            <a:r>
              <a:rPr lang="en-US" altLang="zh-TW" sz="2000" b="0" dirty="0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main() {</a:t>
            </a:r>
            <a:endParaRPr lang="en-US" altLang="zh-TW" sz="2000" b="0" dirty="0">
              <a:solidFill>
                <a:prstClr val="black"/>
              </a:solidFill>
              <a:latin typeface="Consolas" panose="020B0609020204030204" pitchFamily="49" charset="0"/>
              <a:cs typeface="+mn-cs"/>
            </a:endParaRP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int</a:t>
            </a:r>
            <a:r>
              <a:rPr lang="en-US" altLang="zh-TW" sz="2000" b="0" dirty="0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x = 10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;</a:t>
            </a:r>
          </a:p>
          <a:p>
            <a:pPr lvl="0" defTabSz="914400" eaLnBrk="1" hangingPunct="1">
              <a:lnSpc>
                <a:spcPct val="110000"/>
              </a:lnSpc>
              <a:tabLst/>
            </a:pPr>
            <a:endParaRPr lang="en-US" altLang="zh-TW" sz="2000" b="0" dirty="0">
              <a:solidFill>
                <a:prstClr val="black"/>
              </a:solidFill>
              <a:latin typeface="Consolas" panose="020B0609020204030204" pitchFamily="49" charset="0"/>
              <a:cs typeface="+mn-cs"/>
            </a:endParaRP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foo(</a:t>
            </a:r>
            <a:r>
              <a:rPr lang="en-US" altLang="zh-TW" sz="2000" b="0" dirty="0" smtClean="0">
                <a:solidFill>
                  <a:srgbClr val="800080"/>
                </a:solidFill>
                <a:latin typeface="Consolas" panose="020B0609020204030204" pitchFamily="49" charset="0"/>
                <a:cs typeface="+mn-cs"/>
              </a:rPr>
              <a:t>3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);</a:t>
            </a: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foo(</a:t>
            </a:r>
            <a:r>
              <a:rPr lang="en-US" altLang="zh-TW" sz="2000" b="0" dirty="0" smtClean="0">
                <a:solidFill>
                  <a:srgbClr val="800080"/>
                </a:solidFill>
                <a:latin typeface="Consolas" panose="020B0609020204030204" pitchFamily="49" charset="0"/>
                <a:cs typeface="+mn-cs"/>
              </a:rPr>
              <a:t>x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);</a:t>
            </a: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foo(</a:t>
            </a:r>
            <a:r>
              <a:rPr lang="en-US" altLang="zh-TW" sz="2000" b="0" dirty="0" smtClean="0">
                <a:solidFill>
                  <a:srgbClr val="800080"/>
                </a:solidFill>
                <a:latin typeface="Consolas" panose="020B0609020204030204" pitchFamily="49" charset="0"/>
                <a:cs typeface="+mn-cs"/>
              </a:rPr>
              <a:t>x + 3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);</a:t>
            </a:r>
          </a:p>
          <a:p>
            <a:pPr lvl="0" defTabSz="914400" eaLnBrk="1" hangingPunct="1">
              <a:lnSpc>
                <a:spcPct val="110000"/>
              </a:lnSpc>
              <a:tabLst/>
            </a:pPr>
            <a:endParaRPr lang="en-US" altLang="zh-TW" sz="2000" b="0" dirty="0">
              <a:solidFill>
                <a:prstClr val="black"/>
              </a:solidFill>
              <a:latin typeface="Consolas" panose="020B0609020204030204" pitchFamily="49" charset="0"/>
              <a:cs typeface="+mn-cs"/>
            </a:endParaRP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return</a:t>
            </a:r>
            <a:r>
              <a:rPr lang="en-US" altLang="zh-TW" sz="2000" b="0" dirty="0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0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;</a:t>
            </a: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51689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4000" dirty="0"/>
              <a:t>2.2</a:t>
            </a:r>
            <a:r>
              <a:rPr lang="en-US" altLang="zh-TW" sz="4000" dirty="0" smtClean="0"/>
              <a:t>. How values are passed to a function</a:t>
            </a:r>
            <a:endParaRPr lang="en-US" altLang="zh-TW" sz="4000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16916" y="1143000"/>
            <a:ext cx="4108350" cy="1079476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0" lang="en-US" altLang="zh-TW" sz="2000" dirty="0">
                <a:latin typeface="Consolas" panose="020B0609020204030204" pitchFamily="49" charset="0"/>
              </a:rPr>
              <a:t>3</a:t>
            </a:r>
          </a:p>
          <a:p>
            <a:pPr eaLnBrk="1" hangingPunct="1"/>
            <a:r>
              <a:rPr kumimoji="0" lang="en-US" altLang="zh-TW" sz="2000" dirty="0">
                <a:latin typeface="Consolas" panose="020B0609020204030204" pitchFamily="49" charset="0"/>
              </a:rPr>
              <a:t>10</a:t>
            </a:r>
          </a:p>
          <a:p>
            <a:pPr eaLnBrk="1" hangingPunct="1"/>
            <a:r>
              <a:rPr kumimoji="0" lang="en-US" altLang="zh-TW" sz="2000" dirty="0" smtClean="0">
                <a:latin typeface="Consolas" panose="020B0609020204030204" pitchFamily="49" charset="0"/>
              </a:rPr>
              <a:t>13    </a:t>
            </a:r>
            <a:endParaRPr kumimoji="0" lang="en-US" altLang="zh-TW" sz="2000" dirty="0">
              <a:latin typeface="Consolas" panose="020B0609020204030204" pitchFamily="49" charset="0"/>
            </a:endParaRPr>
          </a:p>
        </p:txBody>
      </p:sp>
      <p:sp>
        <p:nvSpPr>
          <p:cNvPr id="28" name="Freeform 6"/>
          <p:cNvSpPr>
            <a:spLocks/>
          </p:cNvSpPr>
          <p:nvPr/>
        </p:nvSpPr>
        <p:spPr bwMode="auto">
          <a:xfrm>
            <a:off x="2095499" y="1919288"/>
            <a:ext cx="1447800" cy="2271712"/>
          </a:xfrm>
          <a:custGeom>
            <a:avLst/>
            <a:gdLst>
              <a:gd name="T0" fmla="*/ 0 w 944"/>
              <a:gd name="T1" fmla="*/ 1728 h 1728"/>
              <a:gd name="T2" fmla="*/ 864 w 944"/>
              <a:gd name="T3" fmla="*/ 576 h 1728"/>
              <a:gd name="T4" fmla="*/ 480 w 944"/>
              <a:gd name="T5" fmla="*/ 0 h 1728"/>
              <a:gd name="T6" fmla="*/ 0 60000 65536"/>
              <a:gd name="T7" fmla="*/ 0 60000 65536"/>
              <a:gd name="T8" fmla="*/ 0 60000 65536"/>
              <a:gd name="T9" fmla="*/ 0 w 944"/>
              <a:gd name="T10" fmla="*/ 0 h 1728"/>
              <a:gd name="T11" fmla="*/ 944 w 944"/>
              <a:gd name="T12" fmla="*/ 1728 h 17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44" h="1728">
                <a:moveTo>
                  <a:pt x="0" y="1728"/>
                </a:moveTo>
                <a:cubicBezTo>
                  <a:pt x="392" y="1296"/>
                  <a:pt x="784" y="864"/>
                  <a:pt x="864" y="576"/>
                </a:cubicBezTo>
                <a:cubicBezTo>
                  <a:pt x="944" y="288"/>
                  <a:pt x="712" y="144"/>
                  <a:pt x="480" y="0"/>
                </a:cubicBezTo>
              </a:path>
            </a:pathLst>
          </a:custGeom>
          <a:noFill/>
          <a:ln w="25400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3479799" y="2590800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kumimoji="0" lang="en-US" altLang="zh-TW" dirty="0" smtClean="0">
                <a:solidFill>
                  <a:schemeClr val="folHlink"/>
                </a:solidFill>
                <a:latin typeface="Calibri" panose="020F0502020204030204" pitchFamily="34" charset="0"/>
              </a:rPr>
              <a:t>n = 3</a:t>
            </a:r>
            <a:endParaRPr kumimoji="0" lang="en-US" altLang="zh-TW" dirty="0">
              <a:solidFill>
                <a:schemeClr val="folHlink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Freeform 8"/>
          <p:cNvSpPr>
            <a:spLocks/>
          </p:cNvSpPr>
          <p:nvPr/>
        </p:nvSpPr>
        <p:spPr bwMode="auto">
          <a:xfrm>
            <a:off x="2095499" y="1919288"/>
            <a:ext cx="2736850" cy="2576512"/>
          </a:xfrm>
          <a:custGeom>
            <a:avLst/>
            <a:gdLst>
              <a:gd name="T0" fmla="*/ 0 w 1624"/>
              <a:gd name="T1" fmla="*/ 2448 h 2448"/>
              <a:gd name="T2" fmla="*/ 1344 w 1624"/>
              <a:gd name="T3" fmla="*/ 1392 h 2448"/>
              <a:gd name="T4" fmla="*/ 1488 w 1624"/>
              <a:gd name="T5" fmla="*/ 672 h 2448"/>
              <a:gd name="T6" fmla="*/ 528 w 1624"/>
              <a:gd name="T7" fmla="*/ 0 h 2448"/>
              <a:gd name="T8" fmla="*/ 0 60000 65536"/>
              <a:gd name="T9" fmla="*/ 0 60000 65536"/>
              <a:gd name="T10" fmla="*/ 0 60000 65536"/>
              <a:gd name="T11" fmla="*/ 0 60000 65536"/>
              <a:gd name="T12" fmla="*/ 0 w 1624"/>
              <a:gd name="T13" fmla="*/ 0 h 2448"/>
              <a:gd name="T14" fmla="*/ 1624 w 1624"/>
              <a:gd name="T15" fmla="*/ 2448 h 24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4" h="2448">
                <a:moveTo>
                  <a:pt x="0" y="2448"/>
                </a:moveTo>
                <a:cubicBezTo>
                  <a:pt x="548" y="2068"/>
                  <a:pt x="1096" y="1688"/>
                  <a:pt x="1344" y="1392"/>
                </a:cubicBezTo>
                <a:cubicBezTo>
                  <a:pt x="1592" y="1096"/>
                  <a:pt x="1624" y="904"/>
                  <a:pt x="1488" y="672"/>
                </a:cubicBezTo>
                <a:cubicBezTo>
                  <a:pt x="1352" y="440"/>
                  <a:pt x="940" y="220"/>
                  <a:pt x="528" y="0"/>
                </a:cubicBezTo>
              </a:path>
            </a:pathLst>
          </a:custGeom>
          <a:noFill/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4722372" y="2870478"/>
            <a:ext cx="7633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kumimoji="0" lang="en-US" altLang="zh-TW" dirty="0" smtClean="0">
                <a:solidFill>
                  <a:srgbClr val="00B050"/>
                </a:solidFill>
                <a:latin typeface="Calibri" panose="020F0502020204030204" pitchFamily="34" charset="0"/>
              </a:rPr>
              <a:t>n = 10</a:t>
            </a:r>
            <a:endParaRPr kumimoji="0" lang="en-US" altLang="zh-TW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Freeform 11"/>
          <p:cNvSpPr>
            <a:spLocks/>
          </p:cNvSpPr>
          <p:nvPr/>
        </p:nvSpPr>
        <p:spPr bwMode="auto">
          <a:xfrm>
            <a:off x="2247899" y="1919288"/>
            <a:ext cx="3619500" cy="2957512"/>
          </a:xfrm>
          <a:custGeom>
            <a:avLst/>
            <a:gdLst>
              <a:gd name="T0" fmla="*/ 0 w 1624"/>
              <a:gd name="T1" fmla="*/ 2448 h 2448"/>
              <a:gd name="T2" fmla="*/ 1344 w 1624"/>
              <a:gd name="T3" fmla="*/ 1392 h 2448"/>
              <a:gd name="T4" fmla="*/ 1488 w 1624"/>
              <a:gd name="T5" fmla="*/ 672 h 2448"/>
              <a:gd name="T6" fmla="*/ 528 w 1624"/>
              <a:gd name="T7" fmla="*/ 0 h 2448"/>
              <a:gd name="T8" fmla="*/ 0 60000 65536"/>
              <a:gd name="T9" fmla="*/ 0 60000 65536"/>
              <a:gd name="T10" fmla="*/ 0 60000 65536"/>
              <a:gd name="T11" fmla="*/ 0 60000 65536"/>
              <a:gd name="T12" fmla="*/ 0 w 1624"/>
              <a:gd name="T13" fmla="*/ 0 h 2448"/>
              <a:gd name="T14" fmla="*/ 1624 w 1624"/>
              <a:gd name="T15" fmla="*/ 2448 h 24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4" h="2448">
                <a:moveTo>
                  <a:pt x="0" y="2448"/>
                </a:moveTo>
                <a:cubicBezTo>
                  <a:pt x="548" y="2068"/>
                  <a:pt x="1096" y="1688"/>
                  <a:pt x="1344" y="1392"/>
                </a:cubicBezTo>
                <a:cubicBezTo>
                  <a:pt x="1592" y="1096"/>
                  <a:pt x="1624" y="904"/>
                  <a:pt x="1488" y="672"/>
                </a:cubicBezTo>
                <a:cubicBezTo>
                  <a:pt x="1352" y="440"/>
                  <a:pt x="940" y="220"/>
                  <a:pt x="528" y="0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5715000" y="3203800"/>
            <a:ext cx="7633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kumimoji="0" lang="en-US" altLang="zh-TW" dirty="0" smtClean="0">
                <a:solidFill>
                  <a:srgbClr val="0000FF"/>
                </a:solidFill>
                <a:latin typeface="Calibri" panose="020F0502020204030204" pitchFamily="34" charset="0"/>
              </a:rPr>
              <a:t>n = 13</a:t>
            </a:r>
            <a:endParaRPr kumimoji="0" lang="en-US" altLang="zh-TW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4057650" y="4419600"/>
            <a:ext cx="5021480" cy="1580381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400" b="0" dirty="0" smtClean="0">
                <a:latin typeface="Calibri" panose="020F0502020204030204" pitchFamily="34" charset="0"/>
              </a:rPr>
              <a:t>When a caller calls a function with parameters, the values of the arguments are </a:t>
            </a:r>
            <a:r>
              <a:rPr lang="en-US" altLang="zh-TW" sz="2400" b="0" u="sng" dirty="0" smtClean="0">
                <a:latin typeface="Calibri" panose="020F0502020204030204" pitchFamily="34" charset="0"/>
              </a:rPr>
              <a:t>copied</a:t>
            </a:r>
            <a:r>
              <a:rPr lang="en-US" altLang="zh-TW" sz="2400" b="0" dirty="0" smtClean="0">
                <a:latin typeface="Calibri" panose="020F0502020204030204" pitchFamily="34" charset="0"/>
              </a:rPr>
              <a:t> to the formal parameters. </a:t>
            </a:r>
            <a:endParaRPr lang="en-US" altLang="zh-TW" sz="24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5986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69EB-ECBD-412B-97CF-4A8181BACFC5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838200"/>
          </a:xfrm>
        </p:spPr>
        <p:txBody>
          <a:bodyPr>
            <a:noAutofit/>
          </a:bodyPr>
          <a:lstStyle/>
          <a:p>
            <a:pPr algn="l"/>
            <a:r>
              <a:rPr lang="en-US" altLang="zh-TW" sz="3600" dirty="0"/>
              <a:t>2.3</a:t>
            </a:r>
            <a:r>
              <a:rPr lang="en-US" altLang="zh-TW" sz="3600" dirty="0" smtClean="0"/>
              <a:t>. Defining a function with parameters </a:t>
            </a:r>
            <a:r>
              <a:rPr lang="en-US" altLang="zh-TW" sz="3200" dirty="0" smtClean="0"/>
              <a:t>(</a:t>
            </a:r>
            <a:r>
              <a:rPr lang="en-US" altLang="zh-TW" sz="3200" i="1" dirty="0"/>
              <a:t>Syntax</a:t>
            </a:r>
            <a:r>
              <a:rPr lang="en-US" altLang="zh-TW" sz="3200" dirty="0"/>
              <a:t>)</a:t>
            </a:r>
            <a:endParaRPr lang="en-US" altLang="zh-TW" sz="3600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5937" y="1219200"/>
            <a:ext cx="8229600" cy="1828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2400" dirty="0" smtClean="0">
                <a:latin typeface="Consolas" panose="020B0609020204030204" pitchFamily="49" charset="0"/>
              </a:rPr>
              <a:t>void </a:t>
            </a:r>
            <a:r>
              <a:rPr lang="en-US" altLang="zh-TW" sz="2400" dirty="0" err="1" smtClean="0">
                <a:latin typeface="Consolas" panose="020B0609020204030204" pitchFamily="49" charset="0"/>
              </a:rPr>
              <a:t>function_name</a:t>
            </a:r>
            <a:r>
              <a:rPr lang="en-US" altLang="zh-TW" sz="2400" dirty="0" smtClean="0">
                <a:latin typeface="Consolas" panose="020B0609020204030204" pitchFamily="49" charset="0"/>
              </a:rPr>
              <a:t>( </a:t>
            </a:r>
            <a:r>
              <a:rPr lang="en-US" altLang="zh-TW" sz="2800" dirty="0" err="1" smtClean="0">
                <a:solidFill>
                  <a:schemeClr val="folHlink"/>
                </a:solidFill>
                <a:latin typeface="Consolas" panose="020B0609020204030204" pitchFamily="49" charset="0"/>
              </a:rPr>
              <a:t>parameter_list</a:t>
            </a:r>
            <a:r>
              <a:rPr lang="en-US" altLang="zh-TW" sz="2800" dirty="0" smtClean="0">
                <a:solidFill>
                  <a:schemeClr val="folHlink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latin typeface="Consolas" panose="020B0609020204030204" pitchFamily="49" charset="0"/>
              </a:rPr>
              <a:t>) {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/>
            </a:r>
            <a:br>
              <a:rPr lang="en-US" altLang="zh-TW" sz="2400" dirty="0">
                <a:latin typeface="Consolas" panose="020B0609020204030204" pitchFamily="49" charset="0"/>
              </a:rPr>
            </a:br>
            <a:r>
              <a:rPr lang="en-US" altLang="zh-TW" sz="2400" dirty="0" smtClean="0">
                <a:latin typeface="Consolas" panose="020B0609020204030204" pitchFamily="49" charset="0"/>
              </a:rPr>
              <a:t>  // declarations and statements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533400" y="3276600"/>
            <a:ext cx="8305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6125" indent="-288925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0" lang="en-US" altLang="zh-TW" sz="2800" b="0" dirty="0" err="1">
                <a:solidFill>
                  <a:schemeClr val="folHlink"/>
                </a:solidFill>
                <a:latin typeface="Consolas" panose="020B0609020204030204" pitchFamily="49" charset="0"/>
              </a:rPr>
              <a:t>parameter_list</a:t>
            </a:r>
            <a:endParaRPr kumimoji="0" lang="en-US" altLang="zh-TW" sz="2800" b="0" dirty="0">
              <a:solidFill>
                <a:schemeClr val="folHlink"/>
              </a:solidFill>
              <a:latin typeface="Consolas" panose="020B0609020204030204" pitchFamily="49" charset="0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0" lang="en-US" altLang="zh-TW" sz="2400" b="0" dirty="0" smtClean="0">
                <a:latin typeface="Calibri" panose="020F0502020204030204" pitchFamily="34" charset="0"/>
              </a:rPr>
              <a:t>Zero or more parameters</a:t>
            </a:r>
            <a:r>
              <a:rPr kumimoji="0" lang="en-US" altLang="zh-TW" sz="2400" b="0" i="1" dirty="0" smtClean="0">
                <a:latin typeface="Calibri" panose="020F0502020204030204" pitchFamily="34" charset="0"/>
              </a:rPr>
              <a:t> </a:t>
            </a:r>
            <a:r>
              <a:rPr kumimoji="0" lang="en-US" altLang="zh-TW" sz="2400" b="0" dirty="0" smtClean="0">
                <a:latin typeface="Calibri" panose="020F0502020204030204" pitchFamily="34" charset="0"/>
              </a:rPr>
              <a:t>separated by comma in the form</a:t>
            </a:r>
            <a:endParaRPr kumimoji="0" lang="en-US" altLang="zh-TW" sz="2400" b="0" dirty="0">
              <a:latin typeface="Calibri" panose="020F0502020204030204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kumimoji="0" lang="en-US" altLang="zh-TW" sz="2400" b="0" dirty="0">
                <a:latin typeface="Calibri" panose="020F0502020204030204" pitchFamily="34" charset="0"/>
              </a:rPr>
              <a:t>	</a:t>
            </a:r>
            <a:r>
              <a:rPr kumimoji="0" lang="en-US" altLang="zh-TW" sz="2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kumimoji="0" lang="en-US" altLang="zh-TW" sz="2400" b="0" baseline="-25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zh-TW" sz="2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param</a:t>
            </a:r>
            <a:r>
              <a:rPr kumimoji="0" lang="en-US" altLang="zh-TW" sz="2400" b="0" baseline="-25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zh-TW" sz="2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, type</a:t>
            </a:r>
            <a:r>
              <a:rPr kumimoji="0" lang="en-US" altLang="zh-TW" sz="2400" b="0" baseline="-25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zh-TW" sz="2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param</a:t>
            </a:r>
            <a:r>
              <a:rPr kumimoji="0" lang="en-US" altLang="zh-TW" sz="2400" b="0" baseline="-25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zh-TW" sz="2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, …, </a:t>
            </a:r>
            <a:r>
              <a:rPr kumimoji="0" lang="en-US" altLang="zh-TW" sz="24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kumimoji="0" lang="en-US" altLang="zh-TW" sz="2400" b="0" baseline="-25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</a:t>
            </a:r>
            <a:r>
              <a:rPr kumimoji="0" lang="en-US" altLang="zh-TW" sz="2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4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param</a:t>
            </a:r>
            <a:r>
              <a:rPr kumimoji="0" lang="en-US" altLang="zh-TW" sz="2400" b="0" baseline="-25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</a:t>
            </a:r>
            <a:endParaRPr kumimoji="0" lang="en-US" altLang="zh-TW" sz="2400" b="0" baseline="-25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kumimoji="0" lang="en-US" altLang="zh-TW" sz="2100" baseline="-25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77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and implement a function that can be used to print any character N times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337" y="76200"/>
            <a:ext cx="8997461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2.4</a:t>
            </a:r>
            <a:r>
              <a:rPr lang="en-US" dirty="0" smtClean="0"/>
              <a:t>.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19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FCF-A420-4F53-8007-A3368F976619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61962" y="990600"/>
            <a:ext cx="8682038" cy="5105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A function that prints the character, </a:t>
            </a:r>
            <a:r>
              <a:rPr kumimoji="0" lang="en-US" altLang="zh-TW" sz="2000" b="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kumimoji="0"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, n times */</a:t>
            </a:r>
            <a:endParaRPr kumimoji="0" lang="en-US" altLang="zh-TW" sz="20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printChars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n,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ch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</a:rPr>
              <a:t>;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= 0;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&lt; n;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++)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    printf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"%c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, 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ch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}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printf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"\n"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main()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printChars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17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,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'#'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);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printf(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"  Hello World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!\n"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printChars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17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,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'*'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);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return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4762" y="990600"/>
            <a:ext cx="461962" cy="5105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761172" y="2971800"/>
            <a:ext cx="4276725" cy="11430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kumimoji="0" lang="en-US" altLang="zh-TW" sz="2000" b="0" dirty="0">
                <a:latin typeface="Consolas" panose="020B0609020204030204" pitchFamily="49" charset="0"/>
              </a:rPr>
              <a:t>#################</a:t>
            </a:r>
          </a:p>
          <a:p>
            <a:r>
              <a:rPr kumimoji="0" lang="en-US" altLang="zh-TW" sz="2000" b="0" dirty="0" smtClean="0">
                <a:latin typeface="Consolas" panose="020B0609020204030204" pitchFamily="49" charset="0"/>
              </a:rPr>
              <a:t>  Hello World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!</a:t>
            </a:r>
          </a:p>
          <a:p>
            <a:r>
              <a:rPr kumimoji="0" lang="en-US" altLang="zh-TW" sz="2000" b="0" dirty="0" smtClean="0">
                <a:latin typeface="Consolas" panose="020B0609020204030204" pitchFamily="49" charset="0"/>
              </a:rPr>
              <a:t>*****************    </a:t>
            </a:r>
            <a:endParaRPr kumimoji="0" lang="en-US" altLang="zh-TW" sz="2000" b="0" dirty="0"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337" y="76200"/>
            <a:ext cx="8997461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2.4</a:t>
            </a:r>
            <a:r>
              <a:rPr lang="en-US" dirty="0" smtClean="0"/>
              <a:t>.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FCF-A420-4F53-8007-A3368F976619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61962" y="990600"/>
            <a:ext cx="8682038" cy="5105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A function that prints the character, </a:t>
            </a:r>
            <a:r>
              <a:rPr kumimoji="0" lang="en-US" altLang="zh-TW" sz="2000" b="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kumimoji="0"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, n times */</a:t>
            </a:r>
            <a:endParaRPr kumimoji="0" lang="en-US" altLang="zh-TW" sz="20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printChars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n,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ch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</a:rPr>
              <a:t>;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= 0;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&lt; n;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++)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    printf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"%c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, 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ch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}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printf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"\n"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main()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printChars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17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,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'#'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);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printf(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"  Hello World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!\n"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printChars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17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,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'*'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);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return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4762" y="990600"/>
            <a:ext cx="461962" cy="5105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337" y="76200"/>
            <a:ext cx="8997461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2.4</a:t>
            </a:r>
            <a:r>
              <a:rPr lang="en-US" dirty="0" smtClean="0"/>
              <a:t>. Example</a:t>
            </a:r>
            <a:endParaRPr lang="en-US" dirty="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730867" y="1402841"/>
            <a:ext cx="688733" cy="36933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kumimoji="0" lang="zh-TW" altLang="en-US" dirty="0">
              <a:latin typeface="Calibri" panose="020F0502020204030204" pitchFamily="34" charset="0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131919" y="4393898"/>
            <a:ext cx="525681" cy="36933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kumimoji="0" lang="zh-TW" altLang="en-US" dirty="0">
              <a:latin typeface="Calibri" panose="020F0502020204030204" pitchFamily="34" charset="0"/>
            </a:endParaRPr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 flipH="1" flipV="1">
            <a:off x="3730866" y="4393898"/>
            <a:ext cx="129833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 flipH="1" flipV="1">
            <a:off x="3167761" y="2753108"/>
            <a:ext cx="718439" cy="4472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681390" y="2386953"/>
            <a:ext cx="450529" cy="366156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kumimoji="0" lang="zh-TW" altLang="en-US" dirty="0">
              <a:latin typeface="Calibri" panose="020F0502020204030204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029199" y="4339175"/>
            <a:ext cx="3886201" cy="1299625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400" b="0" dirty="0" smtClean="0">
                <a:latin typeface="Calibri" panose="020F0502020204030204" pitchFamily="34" charset="0"/>
              </a:rPr>
              <a:t>Character constant is enclosed by a pair of single quotes (</a:t>
            </a:r>
            <a:r>
              <a:rPr lang="en-US" altLang="zh-TW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TW" sz="2400" b="0" dirty="0" smtClean="0">
                <a:latin typeface="Calibri" panose="020F0502020204030204" pitchFamily="34" charset="0"/>
              </a:rPr>
              <a:t>).</a:t>
            </a:r>
            <a:endParaRPr lang="en-US" altLang="zh-TW" sz="2400" b="0" dirty="0">
              <a:latin typeface="Calibri" panose="020F0502020204030204" pitchFamily="34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886200" y="3085043"/>
            <a:ext cx="4724400" cy="916513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altLang="zh-TW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zh-TW" sz="2400" b="0" dirty="0" smtClean="0">
                <a:latin typeface="Calibri" panose="020F0502020204030204" pitchFamily="34" charset="0"/>
              </a:rPr>
              <a:t> is the format specifier for printing character</a:t>
            </a:r>
            <a:r>
              <a:rPr lang="en-US" altLang="zh-TW" sz="2400" b="0" dirty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86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F82B-A295-4EE3-B28C-D7C9C567FC80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sz="2800" dirty="0" smtClean="0"/>
              <a:t>Basic Concepts</a:t>
            </a:r>
            <a:endParaRPr lang="en-US" altLang="zh-TW" sz="2800" dirty="0"/>
          </a:p>
          <a:p>
            <a:pPr marL="838200" lvl="1" indent="-381000"/>
            <a:r>
              <a:rPr lang="en-US" altLang="zh-TW" sz="2600" dirty="0" smtClean="0"/>
              <a:t>Understanding what a function is</a:t>
            </a:r>
            <a:endParaRPr lang="en-US" altLang="zh-TW" sz="2600" dirty="0"/>
          </a:p>
          <a:p>
            <a:pPr marL="838200" lvl="1" indent="-381000"/>
            <a:r>
              <a:rPr lang="en-US" altLang="zh-TW" sz="2600" dirty="0" smtClean="0"/>
              <a:t>Calling a function and tracing a function call</a:t>
            </a:r>
            <a:endParaRPr lang="en-US" altLang="zh-TW" sz="2600" dirty="0"/>
          </a:p>
          <a:p>
            <a:pPr marL="838200" lvl="1" indent="-381000"/>
            <a:r>
              <a:rPr lang="en-US" altLang="zh-TW" sz="2600" dirty="0" smtClean="0"/>
              <a:t>Characteristics of the variables declared inside a function</a:t>
            </a:r>
            <a:endParaRPr lang="en-US" altLang="zh-TW" sz="2600" dirty="0"/>
          </a:p>
          <a:p>
            <a:pPr marL="838200" lvl="1" indent="-381000"/>
            <a:endParaRPr lang="en-US" altLang="zh-TW" sz="2500" dirty="0"/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sz="2800" dirty="0"/>
              <a:t>Parameters</a:t>
            </a:r>
          </a:p>
          <a:p>
            <a:pPr marL="838200" lvl="1" indent="-381000"/>
            <a:r>
              <a:rPr lang="en-US" altLang="zh-TW" sz="2600" dirty="0" smtClean="0"/>
              <a:t>Defining a function with parameters</a:t>
            </a:r>
            <a:endParaRPr lang="en-US" altLang="zh-TW" sz="2600" dirty="0"/>
          </a:p>
          <a:p>
            <a:pPr marL="838200" lvl="1" indent="-381000"/>
            <a:endParaRPr lang="en-US" altLang="zh-TW" sz="2500" dirty="0"/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sz="2800" dirty="0" smtClean="0"/>
              <a:t>Returned value</a:t>
            </a:r>
            <a:endParaRPr lang="en-US" altLang="zh-TW" sz="2800" dirty="0"/>
          </a:p>
          <a:p>
            <a:pPr marL="838200" lvl="1" indent="-381000"/>
            <a:r>
              <a:rPr lang="en-US" altLang="zh-TW" sz="2600" dirty="0" smtClean="0"/>
              <a:t>Defining a function with a return value</a:t>
            </a:r>
            <a:endParaRPr lang="en-US" altLang="zh-TW" sz="2600" dirty="0"/>
          </a:p>
          <a:p>
            <a:pPr marL="838200" lvl="1" indent="-381000"/>
            <a:r>
              <a:rPr lang="en-US" altLang="zh-TW" sz="2600" dirty="0" smtClean="0"/>
              <a:t>The </a:t>
            </a:r>
            <a:r>
              <a:rPr lang="en-US" altLang="zh-TW" sz="26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600" dirty="0" smtClean="0"/>
              <a:t> keyword</a:t>
            </a:r>
            <a:endParaRPr lang="en-US" altLang="zh-TW" sz="2600" dirty="0"/>
          </a:p>
          <a:p>
            <a:pPr marL="838200" lvl="1" indent="-381000"/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772304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CE83-8552-455A-ABAA-D553F99CF1BA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507437" y="990599"/>
            <a:ext cx="8645525" cy="3477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foo(</a:t>
            </a: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x, </a:t>
            </a: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y)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printf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"%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d %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d\n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, x, y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main()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x = 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, y = 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foo(x, y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foo(y, x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66F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10549" y="990600"/>
            <a:ext cx="496887" cy="3477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Ins="90000">
            <a:sp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440334" name="Rectangle 14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4572000"/>
            <a:ext cx="8839200" cy="1524000"/>
          </a:xfrm>
          <a:noFill/>
        </p:spPr>
        <p:txBody>
          <a:bodyPr/>
          <a:lstStyle/>
          <a:p>
            <a:r>
              <a:rPr lang="en-US" altLang="zh-TW" sz="2800" u="sng" dirty="0" smtClean="0"/>
              <a:t>Arguments and formal parameters are matched by</a:t>
            </a:r>
            <a:r>
              <a:rPr lang="en-US" altLang="zh-TW" sz="2800" dirty="0" smtClean="0"/>
              <a:t> </a:t>
            </a:r>
            <a:r>
              <a:rPr lang="en-US" altLang="zh-TW" sz="2800" u="sng" dirty="0" smtClean="0"/>
              <a:t>position</a:t>
            </a:r>
            <a:r>
              <a:rPr lang="en-US" altLang="zh-TW" sz="2800" dirty="0" smtClean="0"/>
              <a:t> (not by names and not by types</a:t>
            </a:r>
            <a:r>
              <a:rPr lang="en-US" altLang="zh-TW" sz="2800" dirty="0"/>
              <a:t>).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337" y="76200"/>
            <a:ext cx="8997461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2.5</a:t>
            </a:r>
            <a:r>
              <a:rPr lang="en-US" sz="4000" dirty="0" smtClean="0"/>
              <a:t>. Parameters are matched by position</a:t>
            </a:r>
            <a:endParaRPr lang="en-US" sz="4000" dirty="0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791200" y="3657600"/>
            <a:ext cx="3200400" cy="4572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400" b="0" dirty="0" smtClean="0">
                <a:latin typeface="Calibri" panose="020F0502020204030204" pitchFamily="34" charset="0"/>
              </a:rPr>
              <a:t>What is the output</a:t>
            </a:r>
            <a:r>
              <a:rPr lang="en-US" altLang="zh-TW" sz="2400" b="0" dirty="0">
                <a:latin typeface="Calibri" panose="020F0502020204030204" pitchFamily="34" charset="0"/>
              </a:rPr>
              <a:t>?</a:t>
            </a:r>
            <a:endParaRPr lang="en-US" altLang="zh-TW" sz="16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38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4A17-F376-4619-BF9F-B5B4F8A1EBED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452438" y="990600"/>
            <a:ext cx="8605837" cy="121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void foo(</a:t>
            </a: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x, </a:t>
            </a: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y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) {  </a:t>
            </a:r>
            <a:r>
              <a:rPr kumimoji="0"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Correct */</a:t>
            </a:r>
            <a:endParaRPr kumimoji="0" lang="en-US" altLang="zh-TW" sz="20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…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-4763" y="990600"/>
            <a:ext cx="461963" cy="121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7413" name="Rectangle 17"/>
          <p:cNvSpPr>
            <a:spLocks noGrp="1" noChangeArrowheads="1"/>
          </p:cNvSpPr>
          <p:nvPr>
            <p:ph type="body" idx="4294967295"/>
          </p:nvPr>
        </p:nvSpPr>
        <p:spPr>
          <a:xfrm>
            <a:off x="138113" y="3733800"/>
            <a:ext cx="8726487" cy="2227262"/>
          </a:xfrm>
          <a:noFill/>
        </p:spPr>
        <p:txBody>
          <a:bodyPr>
            <a:normAutofit/>
          </a:bodyPr>
          <a:lstStyle/>
          <a:p>
            <a:r>
              <a:rPr lang="en-US" altLang="zh-TW" sz="2800" dirty="0" smtClean="0">
                <a:cs typeface="Times New Roman" pitchFamily="18" charset="0"/>
              </a:rPr>
              <a:t>We need to clearly specify the data type for </a:t>
            </a:r>
            <a:r>
              <a:rPr lang="en-US" altLang="zh-TW" sz="2800" u="sng" dirty="0" smtClean="0">
                <a:cs typeface="Times New Roman" pitchFamily="18" charset="0"/>
              </a:rPr>
              <a:t>every parameter</a:t>
            </a:r>
            <a:r>
              <a:rPr lang="en-US" altLang="zh-TW" sz="2800" dirty="0" smtClean="0">
                <a:cs typeface="Times New Roman" pitchFamily="18" charset="0"/>
              </a:rPr>
              <a:t> even if multiple parameters are of the same type</a:t>
            </a:r>
            <a:r>
              <a:rPr lang="en-US" altLang="zh-TW" sz="2800" dirty="0">
                <a:cs typeface="Times New Roman" pitchFamily="18" charset="0"/>
              </a:rPr>
              <a:t>.</a:t>
            </a:r>
            <a:endParaRPr lang="en-US" altLang="zh-TW" sz="2400" dirty="0">
              <a:cs typeface="Times New Roman" pitchFamily="18" charset="0"/>
            </a:endParaRPr>
          </a:p>
        </p:txBody>
      </p:sp>
      <p:sp>
        <p:nvSpPr>
          <p:cNvPr id="17414" name="Rectangle 19"/>
          <p:cNvSpPr>
            <a:spLocks noChangeArrowheads="1"/>
          </p:cNvSpPr>
          <p:nvPr/>
        </p:nvSpPr>
        <p:spPr bwMode="auto">
          <a:xfrm>
            <a:off x="457200" y="2362200"/>
            <a:ext cx="8605838" cy="121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void foo(</a:t>
            </a:r>
            <a:r>
              <a:rPr kumimoji="0" lang="en-US" altLang="zh-TW" sz="2000" b="0" dirty="0" err="1" smtClean="0">
                <a:solidFill>
                  <a:srgbClr val="FF3300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solidFill>
                  <a:srgbClr val="FF3300"/>
                </a:solidFill>
                <a:latin typeface="Consolas" panose="020B0609020204030204" pitchFamily="49" charset="0"/>
              </a:rPr>
              <a:t> x, y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) {      </a:t>
            </a:r>
            <a:r>
              <a:rPr kumimoji="0" lang="en-US" altLang="zh-TW" sz="2000" b="0" dirty="0" smtClean="0">
                <a:solidFill>
                  <a:srgbClr val="FF3300"/>
                </a:solidFill>
                <a:latin typeface="Consolas" panose="020B0609020204030204" pitchFamily="49" charset="0"/>
              </a:rPr>
              <a:t>/* Incorrect */</a:t>
            </a:r>
            <a:endParaRPr kumimoji="0" lang="en-US" altLang="zh-TW" sz="2000" b="0" dirty="0">
              <a:solidFill>
                <a:srgbClr val="FF33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…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415" name="Rectangle 20"/>
          <p:cNvSpPr>
            <a:spLocks noChangeArrowheads="1"/>
          </p:cNvSpPr>
          <p:nvPr/>
        </p:nvSpPr>
        <p:spPr bwMode="auto">
          <a:xfrm>
            <a:off x="0" y="2362200"/>
            <a:ext cx="461963" cy="121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0337" y="76200"/>
            <a:ext cx="8997461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0338" y="76200"/>
            <a:ext cx="8987938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2.6</a:t>
            </a:r>
            <a:r>
              <a:rPr lang="en-US" sz="4000" dirty="0" smtClean="0"/>
              <a:t>. Common Mistakes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2258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BA10-0F27-4190-A326-D4862C3CBFA6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76200"/>
            <a:ext cx="8839200" cy="914400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3</a:t>
            </a:r>
            <a:r>
              <a:rPr lang="en-US" altLang="zh-TW" dirty="0" smtClean="0"/>
              <a:t>. Return Value</a:t>
            </a:r>
            <a:endParaRPr lang="zh-TW" altLang="en-US" dirty="0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4983165"/>
          </a:xfrm>
        </p:spPr>
        <p:txBody>
          <a:bodyPr/>
          <a:lstStyle/>
          <a:p>
            <a:r>
              <a:rPr lang="en-US" altLang="zh-TW" sz="2800" dirty="0" smtClean="0"/>
              <a:t>How to return a value from a function to its caller</a:t>
            </a:r>
            <a:r>
              <a:rPr lang="en-US" altLang="zh-TW" sz="2800" dirty="0"/>
              <a:t>?</a:t>
            </a:r>
          </a:p>
          <a:p>
            <a:endParaRPr lang="en-US" altLang="zh-TW" sz="2800" dirty="0"/>
          </a:p>
          <a:p>
            <a:r>
              <a:rPr lang="en-US" altLang="zh-TW" sz="2800" dirty="0" smtClean="0"/>
              <a:t>How does the </a:t>
            </a:r>
            <a:r>
              <a:rPr lang="en-US" altLang="zh-TW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2800" dirty="0" smtClean="0"/>
              <a:t> keyword affect the execution flow inside a function</a:t>
            </a:r>
            <a:r>
              <a:rPr lang="en-US" altLang="zh-TW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306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516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cube(</a:t>
            </a: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x)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y</a:t>
            </a:r>
            <a:r>
              <a:rPr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y = x * x * x</a:t>
            </a:r>
            <a:r>
              <a:rPr lang="en-US" altLang="zh-TW" sz="2000" b="0" dirty="0">
                <a:latin typeface="Consolas" panose="020B0609020204030204" pitchFamily="49" charset="0"/>
              </a:rPr>
              <a:t>;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y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main()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result</a:t>
            </a:r>
            <a:r>
              <a:rPr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result = cube(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printf( 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"Cube of 3 is %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d\n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, result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009999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51689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763" y="6159524"/>
            <a:ext cx="4033837" cy="4191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0" lang="en-US" altLang="zh-TW" sz="2000" b="0" dirty="0" smtClean="0">
                <a:latin typeface="Consolas" panose="020B0609020204030204" pitchFamily="49" charset="0"/>
              </a:rPr>
              <a:t>Cube of 3 is 27</a:t>
            </a:r>
            <a:endParaRPr kumimoji="0" lang="en-US" altLang="zh-TW" sz="2000" b="0" dirty="0">
              <a:latin typeface="Consolas" panose="020B0609020204030204" pitchFamily="49" charset="0"/>
            </a:endParaRP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4000" dirty="0"/>
              <a:t>3.1</a:t>
            </a:r>
            <a:r>
              <a:rPr lang="en-US" altLang="zh-TW" sz="4000" dirty="0" smtClean="0"/>
              <a:t>. Returning a Value From a Function</a:t>
            </a:r>
            <a:endParaRPr lang="en-US" altLang="zh-TW" sz="40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505200" y="1143000"/>
            <a:ext cx="5414963" cy="5334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kumimoji="0" lang="en-US" altLang="zh-TW" sz="2400" dirty="0" smtClean="0">
                <a:solidFill>
                  <a:srgbClr val="000000"/>
                </a:solidFill>
              </a:rPr>
              <a:t>A function can return a value to its caller</a:t>
            </a:r>
            <a:r>
              <a:rPr kumimoji="0" lang="en-US" altLang="zh-TW" sz="24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898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516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cube(</a:t>
            </a: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x)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y</a:t>
            </a:r>
            <a:r>
              <a:rPr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y = x * x * x</a:t>
            </a:r>
            <a:r>
              <a:rPr lang="en-US" altLang="zh-TW" sz="2000" b="0" dirty="0">
                <a:latin typeface="Consolas" panose="020B0609020204030204" pitchFamily="49" charset="0"/>
              </a:rPr>
              <a:t>;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y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main()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result</a:t>
            </a:r>
            <a:r>
              <a:rPr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result = cube(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printf( 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"Cube of 3 is %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d\n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, result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009999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51689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763" y="6159524"/>
            <a:ext cx="4033837" cy="4191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0" lang="en-US" altLang="zh-TW" sz="2000" b="0" dirty="0" smtClean="0">
                <a:latin typeface="Consolas" panose="020B0609020204030204" pitchFamily="49" charset="0"/>
              </a:rPr>
              <a:t>Cube of 3 is 27</a:t>
            </a:r>
            <a:endParaRPr kumimoji="0" lang="en-US" altLang="zh-TW" sz="2000" b="0" dirty="0">
              <a:latin typeface="Consolas" panose="020B0609020204030204" pitchFamily="49" charset="0"/>
            </a:endParaRP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4000" dirty="0"/>
              <a:t>3.1</a:t>
            </a:r>
            <a:r>
              <a:rPr lang="en-US" altLang="zh-TW" sz="4000" dirty="0" smtClean="0"/>
              <a:t>. Returning a Value From a Function</a:t>
            </a:r>
            <a:endParaRPr lang="en-US" altLang="zh-TW" sz="40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67200" y="1005795"/>
            <a:ext cx="4652963" cy="1200329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400" dirty="0" smtClean="0">
                <a:solidFill>
                  <a:srgbClr val="000000"/>
                </a:solidFill>
              </a:rPr>
              <a:t> indicates that </a:t>
            </a:r>
            <a:r>
              <a:rPr kumimoji="0"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cube()</a:t>
            </a:r>
            <a:r>
              <a:rPr kumimoji="0" lang="en-US" altLang="zh-TW" sz="2400" dirty="0" smtClean="0">
                <a:solidFill>
                  <a:srgbClr val="000000"/>
                </a:solidFill>
              </a:rPr>
              <a:t> will return a value of type </a:t>
            </a:r>
            <a:r>
              <a:rPr kumimoji="0"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400" dirty="0" smtClean="0">
                <a:solidFill>
                  <a:srgbClr val="000000"/>
                </a:solidFill>
              </a:rPr>
              <a:t> when </a:t>
            </a:r>
            <a:r>
              <a:rPr lang="en-US" altLang="zh-TW" sz="2400" dirty="0" smtClean="0">
                <a:solidFill>
                  <a:srgbClr val="000000"/>
                </a:solidFill>
              </a:rPr>
              <a:t>the function</a:t>
            </a:r>
            <a:r>
              <a:rPr kumimoji="0" lang="en-US" altLang="zh-TW" sz="2400" dirty="0" smtClean="0">
                <a:solidFill>
                  <a:srgbClr val="000000"/>
                </a:solidFill>
              </a:rPr>
              <a:t> finishes</a:t>
            </a:r>
            <a:r>
              <a:rPr lang="en-US" altLang="zh-TW" sz="2400" dirty="0" smtClean="0">
                <a:solidFill>
                  <a:srgbClr val="000000"/>
                </a:solidFill>
              </a:rPr>
              <a:t> its execution</a:t>
            </a:r>
            <a:r>
              <a:rPr lang="en-US" altLang="zh-TW" sz="2400" dirty="0">
                <a:solidFill>
                  <a:srgbClr val="000000"/>
                </a:solidFill>
              </a:rPr>
              <a:t>.</a:t>
            </a:r>
            <a:endParaRPr kumimoji="0" lang="en-US" altLang="zh-TW" sz="2400" dirty="0">
              <a:solidFill>
                <a:srgbClr val="000000"/>
              </a:solidFill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 flipV="1">
            <a:off x="2514600" y="29718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1219200" y="1605959"/>
            <a:ext cx="3048000" cy="7099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810000" y="2849109"/>
            <a:ext cx="5236028" cy="156966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dirty="0" smtClean="0">
                <a:solidFill>
                  <a:srgbClr val="000000"/>
                </a:solidFill>
              </a:rPr>
              <a:t> is a keyword that is used to specify the value to be returned to the caller. In this example, the value of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zh-TW" sz="2400" dirty="0" smtClean="0">
                <a:solidFill>
                  <a:srgbClr val="000000"/>
                </a:solidFill>
              </a:rPr>
              <a:t> is returned</a:t>
            </a:r>
            <a:r>
              <a:rPr lang="en-US" altLang="zh-TW" sz="2400" dirty="0">
                <a:solidFill>
                  <a:srgbClr val="000000"/>
                </a:solidFill>
              </a:rPr>
              <a:t>.</a:t>
            </a:r>
            <a:endParaRPr lang="en-US" altLang="zh-TW" sz="2400" dirty="0">
              <a:solidFill>
                <a:srgbClr val="0000CC"/>
              </a:solidFill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81000" y="1676956"/>
            <a:ext cx="838200" cy="369332"/>
          </a:xfrm>
          <a:prstGeom prst="rect">
            <a:avLst/>
          </a:prstGeom>
          <a:noFill/>
          <a:ln w="25400">
            <a:solidFill>
              <a:srgbClr val="FF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kumimoji="0" lang="zh-TW" altLang="en-US" dirty="0">
              <a:latin typeface="Calibri" panose="020F0502020204030204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026886" y="2716768"/>
            <a:ext cx="1487714" cy="369332"/>
          </a:xfrm>
          <a:prstGeom prst="rect">
            <a:avLst/>
          </a:prstGeom>
          <a:noFill/>
          <a:ln w="25400">
            <a:solidFill>
              <a:srgbClr val="FF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kumimoji="0" lang="zh-TW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446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4D77-FB20-4C78-8D9D-5BE8AEF86034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"/>
            <a:ext cx="9144000" cy="990600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/>
              <a:t>3.2</a:t>
            </a:r>
            <a:r>
              <a:rPr lang="en-US" altLang="zh-TW" sz="3200" dirty="0" smtClean="0"/>
              <a:t>. Defining a function that returns a value (</a:t>
            </a:r>
            <a:r>
              <a:rPr lang="en-US" altLang="zh-TW" sz="3200" dirty="0"/>
              <a:t>Syntax)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199" y="1054781"/>
            <a:ext cx="8229600" cy="1655762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5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return_type</a:t>
            </a:r>
            <a:r>
              <a:rPr lang="en-US" altLang="zh-TW" sz="2400" dirty="0" smtClean="0">
                <a:latin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latin typeface="Consolas" panose="020B0609020204030204" pitchFamily="49" charset="0"/>
              </a:rPr>
              <a:t>function_name</a:t>
            </a:r>
            <a:r>
              <a:rPr lang="en-US" altLang="zh-TW" sz="2400" dirty="0" smtClean="0">
                <a:latin typeface="Consolas" panose="020B0609020204030204" pitchFamily="49" charset="0"/>
              </a:rPr>
              <a:t>( </a:t>
            </a:r>
            <a:r>
              <a:rPr lang="en-US" altLang="zh-TW" sz="2500" dirty="0" err="1" smtClean="0">
                <a:latin typeface="Consolas" panose="020B0609020204030204" pitchFamily="49" charset="0"/>
              </a:rPr>
              <a:t>parameter_list</a:t>
            </a:r>
            <a:r>
              <a:rPr lang="en-US" altLang="zh-TW" sz="2500" dirty="0" smtClean="0"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latin typeface="Consolas" panose="020B0609020204030204" pitchFamily="49" charset="0"/>
              </a:rPr>
              <a:t>) {</a:t>
            </a:r>
            <a:r>
              <a:rPr lang="en-US" altLang="zh-TW" sz="2400" dirty="0">
                <a:latin typeface="Consolas" panose="020B0609020204030204" pitchFamily="49" charset="0"/>
              </a:rPr>
              <a:t/>
            </a:r>
            <a:br>
              <a:rPr lang="en-US" altLang="zh-TW" sz="2400" dirty="0">
                <a:latin typeface="Consolas" panose="020B0609020204030204" pitchFamily="49" charset="0"/>
              </a:rPr>
            </a:br>
            <a:r>
              <a:rPr lang="en-US" altLang="zh-TW" sz="2400" dirty="0" smtClean="0">
                <a:latin typeface="Consolas" panose="020B0609020204030204" pitchFamily="49" charset="0"/>
              </a:rPr>
              <a:t>  …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Consolas" panose="020B0609020204030204" pitchFamily="49" charset="0"/>
              </a:rPr>
              <a:t>    </a:t>
            </a:r>
            <a:r>
              <a:rPr lang="en-US" altLang="zh-TW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dirty="0" smtClean="0"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chemeClr val="folHlink"/>
                </a:solidFill>
                <a:latin typeface="Consolas" panose="020B0609020204030204" pitchFamily="49" charset="0"/>
              </a:rPr>
              <a:t>expression</a:t>
            </a:r>
            <a:r>
              <a:rPr lang="en-US" altLang="zh-TW" sz="2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152400" y="2743200"/>
            <a:ext cx="8839199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6125" indent="-288925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0" lang="en-US" altLang="zh-TW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return_type</a:t>
            </a:r>
            <a:endParaRPr kumimoji="0" lang="en-US" altLang="zh-TW" sz="28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TW" sz="2400" b="0" u="sng" dirty="0" smtClean="0">
                <a:latin typeface="Calibri" panose="020F0502020204030204" pitchFamily="34" charset="0"/>
              </a:rPr>
              <a:t>Data t</a:t>
            </a:r>
            <a:r>
              <a:rPr kumimoji="0" lang="en-US" altLang="zh-TW" sz="2400" b="0" u="sng" dirty="0" smtClean="0">
                <a:latin typeface="Calibri" panose="020F0502020204030204" pitchFamily="34" charset="0"/>
              </a:rPr>
              <a:t>ype</a:t>
            </a:r>
            <a:r>
              <a:rPr kumimoji="0" lang="en-US" altLang="zh-TW" sz="2400" b="0" dirty="0" smtClean="0">
                <a:latin typeface="Calibri" panose="020F0502020204030204" pitchFamily="34" charset="0"/>
              </a:rPr>
              <a:t> of data to be returned by the function</a:t>
            </a:r>
            <a:endParaRPr kumimoji="0" lang="en-US" altLang="zh-TW" sz="2400" b="0" dirty="0">
              <a:latin typeface="Calibri" panose="020F0502020204030204" pitchFamily="34" charset="0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0" lang="en-US" altLang="zh-TW" sz="2400" b="0" dirty="0" smtClean="0">
                <a:latin typeface="Calibri" panose="020F0502020204030204" pitchFamily="34" charset="0"/>
              </a:rPr>
              <a:t>Use </a:t>
            </a:r>
            <a:r>
              <a:rPr kumimoji="0" lang="en-US" altLang="zh-TW" sz="2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400" b="0" dirty="0" smtClean="0">
                <a:latin typeface="Calibri" panose="020F0502020204030204" pitchFamily="34" charset="0"/>
              </a:rPr>
              <a:t> if a function does not return a value</a:t>
            </a:r>
            <a:endParaRPr kumimoji="0" lang="en-US" altLang="zh-TW" sz="2400" b="0" dirty="0">
              <a:latin typeface="Calibri" panose="020F0502020204030204" pitchFamily="34" charset="0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kumimoji="0" lang="en-US" altLang="zh-TW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0" lang="en-US" altLang="zh-TW" sz="28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8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800" b="0" dirty="0" smtClean="0">
                <a:solidFill>
                  <a:schemeClr val="folHlink"/>
                </a:solidFill>
                <a:latin typeface="Consolas" panose="020B0609020204030204" pitchFamily="49" charset="0"/>
              </a:rPr>
              <a:t>expression</a:t>
            </a:r>
            <a:endParaRPr kumimoji="0" lang="en-US" altLang="zh-TW" sz="2900" b="0" dirty="0">
              <a:latin typeface="Calibri" panose="020F0502020204030204" pitchFamily="34" charset="0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0" lang="en-US" altLang="zh-TW" sz="24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400" b="0" dirty="0" smtClean="0">
                <a:latin typeface="Calibri" panose="020F0502020204030204" pitchFamily="34" charset="0"/>
              </a:rPr>
              <a:t> is a keyword</a:t>
            </a:r>
            <a:r>
              <a:rPr kumimoji="0" lang="en-US" altLang="zh-TW" sz="2400" b="0" dirty="0">
                <a:latin typeface="Calibri" panose="020F0502020204030204" pitchFamily="34" charset="0"/>
              </a:rPr>
              <a:t>.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0" lang="en-US" altLang="zh-TW" sz="2400" b="0" dirty="0" smtClean="0">
                <a:latin typeface="Calibri" panose="020F0502020204030204" pitchFamily="34" charset="0"/>
              </a:rPr>
              <a:t>When this statement is executed, the value of </a:t>
            </a:r>
            <a:r>
              <a:rPr kumimoji="0" lang="en-US" altLang="zh-TW" sz="2400" b="0" dirty="0" smtClean="0">
                <a:solidFill>
                  <a:schemeClr val="folHlink"/>
                </a:solidFill>
                <a:latin typeface="Consolas" panose="020B0609020204030204" pitchFamily="49" charset="0"/>
              </a:rPr>
              <a:t>expression</a:t>
            </a:r>
            <a:r>
              <a:rPr kumimoji="0" lang="en-US" altLang="zh-TW" sz="2400" b="0" dirty="0" smtClean="0">
                <a:latin typeface="Calibri" panose="020F0502020204030204" pitchFamily="34" charset="0"/>
              </a:rPr>
              <a:t> is returned to the caller</a:t>
            </a:r>
            <a:r>
              <a:rPr kumimoji="0" lang="en-US" altLang="zh-TW" sz="2400" b="0" dirty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3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DE92-83A0-4030-9AAE-594FB7FDFDF9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  <a:noFill/>
        </p:spPr>
        <p:txBody>
          <a:bodyPr anchor="t">
            <a:normAutofit fontScale="90000"/>
          </a:bodyPr>
          <a:lstStyle/>
          <a:p>
            <a:pPr algn="l"/>
            <a:r>
              <a:rPr lang="en-US" altLang="zh-TW" sz="3600" dirty="0"/>
              <a:t>3.3</a:t>
            </a:r>
            <a:r>
              <a:rPr lang="en-US" altLang="zh-TW" sz="3600" dirty="0" smtClean="0"/>
              <a:t>. Evaluating an expression containing function calls</a:t>
            </a:r>
            <a:endParaRPr lang="en-US" altLang="zh-TW" sz="3600" dirty="0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475214" y="1708150"/>
            <a:ext cx="76200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x = </a:t>
            </a:r>
            <a:r>
              <a:rPr kumimoji="0" lang="en-US" altLang="zh-TW" sz="2000" b="0" dirty="0" smtClean="0">
                <a:solidFill>
                  <a:srgbClr val="FF3300"/>
                </a:solidFill>
                <a:latin typeface="Consolas" panose="020B0609020204030204" pitchFamily="49" charset="0"/>
              </a:rPr>
              <a:t>cube(1)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+ cube(2) * cube(3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533" name="Rectangle 8"/>
          <p:cNvSpPr>
            <a:spLocks noChangeArrowheads="1"/>
          </p:cNvSpPr>
          <p:nvPr/>
        </p:nvSpPr>
        <p:spPr bwMode="auto">
          <a:xfrm>
            <a:off x="261938" y="1066800"/>
            <a:ext cx="853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kumimoji="0" lang="en-US" altLang="zh-TW" sz="28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Functions are called first if they are part of an expression</a:t>
            </a:r>
            <a:r>
              <a:rPr kumimoji="0" lang="en-US" altLang="zh-TW" sz="2800" b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22534" name="Rectangle 9"/>
          <p:cNvSpPr>
            <a:spLocks noChangeArrowheads="1"/>
          </p:cNvSpPr>
          <p:nvPr/>
        </p:nvSpPr>
        <p:spPr bwMode="auto">
          <a:xfrm>
            <a:off x="475214" y="2432050"/>
            <a:ext cx="76200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x = 1 + </a:t>
            </a:r>
            <a:r>
              <a:rPr kumimoji="0" lang="en-US" altLang="zh-TW" sz="2000" b="0" dirty="0" smtClean="0">
                <a:solidFill>
                  <a:srgbClr val="FF3300"/>
                </a:solidFill>
                <a:latin typeface="Consolas" panose="020B0609020204030204" pitchFamily="49" charset="0"/>
              </a:rPr>
              <a:t>cube(2)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* cube(3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475214" y="3079750"/>
            <a:ext cx="76200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x = 1 + 8 * </a:t>
            </a:r>
            <a:r>
              <a:rPr kumimoji="0" lang="en-US" altLang="zh-TW" sz="2000" b="0" dirty="0" smtClean="0">
                <a:solidFill>
                  <a:srgbClr val="FF3300"/>
                </a:solidFill>
                <a:latin typeface="Consolas" panose="020B0609020204030204" pitchFamily="49" charset="0"/>
              </a:rPr>
              <a:t>cube(3</a:t>
            </a:r>
            <a:r>
              <a:rPr kumimoji="0" lang="en-US" altLang="zh-TW" sz="2000" b="0" dirty="0">
                <a:solidFill>
                  <a:srgbClr val="FF3300"/>
                </a:solidFill>
                <a:latin typeface="Consolas" panose="020B0609020204030204" pitchFamily="49" charset="0"/>
              </a:rPr>
              <a:t>)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2536" name="Rectangle 12"/>
          <p:cNvSpPr>
            <a:spLocks noChangeArrowheads="1"/>
          </p:cNvSpPr>
          <p:nvPr/>
        </p:nvSpPr>
        <p:spPr bwMode="auto">
          <a:xfrm>
            <a:off x="475214" y="3765550"/>
            <a:ext cx="76200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x = 1 + </a:t>
            </a:r>
            <a:r>
              <a:rPr kumimoji="0" lang="en-US" altLang="zh-TW" sz="2000" b="0" dirty="0" smtClean="0">
                <a:solidFill>
                  <a:srgbClr val="FF3300"/>
                </a:solidFill>
                <a:latin typeface="Consolas" panose="020B0609020204030204" pitchFamily="49" charset="0"/>
              </a:rPr>
              <a:t>8 * 27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2537" name="Rectangle 13"/>
          <p:cNvSpPr>
            <a:spLocks noChangeArrowheads="1"/>
          </p:cNvSpPr>
          <p:nvPr/>
        </p:nvSpPr>
        <p:spPr bwMode="auto">
          <a:xfrm>
            <a:off x="475214" y="4451350"/>
            <a:ext cx="76200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x = </a:t>
            </a:r>
            <a:r>
              <a:rPr kumimoji="0" lang="en-US" altLang="zh-TW" sz="2000" b="0" dirty="0" smtClean="0">
                <a:solidFill>
                  <a:srgbClr val="FF3300"/>
                </a:solidFill>
                <a:latin typeface="Consolas" panose="020B0609020204030204" pitchFamily="49" charset="0"/>
              </a:rPr>
              <a:t>1 + 216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2538" name="Rectangle 14"/>
          <p:cNvSpPr>
            <a:spLocks noChangeArrowheads="1"/>
          </p:cNvSpPr>
          <p:nvPr/>
        </p:nvSpPr>
        <p:spPr bwMode="auto">
          <a:xfrm>
            <a:off x="475214" y="5137150"/>
            <a:ext cx="76200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x = 217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2539" name="Rectangle 19"/>
          <p:cNvSpPr>
            <a:spLocks noChangeArrowheads="1"/>
          </p:cNvSpPr>
          <p:nvPr/>
        </p:nvSpPr>
        <p:spPr bwMode="auto">
          <a:xfrm>
            <a:off x="475214" y="5674667"/>
            <a:ext cx="7340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kumimoji="0" lang="en-US" altLang="zh-TW" sz="2400" b="0" dirty="0">
                <a:solidFill>
                  <a:srgbClr val="000000"/>
                </a:solidFill>
                <a:latin typeface="Calibri" panose="020F0502020204030204" pitchFamily="34" charset="0"/>
              </a:rPr>
              <a:t>Note</a:t>
            </a:r>
            <a:r>
              <a:rPr kumimoji="0" lang="en-US" altLang="zh-TW" sz="2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some compilers call the functions from right to left</a:t>
            </a:r>
            <a:r>
              <a:rPr kumimoji="0" lang="en-US" altLang="zh-TW" sz="2400" b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2" name="Down Arrow 1"/>
          <p:cNvSpPr/>
          <p:nvPr/>
        </p:nvSpPr>
        <p:spPr>
          <a:xfrm rot="440998">
            <a:off x="1161557" y="2111821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440998">
            <a:off x="1694958" y="2847431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440998">
            <a:off x="2380757" y="3489245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440998">
            <a:off x="1881425" y="4157911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440998">
            <a:off x="1313958" y="4890171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43AB-AF1F-4038-9F8C-669288AE7BB3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0337" y="76200"/>
            <a:ext cx="8849825" cy="8382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ea typeface="新細明體"/>
              </a:rPr>
              <a:t>4</a:t>
            </a:r>
            <a:r>
              <a:rPr lang="en-US" altLang="zh-TW" sz="4000" dirty="0" smtClean="0">
                <a:ea typeface="新細明體"/>
              </a:rPr>
              <a:t>. Interrupting Control Flow with </a:t>
            </a:r>
            <a:r>
              <a:rPr lang="en-US" altLang="zh-TW" sz="4000" dirty="0" smtClean="0">
                <a:solidFill>
                  <a:srgbClr val="0070C0"/>
                </a:solidFill>
                <a:latin typeface="Consolas"/>
                <a:ea typeface="新細明體"/>
              </a:rPr>
              <a:t>return</a:t>
            </a:r>
            <a:r>
              <a:rPr lang="en-US" altLang="zh-TW" sz="4000" dirty="0" smtClean="0">
                <a:solidFill>
                  <a:srgbClr val="0070C0"/>
                </a:solidFill>
                <a:ea typeface="新細明體"/>
              </a:rPr>
              <a:t> </a:t>
            </a:r>
            <a:endParaRPr lang="en-US" altLang="zh-TW" sz="4000" dirty="0">
              <a:solidFill>
                <a:srgbClr val="0070C0"/>
              </a:solidFill>
            </a:endParaRPr>
          </a:p>
        </p:txBody>
      </p:sp>
      <p:sp>
        <p:nvSpPr>
          <p:cNvPr id="235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0338" y="1066800"/>
            <a:ext cx="9073662" cy="1371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 smtClean="0"/>
              <a:t>A </a:t>
            </a:r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/>
              <a:t>statement can also force an execution to leave a function and return to its caller immediately</a:t>
            </a:r>
            <a:r>
              <a:rPr lang="en-US" altLang="zh-TW" dirty="0"/>
              <a:t>.</a:t>
            </a:r>
            <a:endParaRPr lang="en-US" altLang="zh-TW" sz="1300" dirty="0"/>
          </a:p>
        </p:txBody>
      </p:sp>
      <p:sp>
        <p:nvSpPr>
          <p:cNvPr id="23567" name="Rectangle 14"/>
          <p:cNvSpPr>
            <a:spLocks noChangeArrowheads="1"/>
          </p:cNvSpPr>
          <p:nvPr/>
        </p:nvSpPr>
        <p:spPr bwMode="auto">
          <a:xfrm>
            <a:off x="228601" y="2667000"/>
            <a:ext cx="3733800" cy="26749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min(</a:t>
            </a: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x, </a:t>
            </a: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y) { 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(x &gt; y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y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endParaRPr kumimoji="0" lang="en-US" altLang="zh-TW" sz="2000" b="0" dirty="0">
              <a:solidFill>
                <a:srgbClr val="0066FF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x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4751" name="Rectangle 15"/>
          <p:cNvSpPr>
            <a:spLocks noChangeArrowheads="1"/>
          </p:cNvSpPr>
          <p:nvPr/>
        </p:nvSpPr>
        <p:spPr bwMode="auto">
          <a:xfrm>
            <a:off x="4114800" y="2671309"/>
            <a:ext cx="4805363" cy="2670629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kumimoji="0" lang="en-US" altLang="zh-TW" sz="2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When "</a:t>
            </a:r>
            <a:r>
              <a:rPr kumimoji="0" lang="en-US" altLang="zh-TW" sz="2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y</a:t>
            </a:r>
            <a:r>
              <a:rPr kumimoji="0" lang="en-US" altLang="zh-TW" sz="2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" is executed, execution immediately stops in </a:t>
            </a:r>
            <a:r>
              <a:rPr kumimoji="0"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min()</a:t>
            </a:r>
            <a:r>
              <a:rPr kumimoji="0" lang="en-US" altLang="zh-TW" sz="2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and resumes at its caller. </a:t>
            </a:r>
            <a:endParaRPr kumimoji="0" lang="en-US" altLang="zh-TW" sz="2400" b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kumimoji="0" lang="en-US" altLang="zh-TW" sz="2400" b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TW" sz="2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kumimoji="0" lang="en-US" altLang="zh-TW" sz="2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 this example, if "</a:t>
            </a:r>
            <a:r>
              <a:rPr kumimoji="0"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 &gt; y</a:t>
            </a:r>
            <a:r>
              <a:rPr kumimoji="0" lang="en-US" altLang="zh-TW" sz="2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" is true, "</a:t>
            </a:r>
            <a:r>
              <a:rPr kumimoji="0"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return x</a:t>
            </a:r>
            <a:r>
              <a:rPr kumimoji="0" lang="en-US" altLang="zh-TW" sz="2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" will not be executed</a:t>
            </a:r>
            <a:r>
              <a:rPr kumimoji="0" lang="en-US" altLang="zh-TW" sz="2400" b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71410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5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</a:t>
            </a:r>
            <a:r>
              <a:rPr lang="en-US" dirty="0" smtClean="0"/>
              <a:t>.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 function that accepts a month and a year as parameters, and returns the number of days in the given month and year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882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762" y="990600"/>
            <a:ext cx="490538" cy="51800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76200"/>
            <a:ext cx="8763000" cy="838200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dirty="0">
                <a:ea typeface="新細明體"/>
              </a:rPr>
              <a:t>4.1</a:t>
            </a:r>
            <a:r>
              <a:rPr lang="en-US" altLang="zh-TW" sz="4000" dirty="0" smtClean="0">
                <a:ea typeface="新細明體"/>
              </a:rPr>
              <a:t>. Example (with multiple </a:t>
            </a:r>
            <a:r>
              <a:rPr lang="en-US" altLang="zh-TW" sz="4000" b="1" dirty="0" smtClean="0">
                <a:latin typeface="Consolas"/>
                <a:ea typeface="新細明體"/>
              </a:rPr>
              <a:t>return</a:t>
            </a:r>
            <a:r>
              <a:rPr lang="en-US" altLang="zh-TW" sz="4000" dirty="0" smtClean="0">
                <a:ea typeface="新細明體"/>
              </a:rPr>
              <a:t>’</a:t>
            </a:r>
            <a:r>
              <a:rPr lang="en-US" altLang="zh-TW" sz="4000" dirty="0" smtClean="0">
                <a:ea typeface="新細明體"/>
              </a:rPr>
              <a:t>s</a:t>
            </a:r>
            <a:r>
              <a:rPr lang="en-US" altLang="zh-TW" sz="4000" dirty="0">
                <a:ea typeface="新細明體"/>
              </a:rPr>
              <a:t>)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95300" y="990601"/>
            <a:ext cx="8648700" cy="51800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Returns # of days in a particular month */</a:t>
            </a:r>
            <a:endParaRPr kumimoji="0" lang="en-US" altLang="zh-TW" sz="20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daysPerMonth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m, 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y)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if (m == 1 || m == 3 || m == 5 ||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   m == 7 || m == 8 || m == 10 || m == 12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31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if (m == 4 || m == 6 || m == 9 || m == 11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30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/* if y is a leap year */</a:t>
            </a:r>
            <a:endParaRPr kumimoji="0" lang="en-US" altLang="zh-TW" sz="20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if (…)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29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28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4751" name="Rectangle 15"/>
          <p:cNvSpPr>
            <a:spLocks noChangeArrowheads="1"/>
          </p:cNvSpPr>
          <p:nvPr/>
        </p:nvSpPr>
        <p:spPr bwMode="auto">
          <a:xfrm>
            <a:off x="4724400" y="5338762"/>
            <a:ext cx="4195762" cy="83185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kumimoji="0" lang="en-US" altLang="zh-TW" sz="2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Only one of the "</a:t>
            </a:r>
            <a:r>
              <a:rPr kumimoji="0" lang="en-US" altLang="zh-TW" sz="2400" b="0" dirty="0">
                <a:solidFill>
                  <a:srgbClr val="000000"/>
                </a:solidFill>
                <a:latin typeface="Calibri" panose="020F0502020204030204" pitchFamily="34" charset="0"/>
              </a:rPr>
              <a:t>return</a:t>
            </a:r>
            <a:r>
              <a:rPr kumimoji="0" lang="en-US" altLang="zh-TW" sz="2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" statements will be executed</a:t>
            </a:r>
            <a:r>
              <a:rPr kumimoji="0" lang="en-US" altLang="zh-TW" sz="2400" b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250031" y="2590800"/>
            <a:ext cx="685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250031" y="3581400"/>
            <a:ext cx="685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250031" y="4876800"/>
            <a:ext cx="685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250031" y="5562600"/>
            <a:ext cx="685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C0DACCF5-318B-40BC-9270-DD644A4E4419}" type="slidenum">
              <a:rPr lang="zh-TW" altLang="en-US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617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BBF1-FE94-4C42-A1D6-62CD5419803F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1.1</a:t>
            </a:r>
            <a:r>
              <a:rPr lang="en-US" altLang="zh-TW" dirty="0" smtClean="0"/>
              <a:t>. What is a Function</a:t>
            </a:r>
            <a:r>
              <a:rPr lang="en-US" altLang="zh-TW" dirty="0"/>
              <a:t>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38" y="1066800"/>
            <a:ext cx="8932985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i="1" dirty="0" smtClean="0">
                <a:solidFill>
                  <a:srgbClr val="0070C0"/>
                </a:solidFill>
              </a:rPr>
              <a:t>function</a:t>
            </a:r>
            <a:r>
              <a:rPr lang="en-US" sz="2800" dirty="0" smtClean="0"/>
              <a:t> is a group of statements that together perform a task</a:t>
            </a:r>
            <a:r>
              <a:rPr lang="en-US" sz="2800" dirty="0"/>
              <a:t>.</a:t>
            </a:r>
            <a:endParaRPr lang="en-US" altLang="zh-TW" sz="2800" dirty="0"/>
          </a:p>
          <a:p>
            <a:pPr lvl="1"/>
            <a:r>
              <a:rPr lang="en-US" altLang="zh-TW" sz="2400" dirty="0" smtClean="0"/>
              <a:t>It is also known as a </a:t>
            </a:r>
            <a:r>
              <a:rPr lang="en-US" altLang="zh-TW" sz="2400" i="1" dirty="0" smtClean="0"/>
              <a:t>procedure</a:t>
            </a:r>
            <a:r>
              <a:rPr lang="en-US" altLang="zh-TW" sz="2400" dirty="0" smtClean="0"/>
              <a:t> or a </a:t>
            </a:r>
            <a:r>
              <a:rPr lang="en-US" altLang="zh-TW" sz="2400" i="1" dirty="0" smtClean="0"/>
              <a:t>subroutine</a:t>
            </a:r>
            <a:r>
              <a:rPr lang="en-US" altLang="zh-TW" sz="2400" dirty="0" smtClean="0"/>
              <a:t> in other programming languages</a:t>
            </a:r>
            <a:endParaRPr lang="en-US" altLang="zh-TW" sz="1600" dirty="0"/>
          </a:p>
          <a:p>
            <a:pPr marL="0" indent="0">
              <a:buNone/>
            </a:pPr>
            <a:endParaRPr lang="en-US" altLang="zh-TW" sz="2800" dirty="0"/>
          </a:p>
          <a:p>
            <a:r>
              <a:rPr lang="en-US" altLang="zh-TW" sz="2800" dirty="0" smtClean="0"/>
              <a:t>A C program is made up of one or more functions</a:t>
            </a:r>
            <a:r>
              <a:rPr lang="en-US" altLang="zh-TW" sz="2800" dirty="0"/>
              <a:t>.</a:t>
            </a:r>
          </a:p>
          <a:p>
            <a:pPr lvl="1"/>
            <a:r>
              <a:rPr lang="en-US" altLang="zh-TW" sz="2400" dirty="0"/>
              <a:t>e.g</a:t>
            </a:r>
            <a:r>
              <a:rPr lang="en-US" altLang="zh-TW" sz="2400" dirty="0" smtClean="0"/>
              <a:t>., 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main(), printf(), 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sz="2400" dirty="0" smtClean="0"/>
              <a:t> is the starting point of a program</a:t>
            </a:r>
            <a:r>
              <a:rPr lang="en-US" altLang="zh-TW" sz="2400" dirty="0"/>
              <a:t>.</a:t>
            </a:r>
          </a:p>
          <a:p>
            <a:pPr lvl="1"/>
            <a:endParaRPr lang="en-US" altLang="zh-TW" sz="2400" dirty="0"/>
          </a:p>
          <a:p>
            <a:pPr marL="0" indent="0">
              <a:buNone/>
            </a:pPr>
            <a:r>
              <a:rPr lang="en-US" altLang="zh-TW" sz="2400" b="1" dirty="0"/>
              <a:t>Note</a:t>
            </a:r>
            <a:r>
              <a:rPr lang="en-US" altLang="zh-TW" sz="2400" dirty="0" smtClean="0"/>
              <a:t>: </a:t>
            </a:r>
            <a:r>
              <a:rPr lang="en-US" altLang="zh-TW" sz="2400" dirty="0" smtClean="0">
                <a:ea typeface="新細明體" pitchFamily="18" charset="-120"/>
              </a:rPr>
              <a:t>In the lecture notes, we use the notation </a:t>
            </a:r>
            <a:r>
              <a:rPr lang="en-US" altLang="zh-TW" sz="24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foobar</a:t>
            </a: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  <a:r>
              <a:rPr lang="en-US" altLang="zh-TW" sz="2400" dirty="0" smtClean="0">
                <a:ea typeface="新細明體" pitchFamily="18" charset="-120"/>
              </a:rPr>
              <a:t> to mean "a function named </a:t>
            </a:r>
            <a:r>
              <a:rPr lang="en-US" altLang="zh-TW" sz="2400" b="1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foobar</a:t>
            </a:r>
            <a:r>
              <a:rPr lang="en-US" altLang="zh-TW" sz="2400" dirty="0">
                <a:ea typeface="新細明體" pitchFamily="18" charset="-120"/>
              </a:rPr>
              <a:t>".</a:t>
            </a:r>
            <a:endParaRPr lang="en-US" altLang="zh-TW" sz="2400" dirty="0"/>
          </a:p>
          <a:p>
            <a:pPr lvl="1"/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702859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62" y="990600"/>
            <a:ext cx="490538" cy="546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CCF5-318B-40BC-9270-DD644A4E4419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76200"/>
            <a:ext cx="8839200" cy="838200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dirty="0" smtClean="0">
                <a:ea typeface="新細明體"/>
              </a:rPr>
              <a:t>4.1. Example (with only one </a:t>
            </a:r>
            <a:r>
              <a:rPr lang="en-US" altLang="zh-TW" sz="4000" b="1" dirty="0" smtClean="0">
                <a:latin typeface="Consolas"/>
                <a:ea typeface="新細明體"/>
              </a:rPr>
              <a:t>return</a:t>
            </a:r>
            <a:r>
              <a:rPr lang="en-US" altLang="zh-TW" sz="4000" dirty="0" smtClean="0">
                <a:ea typeface="新細明體"/>
              </a:rPr>
              <a:t>)</a:t>
            </a:r>
            <a:endParaRPr lang="en-US" altLang="zh-TW" sz="4000" dirty="0">
              <a:ea typeface="新細明體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495300" y="990600"/>
            <a:ext cx="8648700" cy="546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Returns # of days in a particular month */</a:t>
            </a:r>
            <a:endParaRPr kumimoji="0" lang="en-US" altLang="zh-TW" sz="20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daysPerMonth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m, 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y)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days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if (m == 1 || m == 3 || m == 5 ||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   m == 7 || m == 8 || m = 10 || m = 12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  days = 31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else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if (m == 4 || m == 6 || m == 9 || m = 11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  days = 30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else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if (…) </a:t>
            </a:r>
            <a:r>
              <a:rPr kumimoji="0"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if y is a leap year */</a:t>
            </a:r>
            <a:endParaRPr kumimoji="0" lang="en-US" altLang="zh-TW" sz="20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  days = 29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else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  days = 28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days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4751" name="Rectangle 15"/>
          <p:cNvSpPr>
            <a:spLocks noChangeArrowheads="1"/>
          </p:cNvSpPr>
          <p:nvPr/>
        </p:nvSpPr>
        <p:spPr bwMode="auto">
          <a:xfrm>
            <a:off x="3429000" y="4889500"/>
            <a:ext cx="5715000" cy="15621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kumimoji="0" lang="en-US" altLang="zh-TW" sz="2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function is easier to debug if there is only one </a:t>
            </a:r>
            <a:r>
              <a:rPr kumimoji="0"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statement because we know exactly where an execution leaves the function</a:t>
            </a:r>
            <a:r>
              <a:rPr kumimoji="0" lang="en-US" altLang="zh-TW" sz="2400" b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152400" y="5943600"/>
            <a:ext cx="685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9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5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CFDF-AC26-4449-8B73-48655BFD774F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ea typeface="新細明體"/>
              </a:rPr>
              <a:t>4.2</a:t>
            </a:r>
            <a:r>
              <a:rPr lang="en-US" altLang="zh-TW" sz="3600" dirty="0" smtClean="0">
                <a:ea typeface="新細明體"/>
              </a:rPr>
              <a:t>. Using </a:t>
            </a:r>
            <a:r>
              <a:rPr lang="en-US" altLang="zh-TW" sz="3600" dirty="0" smtClean="0">
                <a:solidFill>
                  <a:srgbClr val="0070C0"/>
                </a:solidFill>
                <a:latin typeface="Consolas"/>
                <a:ea typeface="新細明體"/>
              </a:rPr>
              <a:t>return</a:t>
            </a:r>
            <a:r>
              <a:rPr lang="en-US" altLang="zh-TW" sz="3600" dirty="0" smtClean="0">
                <a:solidFill>
                  <a:srgbClr val="0070C0"/>
                </a:solidFill>
                <a:ea typeface="新細明體"/>
              </a:rPr>
              <a:t> </a:t>
            </a:r>
            <a:r>
              <a:rPr lang="en-US" altLang="zh-TW" sz="3600" dirty="0" smtClean="0">
                <a:ea typeface="新細明體"/>
              </a:rPr>
              <a:t>without a returning value</a:t>
            </a:r>
            <a:endParaRPr lang="en-US" altLang="zh-TW" sz="3600" dirty="0">
              <a:ea typeface="新細明體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38" y="1066800"/>
            <a:ext cx="8921262" cy="990600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When the function return type is </a:t>
            </a:r>
            <a:r>
              <a:rPr lang="en-US" altLang="zh-TW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dirty="0" smtClean="0"/>
              <a:t>, we can use </a:t>
            </a:r>
            <a:r>
              <a:rPr lang="en-US" altLang="zh-TW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dirty="0" smtClean="0"/>
              <a:t> without a return value</a:t>
            </a:r>
            <a:r>
              <a:rPr lang="en-US" altLang="zh-TW" sz="2800" dirty="0"/>
              <a:t>.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685799" y="2098298"/>
            <a:ext cx="7520007" cy="3170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00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askSomething</a:t>
            </a:r>
            <a:r>
              <a:rPr lang="en-US" altLang="zh-TW" sz="2000" dirty="0" smtClean="0">
                <a:latin typeface="Consolas" panose="020B0609020204030204" pitchFamily="49" charset="0"/>
              </a:rPr>
              <a:t>( </a:t>
            </a:r>
            <a:r>
              <a:rPr lang="en-US" altLang="zh-TW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</a:rPr>
              <a:t> code ) {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</a:rPr>
              <a:t>   </a:t>
            </a:r>
            <a:r>
              <a:rPr lang="en-US" altLang="zh-TW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dirty="0" smtClean="0">
                <a:latin typeface="Consolas" panose="020B0609020204030204" pitchFamily="49" charset="0"/>
              </a:rPr>
              <a:t> (code != 7) {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</a:rPr>
              <a:t>      printf</a:t>
            </a:r>
            <a:r>
              <a:rPr lang="en-US" altLang="zh-TW" sz="2000" dirty="0"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3399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Who are you</a:t>
            </a:r>
            <a:r>
              <a:rPr lang="en-US" altLang="zh-TW" sz="2000" dirty="0">
                <a:solidFill>
                  <a:srgbClr val="3399FF"/>
                </a:solidFill>
                <a:latin typeface="Consolas" panose="020B0609020204030204" pitchFamily="49" charset="0"/>
              </a:rPr>
              <a:t>?\n"</a:t>
            </a:r>
            <a:r>
              <a:rPr lang="en-US" altLang="zh-TW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</a:rPr>
              <a:t>      </a:t>
            </a:r>
            <a:r>
              <a:rPr lang="en-US" altLang="zh-TW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dirty="0" smtClean="0">
                <a:latin typeface="Consolas" panose="020B0609020204030204" pitchFamily="49" charset="0"/>
              </a:rPr>
              <a:t>;   </a:t>
            </a:r>
            <a:r>
              <a:rPr lang="en-US" altLang="zh-TW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Leave the function immediately */</a:t>
            </a:r>
            <a:endParaRPr lang="en-US" altLang="zh-TW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</a:rPr>
              <a:t>   }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</a:rPr>
              <a:t>   printf</a:t>
            </a:r>
            <a:r>
              <a:rPr lang="en-US" altLang="zh-TW" sz="2000" dirty="0"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3399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How are you today, James</a:t>
            </a:r>
            <a:r>
              <a:rPr lang="en-US" altLang="zh-TW" sz="2000" dirty="0">
                <a:solidFill>
                  <a:srgbClr val="3399FF"/>
                </a:solidFill>
                <a:latin typeface="Consolas" panose="020B0609020204030204" pitchFamily="49" charset="0"/>
              </a:rPr>
              <a:t>?\n"</a:t>
            </a:r>
            <a:r>
              <a:rPr lang="en-US" altLang="zh-TW" sz="2000" dirty="0">
                <a:latin typeface="Consolas" panose="020B0609020204030204" pitchFamily="49" charset="0"/>
              </a:rPr>
              <a:t>);</a:t>
            </a:r>
          </a:p>
          <a:p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</a:rPr>
              <a:t>   </a:t>
            </a:r>
            <a:r>
              <a:rPr lang="en-US" altLang="zh-TW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dirty="0" smtClean="0">
                <a:latin typeface="Consolas" panose="020B0609020204030204" pitchFamily="49" charset="0"/>
              </a:rPr>
              <a:t>;   </a:t>
            </a:r>
            <a:r>
              <a:rPr lang="en-US" altLang="zh-TW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This return statement is optional */</a:t>
            </a:r>
            <a:endParaRPr lang="en-US" altLang="zh-TW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3909" name="AutoShape 5"/>
          <p:cNvSpPr>
            <a:spLocks noChangeArrowheads="1"/>
          </p:cNvSpPr>
          <p:nvPr/>
        </p:nvSpPr>
        <p:spPr bwMode="auto">
          <a:xfrm>
            <a:off x="2137228" y="5105400"/>
            <a:ext cx="6072207" cy="919401"/>
          </a:xfrm>
          <a:prstGeom prst="wedgeRoundRectCallout">
            <a:avLst>
              <a:gd name="adj1" fmla="val -59802"/>
              <a:gd name="adj2" fmla="val -5672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TW" sz="2400" u="sng" dirty="0" smtClean="0"/>
              <a:t>If the return type is </a:t>
            </a:r>
            <a:r>
              <a:rPr lang="en-US" altLang="zh-TW" sz="2400" b="1" u="sng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 smtClean="0"/>
              <a:t>, placing a return as the last statement is optional (it is implied</a:t>
            </a:r>
            <a:r>
              <a:rPr lang="en-US" altLang="zh-TW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9535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78EC0-4457-4D81-A460-8ED34E5B35BC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>
                <a:ea typeface="新細明體"/>
              </a:rPr>
              <a:t>4.3</a:t>
            </a:r>
            <a:r>
              <a:rPr lang="en-US" altLang="zh-TW" sz="4000" dirty="0" smtClean="0">
                <a:ea typeface="新細明體"/>
              </a:rPr>
              <a:t>. Additional info about returning a value</a:t>
            </a:r>
            <a:endParaRPr lang="en-US" altLang="zh-TW" sz="4000" dirty="0">
              <a:ea typeface="新細明體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38" y="1143000"/>
            <a:ext cx="8932985" cy="5029200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A function </a:t>
            </a:r>
            <a:r>
              <a:rPr lang="en-US" altLang="zh-TW" sz="2800" dirty="0"/>
              <a:t>can </a:t>
            </a:r>
            <a:r>
              <a:rPr lang="en-US" altLang="zh-TW" sz="2800" dirty="0" smtClean="0"/>
              <a:t>return only </a:t>
            </a:r>
            <a:r>
              <a:rPr lang="en-US" altLang="zh-TW" sz="2800" u="sng" dirty="0" smtClean="0"/>
              <a:t>one value of a specific data type</a:t>
            </a:r>
            <a:r>
              <a:rPr lang="en-US" altLang="zh-TW" sz="2800" dirty="0"/>
              <a:t>.</a:t>
            </a:r>
          </a:p>
          <a:p>
            <a:pPr lvl="4"/>
            <a:endParaRPr lang="en-US" altLang="zh-TW" sz="1800" dirty="0"/>
          </a:p>
          <a:p>
            <a:r>
              <a:rPr lang="en-US" altLang="zh-TW" sz="2800" dirty="0" smtClean="0"/>
              <a:t>If a function’s return type is not </a:t>
            </a:r>
            <a:r>
              <a:rPr lang="en-US" altLang="zh-TW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dirty="0" smtClean="0"/>
              <a:t>, then all paths leaving the function must return a value that matches the return type</a:t>
            </a:r>
            <a:r>
              <a:rPr lang="en-US" altLang="zh-TW" sz="2800" dirty="0"/>
              <a:t>.</a:t>
            </a: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402545" y="4267200"/>
            <a:ext cx="4416594" cy="14465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reciprocal(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kumimoji="0" lang="en-US" altLang="zh-TW" sz="2000" b="0" dirty="0" smtClean="0">
                <a:solidFill>
                  <a:srgbClr val="0066FF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x)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(x != 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0.0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1.0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/ x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5029200" y="4259036"/>
            <a:ext cx="3962400" cy="156966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zh-TW" sz="2400" dirty="0" smtClean="0"/>
              <a:t>If </a:t>
            </a:r>
            <a:r>
              <a:rPr kumimoji="0" lang="en-US" altLang="zh-TW" sz="2400" dirty="0" smtClean="0">
                <a:latin typeface="Consolas" panose="020B0609020204030204" pitchFamily="49" charset="0"/>
              </a:rPr>
              <a:t>x</a:t>
            </a:r>
            <a:r>
              <a:rPr kumimoji="0" lang="en-US" altLang="zh-TW" sz="2400" dirty="0" smtClean="0"/>
              <a:t> is 0.0, then an undefined value is returned. </a:t>
            </a:r>
            <a:endParaRPr kumimoji="0" lang="en-US" altLang="zh-TW" sz="2400" dirty="0"/>
          </a:p>
          <a:p>
            <a:pPr eaLnBrk="0" hangingPunct="0"/>
            <a:endParaRPr kumimoji="0" lang="en-US" altLang="zh-TW" sz="2400" dirty="0"/>
          </a:p>
          <a:p>
            <a:pPr eaLnBrk="0" hangingPunct="0"/>
            <a:r>
              <a:rPr kumimoji="0" lang="en-US" altLang="zh-TW" sz="2400" dirty="0" smtClean="0"/>
              <a:t>Compiler may warn</a:t>
            </a:r>
            <a:r>
              <a:rPr kumimoji="0" lang="en-US" altLang="zh-TW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4610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8ED9-DB91-4A3F-A9A2-DF0DB86C56B4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0"/>
            <a:ext cx="8915400" cy="914400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ea typeface="新細明體"/>
              </a:rPr>
              <a:t>5</a:t>
            </a:r>
            <a:r>
              <a:rPr lang="en-US" altLang="zh-TW" dirty="0" smtClean="0">
                <a:ea typeface="新細明體"/>
              </a:rPr>
              <a:t>. Function Prototypes</a:t>
            </a:r>
            <a:endParaRPr lang="en-US" altLang="zh-TW" dirty="0">
              <a:ea typeface="新細明體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534400" cy="4983165"/>
          </a:xfrm>
        </p:spPr>
        <p:txBody>
          <a:bodyPr/>
          <a:lstStyle/>
          <a:p>
            <a:r>
              <a:rPr lang="en-US" altLang="zh-TW" dirty="0" smtClean="0"/>
              <a:t>Also known as</a:t>
            </a:r>
            <a:r>
              <a:rPr lang="en-US" altLang="zh-TW" i="1" dirty="0" smtClean="0"/>
              <a:t> </a:t>
            </a:r>
            <a:r>
              <a:rPr lang="en-US" altLang="zh-TW" i="1" dirty="0" smtClean="0">
                <a:solidFill>
                  <a:srgbClr val="0070C0"/>
                </a:solidFill>
              </a:rPr>
              <a:t>function declarations</a:t>
            </a:r>
            <a:endParaRPr lang="en-US" altLang="zh-TW" i="1" dirty="0">
              <a:solidFill>
                <a:srgbClr val="0070C0"/>
              </a:solidFill>
            </a:endParaRPr>
          </a:p>
          <a:p>
            <a:endParaRPr lang="en-US" altLang="zh-TW" i="1" dirty="0"/>
          </a:p>
          <a:p>
            <a:r>
              <a:rPr lang="en-US" altLang="zh-TW" dirty="0" smtClean="0"/>
              <a:t>Why do we need function prototypes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r>
              <a:rPr lang="en-US" altLang="zh-TW" dirty="0" smtClean="0"/>
              <a:t>How to define function prototypes</a:t>
            </a:r>
            <a:r>
              <a:rPr lang="en-US" altLang="zh-TW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3352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C99E-DAF3-47E1-818D-BD63472CCE6D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670" y="4267201"/>
            <a:ext cx="8682730" cy="175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 smtClean="0"/>
              <a:t>A C compiler performs a 1-pass sequential scan of the source code during compilation. By the time the compiler encounters the identifier "</a:t>
            </a:r>
            <a:r>
              <a:rPr lang="en-US" altLang="zh-TW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square</a:t>
            </a:r>
            <a:r>
              <a:rPr lang="en-US" altLang="zh-TW" sz="2800" dirty="0" smtClean="0"/>
              <a:t>"  at line 5, it does not know "</a:t>
            </a:r>
            <a:r>
              <a:rPr lang="en-US" altLang="zh-TW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square</a:t>
            </a:r>
            <a:r>
              <a:rPr lang="en-US" altLang="zh-TW" sz="2800" dirty="0" smtClean="0"/>
              <a:t>" is a function defined at line 10</a:t>
            </a:r>
            <a:r>
              <a:rPr lang="en-US" altLang="zh-TW" sz="2800" dirty="0"/>
              <a:t>.</a:t>
            </a:r>
            <a:endParaRPr lang="zh-TW" altLang="en-US" sz="2800" dirty="0"/>
          </a:p>
        </p:txBody>
      </p:sp>
      <p:sp>
        <p:nvSpPr>
          <p:cNvPr id="81924" name="Rectangle 2"/>
          <p:cNvSpPr>
            <a:spLocks noChangeArrowheads="1"/>
          </p:cNvSpPr>
          <p:nvPr/>
        </p:nvSpPr>
        <p:spPr bwMode="auto">
          <a:xfrm>
            <a:off x="496888" y="0"/>
            <a:ext cx="8647112" cy="415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include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kumimoji="0"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printf( 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"%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d\n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en-US" altLang="zh-TW" sz="2000" b="0" dirty="0" smtClean="0">
                <a:solidFill>
                  <a:srgbClr val="FF3300"/>
                </a:solidFill>
                <a:latin typeface="Consolas" panose="020B0609020204030204" pitchFamily="49" charset="0"/>
              </a:rPr>
              <a:t>square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) );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Function definition */</a:t>
            </a:r>
            <a:endParaRPr kumimoji="0" lang="en-US" altLang="zh-TW" sz="20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square( </a:t>
            </a: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y ) {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y * y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auto">
          <a:xfrm>
            <a:off x="0" y="0"/>
            <a:ext cx="496888" cy="415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Ins="90000">
            <a:sp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3635375" y="76200"/>
            <a:ext cx="5508625" cy="83185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0" dirty="0" smtClean="0">
                <a:latin typeface="Calibri" panose="020F0502020204030204" pitchFamily="34" charset="0"/>
              </a:rPr>
              <a:t>Compile-time warning: </a:t>
            </a:r>
            <a:r>
              <a:rPr lang="en-US" altLang="zh-TW" sz="2400" b="0" dirty="0" smtClean="0">
                <a:solidFill>
                  <a:srgbClr val="FF3300"/>
                </a:solidFill>
                <a:latin typeface="Calibri" panose="020F0502020204030204" pitchFamily="34" charset="0"/>
              </a:rPr>
              <a:t>undefined '</a:t>
            </a:r>
            <a:r>
              <a:rPr lang="en-US" altLang="zh-TW" sz="2400" dirty="0" smtClean="0">
                <a:solidFill>
                  <a:srgbClr val="FF3300"/>
                </a:solidFill>
                <a:latin typeface="Consolas" panose="020B0609020204030204" pitchFamily="49" charset="0"/>
              </a:rPr>
              <a:t>square</a:t>
            </a:r>
            <a:r>
              <a:rPr lang="en-US" altLang="zh-TW" sz="2400" b="0" dirty="0" smtClean="0">
                <a:solidFill>
                  <a:srgbClr val="FF3300"/>
                </a:solidFill>
                <a:latin typeface="Calibri" panose="020F0502020204030204" pitchFamily="34" charset="0"/>
              </a:rPr>
              <a:t>'; assume returning </a:t>
            </a:r>
            <a:r>
              <a:rPr lang="en-US" altLang="zh-TW" sz="2400" dirty="0" smtClean="0">
                <a:solidFill>
                  <a:srgbClr val="FF33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 smtClean="0">
                <a:latin typeface="Calibri" panose="020F0502020204030204" pitchFamily="34" charset="0"/>
              </a:rPr>
              <a:t>. Why</a:t>
            </a:r>
            <a:r>
              <a:rPr lang="en-US" altLang="zh-TW" sz="2400" b="0" dirty="0">
                <a:latin typeface="Calibri" panose="020F0502020204030204" pitchFamily="34" charset="0"/>
              </a:rPr>
              <a:t>?</a:t>
            </a:r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 flipH="1">
            <a:off x="3635375" y="908050"/>
            <a:ext cx="403225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074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C99E-DAF3-47E1-818D-BD63472CCE6D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670" y="4267200"/>
            <a:ext cx="8682730" cy="190499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 smtClean="0"/>
              <a:t>We could rearrange the functions so that all </a:t>
            </a:r>
            <a:r>
              <a:rPr lang="en-US" altLang="zh-TW" sz="2800" dirty="0" err="1" smtClean="0"/>
              <a:t>callees</a:t>
            </a:r>
            <a:r>
              <a:rPr lang="en-US" altLang="zh-TW" sz="2800" dirty="0" smtClean="0"/>
              <a:t> are defined before their callers, but such approach is not always possible</a:t>
            </a:r>
            <a:r>
              <a:rPr lang="en-US" altLang="zh-TW" sz="2800" dirty="0"/>
              <a:t>.</a:t>
            </a:r>
          </a:p>
          <a:p>
            <a:pPr>
              <a:lnSpc>
                <a:spcPct val="90000"/>
              </a:lnSpc>
            </a:pPr>
            <a:endParaRPr lang="en-US" altLang="zh-TW" sz="1900" dirty="0"/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A better solution is to declare function prototypes</a:t>
            </a:r>
            <a:r>
              <a:rPr lang="en-US" altLang="zh-TW" sz="2800" dirty="0"/>
              <a:t>.</a:t>
            </a:r>
            <a:endParaRPr lang="zh-TW" altLang="en-US" sz="2800" dirty="0"/>
          </a:p>
        </p:txBody>
      </p:sp>
      <p:sp>
        <p:nvSpPr>
          <p:cNvPr id="81924" name="Rectangle 2"/>
          <p:cNvSpPr>
            <a:spLocks noChangeArrowheads="1"/>
          </p:cNvSpPr>
          <p:nvPr/>
        </p:nvSpPr>
        <p:spPr bwMode="auto">
          <a:xfrm>
            <a:off x="496888" y="0"/>
            <a:ext cx="8647112" cy="4154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include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kumimoji="0"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Function definition */</a:t>
            </a:r>
            <a:endParaRPr kumimoji="0" lang="en-US" altLang="zh-TW" sz="20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square( </a:t>
            </a: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y ) {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y * y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printf(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"%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d\n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000" b="0" dirty="0" smtClean="0">
                <a:solidFill>
                  <a:srgbClr val="FF3300"/>
                </a:solidFill>
                <a:latin typeface="Consolas" panose="020B0609020204030204" pitchFamily="49" charset="0"/>
              </a:rPr>
              <a:t>square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) );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auto">
          <a:xfrm>
            <a:off x="0" y="0"/>
            <a:ext cx="496888" cy="4154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Ins="90000">
            <a:sp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14559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75AD-900C-49D6-B252-55CF39A2C377}" type="slidenum">
              <a:rPr lang="zh-TW" altLang="en-US"/>
              <a:pPr/>
              <a:t>36</a:t>
            </a:fld>
            <a:endParaRPr lang="en-US" altLang="zh-TW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496888" y="-1"/>
            <a:ext cx="8647112" cy="4831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include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kumimoji="0"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Function prototype */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square( </a:t>
            </a: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printf( 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"%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d\n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square( </a:t>
            </a:r>
            <a:r>
              <a:rPr kumimoji="0"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) );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Function definition */</a:t>
            </a:r>
            <a:endParaRPr kumimoji="0" lang="en-US" altLang="zh-TW" sz="20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square( </a:t>
            </a: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y ) {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y * y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772" name="Rectangle 8"/>
          <p:cNvSpPr>
            <a:spLocks noChangeArrowheads="1"/>
          </p:cNvSpPr>
          <p:nvPr/>
        </p:nvSpPr>
        <p:spPr bwMode="auto">
          <a:xfrm>
            <a:off x="0" y="0"/>
            <a:ext cx="496888" cy="4831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Ins="90000">
            <a:sp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32774" name="Rectangle 10"/>
          <p:cNvSpPr>
            <a:spLocks noChangeArrowheads="1"/>
          </p:cNvSpPr>
          <p:nvPr/>
        </p:nvSpPr>
        <p:spPr bwMode="auto">
          <a:xfrm>
            <a:off x="461963" y="1033740"/>
            <a:ext cx="2890837" cy="36933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kumimoji="0" lang="zh-TW" altLang="en-US" dirty="0">
              <a:latin typeface="Calibri" panose="020F0502020204030204" pitchFamily="34" charset="0"/>
            </a:endParaRPr>
          </a:p>
        </p:txBody>
      </p:sp>
      <p:sp>
        <p:nvSpPr>
          <p:cNvPr id="32775" name="Rectangle 11"/>
          <p:cNvSpPr>
            <a:spLocks noChangeArrowheads="1"/>
          </p:cNvSpPr>
          <p:nvPr/>
        </p:nvSpPr>
        <p:spPr bwMode="auto">
          <a:xfrm>
            <a:off x="152400" y="5334000"/>
            <a:ext cx="88439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kumimoji="0" lang="en-US" altLang="zh-TW" sz="2800" b="0" dirty="0" smtClean="0">
                <a:latin typeface="Calibri" panose="020F0502020204030204" pitchFamily="34" charset="0"/>
              </a:rPr>
              <a:t>A </a:t>
            </a:r>
            <a:r>
              <a:rPr lang="en-US" altLang="zh-TW" sz="2800" b="0" u="sng" dirty="0" smtClean="0">
                <a:latin typeface="Calibri" panose="020F0502020204030204" pitchFamily="34" charset="0"/>
              </a:rPr>
              <a:t>function prototype</a:t>
            </a:r>
            <a:r>
              <a:rPr kumimoji="0" lang="en-US" altLang="zh-TW" sz="2800" b="0" dirty="0" smtClean="0">
                <a:latin typeface="Calibri" panose="020F0502020204030204" pitchFamily="34" charset="0"/>
              </a:rPr>
              <a:t> provides a compiler info about a function</a:t>
            </a:r>
            <a:r>
              <a:rPr kumimoji="0" lang="en-US" altLang="zh-TW" sz="2800" b="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360461" name="Rectangle 13"/>
          <p:cNvSpPr>
            <a:spLocks noChangeArrowheads="1"/>
          </p:cNvSpPr>
          <p:nvPr/>
        </p:nvSpPr>
        <p:spPr bwMode="auto">
          <a:xfrm>
            <a:off x="4427538" y="2590800"/>
            <a:ext cx="4716462" cy="27432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kumimoji="0" lang="en-US" altLang="zh-TW" sz="2400" b="0" dirty="0" smtClean="0">
                <a:latin typeface="Calibri" panose="020F0502020204030204" pitchFamily="34" charset="0"/>
              </a:rPr>
              <a:t>Tells a compiler that</a:t>
            </a:r>
            <a:r>
              <a:rPr kumimoji="0" lang="en-US" altLang="zh-TW" sz="2400" b="0" dirty="0">
                <a:latin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0" lang="en-US" altLang="zh-TW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square</a:t>
            </a:r>
            <a:r>
              <a:rPr kumimoji="0" lang="en-US" altLang="zh-TW" sz="2400" b="0" dirty="0" smtClean="0">
                <a:latin typeface="Calibri" panose="020F0502020204030204" pitchFamily="34" charset="0"/>
              </a:rPr>
              <a:t> is a </a:t>
            </a:r>
            <a:r>
              <a:rPr lang="en-US" altLang="zh-TW" sz="2400" b="0" dirty="0" smtClean="0">
                <a:latin typeface="Calibri" panose="020F0502020204030204" pitchFamily="34" charset="0"/>
              </a:rPr>
              <a:t>function name</a:t>
            </a:r>
            <a:r>
              <a:rPr lang="en-US" altLang="zh-TW" sz="2400" b="0" dirty="0">
                <a:latin typeface="Calibri" panose="020F0502020204030204" pitchFamily="34" charset="0"/>
              </a:rPr>
              <a:t>.</a:t>
            </a:r>
            <a:endParaRPr kumimoji="0" lang="en-US" altLang="zh-TW" sz="2400" b="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kumimoji="0" lang="en-US" altLang="zh-TW" sz="2400" b="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0" lang="en-US" altLang="zh-TW" sz="2400" b="0" dirty="0" smtClean="0">
                <a:latin typeface="Calibri" panose="020F0502020204030204" pitchFamily="34" charset="0"/>
              </a:rPr>
              <a:t>The function takes an argument of type </a:t>
            </a:r>
            <a:r>
              <a:rPr kumimoji="0" lang="en-US" altLang="zh-TW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latin typeface="Calibri" panose="020F0502020204030204" pitchFamily="34" charset="0"/>
              </a:rPr>
              <a:t>.</a:t>
            </a:r>
            <a:endParaRPr kumimoji="0" lang="en-US" altLang="zh-TW" sz="2400" b="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kumimoji="0" lang="en-US" altLang="zh-TW" sz="2400" b="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0" lang="en-US" altLang="zh-TW" sz="2400" b="0" dirty="0" smtClean="0">
                <a:latin typeface="Calibri" panose="020F0502020204030204" pitchFamily="34" charset="0"/>
              </a:rPr>
              <a:t>The function returns a value of type </a:t>
            </a:r>
            <a:r>
              <a:rPr kumimoji="0" lang="en-US" altLang="zh-TW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latin typeface="Calibri" panose="020F0502020204030204" pitchFamily="34" charset="0"/>
              </a:rPr>
              <a:t>.</a:t>
            </a:r>
            <a:endParaRPr kumimoji="0" lang="en-US" altLang="zh-TW" sz="2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60462" name="Line 14"/>
          <p:cNvSpPr>
            <a:spLocks noChangeShapeType="1"/>
          </p:cNvSpPr>
          <p:nvPr/>
        </p:nvSpPr>
        <p:spPr bwMode="auto">
          <a:xfrm flipH="1" flipV="1">
            <a:off x="3352800" y="1219370"/>
            <a:ext cx="1074738" cy="144762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6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1B54-CF90-4659-B91B-1ECD3C687F19}" type="slidenum">
              <a:rPr lang="zh-TW" altLang="en-US"/>
              <a:pPr/>
              <a:t>37</a:t>
            </a:fld>
            <a:endParaRPr lang="en-US" altLang="zh-TW"/>
          </a:p>
        </p:txBody>
      </p:sp>
      <p:sp>
        <p:nvSpPr>
          <p:cNvPr id="33797" name="Rectangle 2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83820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altLang="zh-TW" sz="3200" b="1" dirty="0">
                <a:ea typeface="新細明體"/>
              </a:rPr>
              <a:t>5.1</a:t>
            </a:r>
            <a:r>
              <a:rPr lang="en-US" altLang="zh-TW" sz="3200" b="1" dirty="0" smtClean="0">
                <a:ea typeface="新細明體"/>
              </a:rPr>
              <a:t>. Function Prototypes</a:t>
            </a:r>
            <a:r>
              <a:rPr lang="en-US" altLang="zh-TW" sz="3200" dirty="0" smtClean="0">
                <a:ea typeface="新細明體"/>
              </a:rPr>
              <a:t>: When to use them and why</a:t>
            </a:r>
            <a:r>
              <a:rPr lang="en-US" altLang="zh-TW" sz="3200" dirty="0">
                <a:ea typeface="新細明體"/>
              </a:rPr>
              <a:t>?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143000"/>
            <a:ext cx="4419600" cy="50292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TW" dirty="0" smtClean="0"/>
              <a:t>When a </a:t>
            </a:r>
            <a:r>
              <a:rPr lang="en-US" altLang="zh-TW" dirty="0" err="1" smtClean="0"/>
              <a:t>callee</a:t>
            </a:r>
            <a:r>
              <a:rPr lang="en-US" altLang="zh-TW" dirty="0" smtClean="0"/>
              <a:t> is defined after its caller in the same file</a:t>
            </a:r>
            <a:endParaRPr lang="en-US" altLang="zh-TW" dirty="0"/>
          </a:p>
          <a:p>
            <a:pPr>
              <a:spcBef>
                <a:spcPct val="0"/>
              </a:spcBef>
            </a:pPr>
            <a:endParaRPr lang="en-US" altLang="zh-TW" dirty="0"/>
          </a:p>
          <a:p>
            <a:pPr>
              <a:spcBef>
                <a:spcPct val="0"/>
              </a:spcBef>
            </a:pPr>
            <a:r>
              <a:rPr lang="en-US" altLang="zh-TW" dirty="0" smtClean="0"/>
              <a:t>When a </a:t>
            </a:r>
            <a:r>
              <a:rPr lang="en-US" altLang="zh-TW" dirty="0" err="1" smtClean="0"/>
              <a:t>callee</a:t>
            </a:r>
            <a:r>
              <a:rPr lang="en-US" altLang="zh-TW" dirty="0" smtClean="0"/>
              <a:t> and its caller are defined in separate source files</a:t>
            </a:r>
            <a:endParaRPr lang="en-US" altLang="zh-TW" dirty="0"/>
          </a:p>
          <a:p>
            <a:pPr lvl="1">
              <a:spcBef>
                <a:spcPct val="0"/>
              </a:spcBef>
            </a:pPr>
            <a:r>
              <a:rPr lang="en-US" altLang="zh-TW" dirty="0" smtClean="0"/>
              <a:t>Common in large software project</a:t>
            </a:r>
            <a:endParaRPr lang="zh-TW" altLang="en-US" dirty="0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381000" y="1143000"/>
            <a:ext cx="3957637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 foo(void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 bar(void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endParaRPr kumimoji="0" lang="en-US" altLang="zh-TW" sz="2000" b="0" dirty="0">
              <a:latin typeface="Consolas" panose="020B0609020204030204" pitchFamily="49" charset="0"/>
            </a:endParaRPr>
          </a:p>
          <a:p>
            <a:r>
              <a:rPr kumimoji="0" lang="en-US" altLang="zh-TW" sz="2000" b="0" dirty="0" err="1" smtClean="0"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main()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r>
              <a:rPr kumimoji="0" lang="en-US" altLang="zh-TW" sz="2000" b="0" dirty="0" smtClean="0">
                <a:latin typeface="Consolas" panose="020B0609020204030204" pitchFamily="49" charset="0"/>
              </a:rPr>
              <a:t>  foo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();</a:t>
            </a:r>
          </a:p>
          <a:p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  <a:p>
            <a:endParaRPr kumimoji="0" lang="en-US" altLang="zh-TW" sz="2000" b="0" dirty="0">
              <a:latin typeface="Consolas" panose="020B0609020204030204" pitchFamily="49" charset="0"/>
            </a:endParaRPr>
          </a:p>
          <a:p>
            <a:r>
              <a:rPr kumimoji="0" lang="en-US" altLang="zh-TW" sz="2000" b="0" dirty="0" smtClean="0">
                <a:latin typeface="Consolas" panose="020B0609020204030204" pitchFamily="49" charset="0"/>
              </a:rPr>
              <a:t>void foo()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r>
              <a:rPr kumimoji="0" lang="en-US" altLang="zh-TW" sz="2000" b="0" dirty="0" smtClean="0">
                <a:latin typeface="Consolas" panose="020B0609020204030204" pitchFamily="49" charset="0"/>
              </a:rPr>
              <a:t>  if (…)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r>
              <a:rPr kumimoji="0" lang="en-US" altLang="zh-TW" sz="2000" b="0" dirty="0" smtClean="0">
                <a:latin typeface="Consolas" panose="020B0609020204030204" pitchFamily="49" charset="0"/>
              </a:rPr>
              <a:t>    bar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();</a:t>
            </a:r>
          </a:p>
          <a:p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  <a:p>
            <a:endParaRPr kumimoji="0" lang="en-US" altLang="zh-TW" sz="2000" b="0" dirty="0">
              <a:latin typeface="Consolas" panose="020B0609020204030204" pitchFamily="49" charset="0"/>
            </a:endParaRPr>
          </a:p>
          <a:p>
            <a:r>
              <a:rPr kumimoji="0" lang="en-US" altLang="zh-TW" sz="2000" b="0" dirty="0" smtClean="0">
                <a:latin typeface="Consolas" panose="020B0609020204030204" pitchFamily="49" charset="0"/>
              </a:rPr>
              <a:t>void bar()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r>
              <a:rPr kumimoji="0" lang="en-US" altLang="zh-TW" sz="2000" b="0" dirty="0" smtClean="0">
                <a:latin typeface="Consolas" panose="020B0609020204030204" pitchFamily="49" charset="0"/>
              </a:rPr>
              <a:t>  if (…)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r>
              <a:rPr kumimoji="0" lang="en-US" altLang="zh-TW" sz="2000" b="0" dirty="0" smtClean="0">
                <a:latin typeface="Consolas" panose="020B0609020204030204" pitchFamily="49" charset="0"/>
              </a:rPr>
              <a:t>    foo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();</a:t>
            </a:r>
          </a:p>
          <a:p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567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4CFA-81BC-4EDD-998C-C529557942DE}" type="slidenum">
              <a:rPr lang="zh-TW" altLang="en-US"/>
              <a:pPr/>
              <a:t>38</a:t>
            </a:fld>
            <a:endParaRPr lang="en-US" altLang="zh-TW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ea typeface="新細明體"/>
              </a:rPr>
              <a:t>5.2</a:t>
            </a:r>
            <a:r>
              <a:rPr lang="en-US" altLang="zh-TW" sz="3200" b="1" dirty="0" smtClean="0">
                <a:ea typeface="新細明體"/>
              </a:rPr>
              <a:t>. Function Prototypes</a:t>
            </a:r>
            <a:r>
              <a:rPr lang="en-US" altLang="zh-TW" sz="3200" dirty="0" smtClean="0">
                <a:ea typeface="新細明體"/>
              </a:rPr>
              <a:t> (</a:t>
            </a:r>
            <a:r>
              <a:rPr lang="en-US" altLang="zh-TW" sz="3200" dirty="0">
                <a:ea typeface="新細明體"/>
              </a:rPr>
              <a:t>Syntax)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 smtClean="0"/>
              <a:t>Function prototype is like a function definition but </a:t>
            </a:r>
            <a:r>
              <a:rPr lang="en-US" altLang="zh-TW" sz="2800" u="sng" dirty="0" smtClean="0"/>
              <a:t>without the body</a:t>
            </a:r>
            <a:r>
              <a:rPr lang="en-US" altLang="zh-TW" sz="2800" dirty="0"/>
              <a:t>.</a:t>
            </a:r>
          </a:p>
          <a:p>
            <a:pPr>
              <a:lnSpc>
                <a:spcPct val="90000"/>
              </a:lnSpc>
            </a:pPr>
            <a:endParaRPr lang="en-US" altLang="zh-TW" sz="700" dirty="0">
              <a:cs typeface="Consolas" panose="020B06090202040302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2400" u="sng" dirty="0" smtClean="0">
                <a:cs typeface="Consolas" panose="020B0609020204030204" pitchFamily="49" charset="0"/>
              </a:rPr>
              <a:t>Function </a:t>
            </a:r>
            <a:r>
              <a:rPr lang="en-US" altLang="zh-TW" sz="2400" i="1" u="sng" dirty="0" smtClean="0">
                <a:cs typeface="Consolas" panose="020B0609020204030204" pitchFamily="49" charset="0"/>
              </a:rPr>
              <a:t>definition</a:t>
            </a:r>
            <a:endParaRPr lang="en-US" altLang="zh-TW" sz="2400" i="1" u="sng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2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double foo( </a:t>
            </a:r>
            <a:r>
              <a:rPr lang="en-US" altLang="zh-TW" sz="22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x, double y, </a:t>
            </a:r>
            <a:r>
              <a:rPr lang="en-US" altLang="zh-TW" sz="22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A[], </a:t>
            </a:r>
            <a:r>
              <a:rPr lang="en-US" altLang="zh-TW" sz="22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2200" dirty="0">
                <a:solidFill>
                  <a:srgbClr val="0070C0"/>
                </a:solidFill>
                <a:latin typeface="Consolas" panose="020B0609020204030204" pitchFamily="49" charset="0"/>
              </a:rPr>
              <a:t>[][64</a:t>
            </a:r>
            <a:r>
              <a:rPr lang="en-US" altLang="zh-TW" sz="2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 ) {</a:t>
            </a:r>
            <a:endParaRPr lang="en-US" altLang="zh-TW" sz="2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200" dirty="0">
                <a:solidFill>
                  <a:srgbClr val="0070C0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…</a:t>
            </a:r>
            <a:endParaRPr lang="en-US" altLang="zh-TW" sz="2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200" dirty="0">
                <a:solidFill>
                  <a:srgbClr val="0070C0"/>
                </a:solidFill>
                <a:latin typeface="Consolas" panose="020B0609020204030204" pitchFamily="49" charset="0"/>
              </a:rPr>
              <a:t>	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1500" u="sng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2400" u="sng" dirty="0" smtClean="0"/>
              <a:t>Function </a:t>
            </a:r>
            <a:r>
              <a:rPr lang="en-US" altLang="zh-TW" sz="2400" i="1" u="sng" dirty="0" smtClean="0"/>
              <a:t>prototype</a:t>
            </a:r>
            <a:endParaRPr lang="en-US" altLang="zh-TW" sz="2400" i="1" u="sng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2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double foo( </a:t>
            </a:r>
            <a:r>
              <a:rPr lang="en-US" altLang="zh-TW" sz="22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x, double y, </a:t>
            </a:r>
            <a:r>
              <a:rPr lang="en-US" altLang="zh-TW" sz="22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A[], </a:t>
            </a:r>
            <a:r>
              <a:rPr lang="en-US" altLang="zh-TW" sz="22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2200" dirty="0">
                <a:solidFill>
                  <a:srgbClr val="0070C0"/>
                </a:solidFill>
                <a:latin typeface="Consolas" panose="020B0609020204030204" pitchFamily="49" charset="0"/>
              </a:rPr>
              <a:t>[][64</a:t>
            </a:r>
            <a:r>
              <a:rPr lang="en-US" altLang="zh-TW" sz="2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 );</a:t>
            </a:r>
            <a:endParaRPr lang="en-US" altLang="zh-TW" sz="2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2200" dirty="0">
                <a:solidFill>
                  <a:srgbClr val="0070C0"/>
                </a:solidFill>
              </a:rPr>
              <a:t>				</a:t>
            </a:r>
            <a:r>
              <a:rPr lang="en-US" altLang="zh-TW" sz="2200" dirty="0"/>
              <a:t>	or</a:t>
            </a:r>
            <a:endParaRPr lang="en-US" altLang="zh-TW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foo( </a:t>
            </a:r>
            <a:r>
              <a:rPr lang="en-US" altLang="zh-TW" sz="22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double, char, </a:t>
            </a:r>
            <a:r>
              <a:rPr lang="en-US" altLang="zh-TW" sz="22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[], </a:t>
            </a:r>
            <a:r>
              <a:rPr lang="en-US" altLang="zh-TW" sz="22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[][</a:t>
            </a:r>
            <a:r>
              <a:rPr lang="en-US" altLang="zh-TW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64]);</a:t>
            </a:r>
          </a:p>
          <a:p>
            <a:pPr lvl="1">
              <a:lnSpc>
                <a:spcPct val="90000"/>
              </a:lnSpc>
              <a:buNone/>
            </a:pPr>
            <a:endParaRPr lang="en-US" altLang="zh-TW" sz="15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 dirty="0" smtClean="0"/>
              <a:t>Parameter names are optional in function prototypes</a:t>
            </a:r>
            <a:r>
              <a:rPr lang="en-US" altLang="zh-TW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sz="2400" u="sng" dirty="0" smtClean="0"/>
              <a:t>Function name</a:t>
            </a:r>
            <a:r>
              <a:rPr lang="en-US" altLang="zh-TW" sz="2400" dirty="0" smtClean="0"/>
              <a:t>, </a:t>
            </a:r>
            <a:r>
              <a:rPr lang="en-US" altLang="zh-TW" sz="2400" u="sng" dirty="0" smtClean="0"/>
              <a:t>return type</a:t>
            </a:r>
            <a:r>
              <a:rPr lang="en-US" altLang="zh-TW" sz="2400" dirty="0" smtClean="0"/>
              <a:t>, and </a:t>
            </a:r>
            <a:r>
              <a:rPr lang="en-US" altLang="zh-TW" sz="2400" u="sng" dirty="0" smtClean="0"/>
              <a:t>parameter types</a:t>
            </a:r>
            <a:r>
              <a:rPr lang="en-US" altLang="zh-TW" sz="2400" dirty="0" smtClean="0"/>
              <a:t> must match between a function definition and its function prototype</a:t>
            </a:r>
            <a:r>
              <a:rPr lang="en-US" altLang="zh-TW" sz="2400" dirty="0"/>
              <a:t>.</a:t>
            </a:r>
            <a:endParaRPr lang="en-US" altLang="zh-TW" sz="2400" b="1" dirty="0"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  <a:buNone/>
            </a:pPr>
            <a:endParaRPr lang="en-US" altLang="zh-TW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8431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1EE8-BE2B-47DF-A8B3-3C50A5E35520}" type="slidenum">
              <a:rPr lang="zh-TW" altLang="en-US"/>
              <a:pPr/>
              <a:t>39</a:t>
            </a:fld>
            <a:endParaRPr lang="en-US" altLang="zh-TW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6</a:t>
            </a:r>
            <a:r>
              <a:rPr lang="en-US" altLang="zh-TW" dirty="0" smtClean="0">
                <a:ea typeface="新細明體"/>
              </a:rPr>
              <a:t>. Calling Pre-defined Functions</a:t>
            </a:r>
            <a:endParaRPr lang="en-US" altLang="zh-TW" dirty="0">
              <a:ea typeface="新細明體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 smtClean="0"/>
              <a:t>C language provides many built-in functions. To use them, you have to know the following info (which can be found in manuals</a:t>
            </a:r>
            <a:r>
              <a:rPr lang="en-US" altLang="zh-TW" sz="2800" dirty="0"/>
              <a:t>):</a:t>
            </a:r>
          </a:p>
          <a:p>
            <a:pPr lvl="1"/>
            <a:r>
              <a:rPr lang="en-US" altLang="zh-TW" sz="2800" dirty="0">
                <a:solidFill>
                  <a:srgbClr val="0070C0"/>
                </a:solidFill>
              </a:rPr>
              <a:t>name</a:t>
            </a:r>
            <a:r>
              <a:rPr lang="en-US" altLang="zh-TW" sz="2800" dirty="0" smtClean="0">
                <a:solidFill>
                  <a:srgbClr val="0070C0"/>
                </a:solidFill>
              </a:rPr>
              <a:t>, functionality, parameters, return value</a:t>
            </a:r>
            <a:endParaRPr lang="en-US" altLang="zh-TW" sz="2800" dirty="0">
              <a:solidFill>
                <a:srgbClr val="0070C0"/>
              </a:solidFill>
            </a:endParaRPr>
          </a:p>
          <a:p>
            <a:pPr lvl="4"/>
            <a:endParaRPr lang="en-US" altLang="zh-TW" sz="1500" dirty="0">
              <a:solidFill>
                <a:srgbClr val="0000FF"/>
              </a:solidFill>
            </a:endParaRPr>
          </a:p>
          <a:p>
            <a:r>
              <a:rPr lang="en-US" altLang="zh-TW" sz="2800" dirty="0" smtClean="0"/>
              <a:t>You also need to know which </a:t>
            </a:r>
            <a:r>
              <a:rPr lang="en-US" altLang="zh-TW" sz="2800" i="1" dirty="0" smtClean="0">
                <a:solidFill>
                  <a:srgbClr val="0070C0"/>
                </a:solidFill>
              </a:rPr>
              <a:t>header file(s)</a:t>
            </a:r>
            <a:r>
              <a:rPr lang="en-US" altLang="zh-TW" sz="2800" dirty="0" smtClean="0"/>
              <a:t> to include</a:t>
            </a:r>
            <a:r>
              <a:rPr lang="en-US" altLang="zh-TW" sz="2800" dirty="0"/>
              <a:t>.</a:t>
            </a:r>
          </a:p>
          <a:p>
            <a:pPr marL="0" indent="0">
              <a:buNone/>
            </a:pPr>
            <a:r>
              <a:rPr lang="en-US" altLang="zh-TW" sz="2800" dirty="0" smtClean="0"/>
              <a:t>     e.g</a:t>
            </a:r>
            <a:r>
              <a:rPr lang="en-US" altLang="zh-TW" sz="2800" dirty="0"/>
              <a:t>.:</a:t>
            </a:r>
          </a:p>
          <a:p>
            <a:pPr lvl="1"/>
            <a:r>
              <a:rPr lang="en-US" altLang="zh-TW" sz="2400" dirty="0" smtClean="0"/>
              <a:t>To use </a:t>
            </a: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printf(…)</a:t>
            </a:r>
            <a:r>
              <a:rPr lang="en-US" altLang="zh-TW" sz="2400" dirty="0" smtClean="0"/>
              <a:t>, you have to include "</a:t>
            </a:r>
            <a:r>
              <a:rPr lang="en-US" altLang="zh-TW" sz="2400" dirty="0" err="1"/>
              <a:t>stdio.h</a:t>
            </a:r>
            <a:r>
              <a:rPr lang="en-US" altLang="zh-TW" sz="2400" dirty="0" smtClean="0"/>
              <a:t>" with</a:t>
            </a:r>
            <a:endParaRPr lang="en-US" altLang="zh-TW" sz="2400" dirty="0"/>
          </a:p>
          <a:p>
            <a:pPr lvl="1">
              <a:buFont typeface="Wingdings" pitchFamily="2" charset="2"/>
              <a:buNone/>
            </a:pP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</a:rPr>
              <a:t>	#</a:t>
            </a: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include &lt;</a:t>
            </a:r>
            <a:r>
              <a:rPr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zh-TW" sz="2400" dirty="0" smtClean="0"/>
              <a:t>To use math functions, you have to include "</a:t>
            </a:r>
            <a:r>
              <a:rPr lang="en-US" altLang="zh-TW" sz="2400" dirty="0" err="1"/>
              <a:t>math.h</a:t>
            </a:r>
            <a:r>
              <a:rPr lang="en-US" altLang="zh-TW" sz="2400" dirty="0" smtClean="0"/>
              <a:t>" with</a:t>
            </a:r>
            <a:endParaRPr lang="en-US" altLang="zh-TW" sz="2400" dirty="0"/>
          </a:p>
          <a:p>
            <a:pPr lvl="1">
              <a:buFont typeface="Wingding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</a:rPr>
              <a:t>#</a:t>
            </a: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include &lt;</a:t>
            </a:r>
            <a:r>
              <a:rPr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math.h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en-US" altLang="zh-TW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68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44958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greet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printf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"Hi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! How are you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?\n"</a:t>
            </a:r>
            <a:r>
              <a:rPr lang="en-US" altLang="zh-TW" sz="2000" b="0" dirty="0">
                <a:latin typeface="Consolas" panose="020B0609020204030204" pitchFamily="49" charset="0"/>
              </a:rPr>
              <a:t>);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main()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greet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009999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4495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762" y="5535410"/>
            <a:ext cx="4033837" cy="673124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>
                <a:latin typeface="Consolas" panose="020B0609020204030204" pitchFamily="49" charset="0"/>
              </a:rPr>
              <a:t>Hi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! 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How are you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4000" dirty="0"/>
              <a:t>1.2</a:t>
            </a:r>
            <a:r>
              <a:rPr lang="en-US" altLang="zh-TW" sz="4000" dirty="0" smtClean="0"/>
              <a:t>. A Simple Function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3576963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7709-8093-4ED7-963D-6E92D5798EED}" type="slidenum">
              <a:rPr lang="zh-TW" altLang="en-US"/>
              <a:pPr/>
              <a:t>40</a:t>
            </a:fld>
            <a:endParaRPr lang="en-US" altLang="zh-TW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 smtClean="0">
                <a:ea typeface="新細明體"/>
              </a:rPr>
              <a:t>Understand what "</a:t>
            </a:r>
            <a:r>
              <a:rPr lang="en-US" altLang="zh-TW" sz="2800" dirty="0">
                <a:ea typeface="新細明體"/>
              </a:rPr>
              <a:t>functions</a:t>
            </a:r>
            <a:r>
              <a:rPr lang="en-US" altLang="zh-TW" sz="2800" dirty="0" smtClean="0">
                <a:ea typeface="新細明體"/>
              </a:rPr>
              <a:t>", "</a:t>
            </a:r>
            <a:r>
              <a:rPr lang="en-US" altLang="zh-TW" sz="2800" dirty="0" smtClean="0">
                <a:ea typeface="新細明體"/>
              </a:rPr>
              <a:t>parameters/arguments</a:t>
            </a:r>
            <a:r>
              <a:rPr lang="en-US" altLang="zh-TW" sz="2800" dirty="0" smtClean="0">
                <a:ea typeface="新細明體"/>
              </a:rPr>
              <a:t>", "return value/type" are</a:t>
            </a:r>
            <a:endParaRPr lang="en-US" altLang="zh-TW" sz="2800" dirty="0">
              <a:ea typeface="新細明體"/>
              <a:cs typeface="Calibri"/>
            </a:endParaRPr>
          </a:p>
          <a:p>
            <a:pPr>
              <a:lnSpc>
                <a:spcPct val="90000"/>
              </a:lnSpc>
            </a:pPr>
            <a:endParaRPr lang="en-US" altLang="zh-TW" sz="2800" dirty="0"/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ea typeface="新細明體"/>
              </a:rPr>
              <a:t>Understand what is happening during a function call</a:t>
            </a:r>
            <a:endParaRPr lang="en-US" altLang="zh-TW" sz="1800" dirty="0">
              <a:ea typeface="新細明體"/>
            </a:endParaRPr>
          </a:p>
          <a:p>
            <a:pPr>
              <a:lnSpc>
                <a:spcPct val="90000"/>
              </a:lnSpc>
            </a:pPr>
            <a:endParaRPr lang="en-US" altLang="zh-TW" sz="2800" dirty="0"/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ea typeface="新細明體"/>
              </a:rPr>
              <a:t>Know how to define and call a function</a:t>
            </a:r>
            <a:endParaRPr lang="en-US" altLang="zh-TW" sz="2800" dirty="0">
              <a:ea typeface="新細明體"/>
              <a:cs typeface="Calibri"/>
            </a:endParaRPr>
          </a:p>
          <a:p>
            <a:pPr>
              <a:lnSpc>
                <a:spcPct val="90000"/>
              </a:lnSpc>
            </a:pPr>
            <a:endParaRPr lang="en-US" altLang="zh-TW" sz="2800" dirty="0">
              <a:ea typeface="新細明體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ea typeface="+mn-lt"/>
                <a:cs typeface="+mn-lt"/>
              </a:rPr>
              <a:t>Understand how a return statement can interrupt the flow of execution in a function</a:t>
            </a:r>
            <a:endParaRPr 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ea typeface="+mn-lt"/>
                <a:cs typeface="+mn-lt"/>
              </a:rPr>
              <a:t>Understand why we need function prototypes and how to declare them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9003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: How to Program, 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, </a:t>
            </a:r>
            <a:r>
              <a:rPr lang="en-US" dirty="0" err="1" smtClean="0"/>
              <a:t>Deitel</a:t>
            </a:r>
            <a:r>
              <a:rPr lang="en-US" dirty="0" smtClean="0"/>
              <a:t> and </a:t>
            </a:r>
            <a:r>
              <a:rPr lang="en-US" dirty="0" err="1" smtClean="0"/>
              <a:t>Deitel</a:t>
            </a:r>
            <a:endParaRPr lang="en-US" dirty="0"/>
          </a:p>
          <a:p>
            <a:r>
              <a:rPr lang="en-US" dirty="0" smtClean="0"/>
              <a:t>Chapter 5 C Functions</a:t>
            </a:r>
            <a:endParaRPr lang="en-US" dirty="0"/>
          </a:p>
          <a:p>
            <a:pPr lvl="1"/>
            <a:r>
              <a:rPr lang="en-US" dirty="0" smtClean="0"/>
              <a:t>Sections 5.1 – 5.5: Function Basics and examples</a:t>
            </a:r>
            <a:endParaRPr lang="en-US" dirty="0"/>
          </a:p>
          <a:p>
            <a:pPr lvl="1"/>
            <a:r>
              <a:rPr lang="en-US" dirty="0" smtClean="0"/>
              <a:t>Sections 5.6: Function Prototypes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42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44958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000" dirty="0" smtClean="0">
                <a:latin typeface="Consolas" panose="020B0609020204030204" pitchFamily="49" charset="0"/>
              </a:rPr>
              <a:t>greet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printf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"Hi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! How are you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?\n"</a:t>
            </a:r>
            <a:r>
              <a:rPr lang="en-US" altLang="zh-TW" sz="2000" b="0" dirty="0">
                <a:latin typeface="Consolas" panose="020B0609020204030204" pitchFamily="49" charset="0"/>
              </a:rPr>
              <a:t>);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000" dirty="0" smtClean="0">
                <a:latin typeface="Consolas" panose="020B0609020204030204" pitchFamily="49" charset="0"/>
              </a:rPr>
              <a:t>main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greet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009999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4495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762" y="5535410"/>
            <a:ext cx="4033837" cy="673124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>
                <a:latin typeface="Consolas" panose="020B0609020204030204" pitchFamily="49" charset="0"/>
              </a:rPr>
              <a:t>Hi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! 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How are you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4000" dirty="0"/>
              <a:t>1.3</a:t>
            </a:r>
            <a:r>
              <a:rPr lang="en-US" altLang="zh-TW" sz="4000" dirty="0" smtClean="0"/>
              <a:t>. Function Name</a:t>
            </a:r>
            <a:endParaRPr lang="en-US" altLang="zh-TW" sz="4000" dirty="0"/>
          </a:p>
        </p:txBody>
      </p:sp>
      <p:sp>
        <p:nvSpPr>
          <p:cNvPr id="7" name="Rectangle 6"/>
          <p:cNvSpPr/>
          <p:nvPr/>
        </p:nvSpPr>
        <p:spPr>
          <a:xfrm>
            <a:off x="470102" y="1676400"/>
            <a:ext cx="4863898" cy="114300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91200" y="1676400"/>
            <a:ext cx="3138714" cy="3810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kumimoji="0" lang="en-US" altLang="zh-TW" sz="2000" dirty="0" smtClean="0">
                <a:solidFill>
                  <a:srgbClr val="000000"/>
                </a:solidFill>
              </a:rPr>
              <a:t>A function named "</a:t>
            </a:r>
            <a:r>
              <a:rPr kumimoji="0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greet</a:t>
            </a:r>
            <a:r>
              <a:rPr kumimoji="0" lang="en-US" altLang="zh-TW" sz="2000" dirty="0">
                <a:solidFill>
                  <a:srgbClr val="000000"/>
                </a:solidFill>
              </a:rPr>
              <a:t>"</a:t>
            </a:r>
          </a:p>
        </p:txBody>
      </p:sp>
      <p:sp>
        <p:nvSpPr>
          <p:cNvPr id="11" name="Rectangle 23"/>
          <p:cNvSpPr txBox="1">
            <a:spLocks noChangeArrowheads="1"/>
          </p:cNvSpPr>
          <p:nvPr/>
        </p:nvSpPr>
        <p:spPr bwMode="auto">
          <a:xfrm>
            <a:off x="4876799" y="990599"/>
            <a:ext cx="4267200" cy="45720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 sz="2400" dirty="0" smtClean="0">
                <a:ea typeface="新細明體" pitchFamily="18" charset="-120"/>
                <a:cs typeface="Consolas" panose="020B0609020204030204" pitchFamily="49" charset="0"/>
              </a:rPr>
              <a:t>A function has a name</a:t>
            </a:r>
            <a:r>
              <a:rPr lang="en-US" altLang="zh-TW" sz="2400" dirty="0">
                <a:ea typeface="新細明體" pitchFamily="18" charset="-12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0102" y="2973154"/>
            <a:ext cx="4863898" cy="2208446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777796" y="3127376"/>
            <a:ext cx="3152118" cy="1520824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kumimoji="0" lang="en-US" altLang="zh-TW" sz="2000" dirty="0" smtClean="0">
                <a:solidFill>
                  <a:srgbClr val="000000"/>
                </a:solidFill>
              </a:rPr>
              <a:t>A function named "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kumimoji="0" lang="en-US" altLang="zh-TW" sz="2000" dirty="0">
                <a:solidFill>
                  <a:srgbClr val="000000"/>
                </a:solidFill>
              </a:rPr>
              <a:t>"</a:t>
            </a:r>
          </a:p>
          <a:p>
            <a:pPr eaLnBrk="0" hangingPunct="0"/>
            <a:endParaRPr lang="en-US" altLang="zh-TW" sz="2000" dirty="0">
              <a:solidFill>
                <a:srgbClr val="000000"/>
              </a:solidFill>
            </a:endParaRPr>
          </a:p>
          <a:p>
            <a:pPr eaLnBrk="0" hangingPunct="0"/>
            <a:r>
              <a:rPr kumimoji="0" lang="en-US" altLang="zh-TW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kumimoji="0" lang="en-US" altLang="zh-TW" sz="20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zh-TW" sz="2000" b="1" dirty="0" smtClean="0">
                <a:solidFill>
                  <a:srgbClr val="000000"/>
                </a:solidFill>
              </a:rPr>
              <a:t> is also the starting point of a C program. </a:t>
            </a:r>
            <a:endParaRPr kumimoji="0" lang="en-US" altLang="zh-TW" sz="2000" b="1" dirty="0">
              <a:solidFill>
                <a:srgbClr val="000000"/>
              </a:solidFill>
            </a:endParaRPr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 flipH="1">
            <a:off x="5354661" y="1866900"/>
            <a:ext cx="44379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 flipH="1">
            <a:off x="5333999" y="3284754"/>
            <a:ext cx="44379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66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44958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greet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printf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"Hi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! How are you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?\n"</a:t>
            </a:r>
            <a:r>
              <a:rPr lang="en-US" altLang="zh-TW" sz="2000" b="0" dirty="0">
                <a:latin typeface="Consolas" panose="020B0609020204030204" pitchFamily="49" charset="0"/>
              </a:rPr>
              <a:t>);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main()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greet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009999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4495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762" y="5535410"/>
            <a:ext cx="4033837" cy="673124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>
                <a:latin typeface="Consolas" panose="020B0609020204030204" pitchFamily="49" charset="0"/>
              </a:rPr>
              <a:t>Hi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! 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How are you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4000" dirty="0"/>
              <a:t>1.4</a:t>
            </a:r>
            <a:r>
              <a:rPr lang="en-US" altLang="zh-TW" sz="4000" dirty="0" smtClean="0"/>
              <a:t>. Calling/Invoking A Function</a:t>
            </a:r>
            <a:endParaRPr lang="en-US" altLang="zh-TW" sz="4000" dirty="0"/>
          </a:p>
        </p:txBody>
      </p:sp>
      <p:sp>
        <p:nvSpPr>
          <p:cNvPr id="7" name="Rectangle 6"/>
          <p:cNvSpPr/>
          <p:nvPr/>
        </p:nvSpPr>
        <p:spPr>
          <a:xfrm>
            <a:off x="879486" y="3714750"/>
            <a:ext cx="1482714" cy="38100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3"/>
          <p:cNvSpPr txBox="1">
            <a:spLocks noChangeArrowheads="1"/>
          </p:cNvSpPr>
          <p:nvPr/>
        </p:nvSpPr>
        <p:spPr bwMode="auto">
          <a:xfrm>
            <a:off x="3759200" y="2876548"/>
            <a:ext cx="5196113" cy="230505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TW" sz="2400" dirty="0" smtClean="0"/>
              <a:t>We </a:t>
            </a:r>
            <a:r>
              <a:rPr lang="en-US" altLang="zh-TW" sz="2400" i="1" dirty="0" smtClean="0">
                <a:solidFill>
                  <a:srgbClr val="0070C0"/>
                </a:solidFill>
              </a:rPr>
              <a:t>call</a:t>
            </a:r>
            <a:r>
              <a:rPr lang="en-US" altLang="zh-TW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/>
              <a:t>(or</a:t>
            </a:r>
            <a:r>
              <a:rPr lang="en-US" altLang="zh-TW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i="1" dirty="0" smtClean="0">
                <a:solidFill>
                  <a:srgbClr val="0070C0"/>
                </a:solidFill>
              </a:rPr>
              <a:t>invoke</a:t>
            </a:r>
            <a:r>
              <a:rPr lang="en-US" altLang="zh-TW" sz="2400" dirty="0" smtClean="0"/>
              <a:t>) a function by the function's name, followed by a pair of parentheses</a:t>
            </a:r>
            <a:r>
              <a:rPr lang="en-US" altLang="zh-TW" sz="2400" dirty="0"/>
              <a:t>.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Calling a function </a:t>
            </a:r>
            <a:r>
              <a:rPr lang="en-US" altLang="zh-TW" sz="2400" dirty="0" smtClean="0">
                <a:sym typeface="Wingdings" pitchFamily="2" charset="2"/>
              </a:rPr>
              <a:t></a:t>
            </a:r>
            <a:r>
              <a:rPr lang="en-US" altLang="zh-TW" sz="2400" dirty="0" smtClean="0"/>
              <a:t> executing the code in that function</a:t>
            </a:r>
            <a:r>
              <a:rPr lang="en-US" altLang="zh-TW" sz="2400" dirty="0"/>
              <a:t>.</a:t>
            </a:r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 flipH="1">
            <a:off x="2362198" y="3905249"/>
            <a:ext cx="139700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34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44958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greet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printf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"Hi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! How are you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?\n"</a:t>
            </a:r>
            <a:r>
              <a:rPr lang="en-US" altLang="zh-TW" sz="2000" b="0" dirty="0">
                <a:latin typeface="Consolas" panose="020B0609020204030204" pitchFamily="49" charset="0"/>
              </a:rPr>
              <a:t>);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main()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greet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009999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4495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762" y="5535410"/>
            <a:ext cx="4033837" cy="673124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>
                <a:latin typeface="Consolas" panose="020B0609020204030204" pitchFamily="49" charset="0"/>
              </a:rPr>
              <a:t>Hi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! 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How are you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4000" dirty="0"/>
              <a:t>1.5</a:t>
            </a:r>
            <a:r>
              <a:rPr lang="en-US" altLang="zh-TW" sz="4000" dirty="0" smtClean="0"/>
              <a:t>. Terminology: </a:t>
            </a:r>
            <a:r>
              <a:rPr lang="en-US" altLang="zh-TW" sz="4000" i="1" dirty="0" smtClean="0"/>
              <a:t>Caller</a:t>
            </a:r>
            <a:r>
              <a:rPr lang="en-US" altLang="zh-TW" sz="4000" dirty="0" smtClean="0"/>
              <a:t> and </a:t>
            </a:r>
            <a:r>
              <a:rPr lang="en-US" altLang="zh-TW" sz="4000" i="1" dirty="0" err="1" smtClean="0"/>
              <a:t>Callee</a:t>
            </a:r>
            <a:endParaRPr lang="en-US" altLang="zh-TW" sz="4000" i="1" dirty="0"/>
          </a:p>
        </p:txBody>
      </p:sp>
      <p:sp>
        <p:nvSpPr>
          <p:cNvPr id="8" name="Rectangle 23"/>
          <p:cNvSpPr txBox="1">
            <a:spLocks noChangeArrowheads="1"/>
          </p:cNvSpPr>
          <p:nvPr/>
        </p:nvSpPr>
        <p:spPr bwMode="auto">
          <a:xfrm>
            <a:off x="3048000" y="3519668"/>
            <a:ext cx="5943599" cy="167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TW" sz="2300" dirty="0" smtClean="0"/>
              <a:t>At line 9, </a:t>
            </a:r>
            <a:r>
              <a:rPr lang="en-US" altLang="zh-TW" sz="2300" dirty="0" smtClean="0">
                <a:latin typeface="Consolas" panose="020B0609020204030204" pitchFamily="49" charset="0"/>
              </a:rPr>
              <a:t>main()</a:t>
            </a:r>
            <a:r>
              <a:rPr lang="en-US" altLang="zh-TW" sz="2300" dirty="0" smtClean="0"/>
              <a:t> initiates the </a:t>
            </a:r>
            <a:r>
              <a:rPr lang="en-US" altLang="zh-TW" sz="2300" b="1" i="1" dirty="0" smtClean="0"/>
              <a:t>function call</a:t>
            </a:r>
            <a:r>
              <a:rPr lang="en-US" altLang="zh-TW" sz="2300" dirty="0" smtClean="0"/>
              <a:t>, and </a:t>
            </a:r>
            <a:r>
              <a:rPr lang="en-US" altLang="zh-TW" sz="2300" dirty="0" smtClean="0">
                <a:latin typeface="Consolas" panose="020B0609020204030204" pitchFamily="49" charset="0"/>
              </a:rPr>
              <a:t>greet()</a:t>
            </a:r>
            <a:r>
              <a:rPr lang="en-US" altLang="zh-TW" sz="2300" dirty="0" smtClean="0"/>
              <a:t> is being called. In this situation, we say </a:t>
            </a:r>
            <a:r>
              <a:rPr lang="en-US" altLang="zh-TW" sz="2300" dirty="0" smtClean="0">
                <a:latin typeface="Consolas" panose="020B0609020204030204" pitchFamily="49" charset="0"/>
              </a:rPr>
              <a:t>main()</a:t>
            </a:r>
            <a:r>
              <a:rPr lang="en-US" altLang="zh-TW" sz="2300" dirty="0" smtClean="0"/>
              <a:t> is the </a:t>
            </a:r>
            <a:r>
              <a:rPr lang="en-US" altLang="zh-TW" sz="2300" i="1" dirty="0" smtClean="0">
                <a:solidFill>
                  <a:srgbClr val="0070C0"/>
                </a:solidFill>
              </a:rPr>
              <a:t>caller</a:t>
            </a:r>
            <a:r>
              <a:rPr lang="en-US" altLang="zh-TW" sz="2300" dirty="0" smtClean="0"/>
              <a:t>, and </a:t>
            </a:r>
            <a:r>
              <a:rPr lang="en-US" altLang="zh-TW" sz="2300" dirty="0" smtClean="0">
                <a:latin typeface="Consolas" panose="020B0609020204030204" pitchFamily="49" charset="0"/>
              </a:rPr>
              <a:t>greet()</a:t>
            </a:r>
            <a:r>
              <a:rPr lang="en-US" altLang="zh-TW" sz="2300" dirty="0" smtClean="0"/>
              <a:t> is the </a:t>
            </a:r>
            <a:r>
              <a:rPr lang="en-US" altLang="zh-TW" sz="2300" i="1" dirty="0" err="1" smtClean="0">
                <a:solidFill>
                  <a:srgbClr val="0070C0"/>
                </a:solidFill>
              </a:rPr>
              <a:t>callee</a:t>
            </a:r>
            <a:r>
              <a:rPr lang="en-US" altLang="zh-TW" sz="2300" dirty="0"/>
              <a:t>.</a:t>
            </a:r>
          </a:p>
        </p:txBody>
      </p:sp>
      <p:sp>
        <p:nvSpPr>
          <p:cNvPr id="2" name="Curved Right Arrow 1"/>
          <p:cNvSpPr/>
          <p:nvPr/>
        </p:nvSpPr>
        <p:spPr>
          <a:xfrm rot="10800000">
            <a:off x="2286000" y="1752600"/>
            <a:ext cx="762000" cy="2133600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0" y="2684502"/>
            <a:ext cx="138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Function call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8609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44958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greet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printf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"Hi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! How are you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?\n"</a:t>
            </a:r>
            <a:r>
              <a:rPr lang="en-US" altLang="zh-TW" sz="2000" b="0" dirty="0">
                <a:latin typeface="Consolas" panose="020B0609020204030204" pitchFamily="49" charset="0"/>
              </a:rPr>
              <a:t>);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main()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greet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009999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4495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762" y="5535410"/>
            <a:ext cx="4033837" cy="673124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>
                <a:latin typeface="Consolas" panose="020B0609020204030204" pitchFamily="49" charset="0"/>
              </a:rPr>
              <a:t>Hi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! 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How are you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zh-TW" sz="4000" dirty="0"/>
              <a:t>1.6</a:t>
            </a:r>
            <a:r>
              <a:rPr lang="en-US" altLang="zh-TW" sz="4000" dirty="0" smtClean="0"/>
              <a:t>. Control Flow During a Function Call – Part 1</a:t>
            </a:r>
            <a:endParaRPr lang="en-US" altLang="zh-TW" sz="4000" dirty="0"/>
          </a:p>
        </p:txBody>
      </p:sp>
      <p:sp>
        <p:nvSpPr>
          <p:cNvPr id="8" name="Rectangle 23"/>
          <p:cNvSpPr txBox="1">
            <a:spLocks noChangeArrowheads="1"/>
          </p:cNvSpPr>
          <p:nvPr/>
        </p:nvSpPr>
        <p:spPr bwMode="auto">
          <a:xfrm>
            <a:off x="3276600" y="4058582"/>
            <a:ext cx="5715000" cy="147682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TW" sz="2400" dirty="0" smtClean="0"/>
              <a:t>When 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greet()</a:t>
            </a:r>
            <a:r>
              <a:rPr lang="en-US" altLang="zh-TW" sz="2400" dirty="0" smtClean="0"/>
              <a:t> is called at line 9 during program execution, control is "</a:t>
            </a:r>
            <a:r>
              <a:rPr lang="en-US" altLang="zh-TW" sz="2400" dirty="0"/>
              <a:t>transferred</a:t>
            </a:r>
            <a:r>
              <a:rPr lang="en-US" altLang="zh-TW" sz="2400" dirty="0" smtClean="0"/>
              <a:t>" to the beginning of 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greet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sz="2400" dirty="0"/>
              <a:t>.</a:t>
            </a:r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 flipH="1">
            <a:off x="5333998" y="1828800"/>
            <a:ext cx="2133601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2285999" y="3810000"/>
            <a:ext cx="5181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 flipH="1">
            <a:off x="7467599" y="1828800"/>
            <a:ext cx="1" cy="19812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897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44958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greet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printf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"Hi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! How are you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?\n"</a:t>
            </a:r>
            <a:r>
              <a:rPr lang="en-US" altLang="zh-TW" sz="2000" b="0" dirty="0">
                <a:latin typeface="Consolas" panose="020B0609020204030204" pitchFamily="49" charset="0"/>
              </a:rPr>
              <a:t>);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main() 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greet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009999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4495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762" y="5535410"/>
            <a:ext cx="4033837" cy="673124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>
                <a:latin typeface="Consolas" panose="020B0609020204030204" pitchFamily="49" charset="0"/>
              </a:rPr>
              <a:t>Hi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! 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How are you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zh-TW" sz="4000" dirty="0"/>
              <a:t>1.6</a:t>
            </a:r>
            <a:r>
              <a:rPr lang="en-US" altLang="zh-TW" sz="4000" dirty="0" smtClean="0"/>
              <a:t>. Control Flow During a Function Call – Part 2</a:t>
            </a:r>
            <a:endParaRPr lang="en-US" altLang="zh-TW" sz="4000" dirty="0"/>
          </a:p>
        </p:txBody>
      </p:sp>
      <p:sp>
        <p:nvSpPr>
          <p:cNvPr id="8" name="Rectangle 23"/>
          <p:cNvSpPr txBox="1">
            <a:spLocks noChangeArrowheads="1"/>
          </p:cNvSpPr>
          <p:nvPr/>
        </p:nvSpPr>
        <p:spPr bwMode="auto">
          <a:xfrm>
            <a:off x="3276600" y="4058582"/>
            <a:ext cx="5715000" cy="147682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TW" sz="2400" dirty="0" smtClean="0"/>
              <a:t>Statement in 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greet()</a:t>
            </a:r>
            <a:r>
              <a:rPr lang="en-US" altLang="zh-TW" sz="2400" dirty="0" smtClean="0"/>
              <a:t> is executed</a:t>
            </a:r>
            <a:r>
              <a:rPr lang="en-US" altLang="zh-TW" sz="2400" dirty="0"/>
              <a:t>.</a:t>
            </a:r>
          </a:p>
          <a:p>
            <a:endParaRPr lang="en-US" altLang="zh-TW" sz="2400" dirty="0"/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 flipH="1">
            <a:off x="5333998" y="1828800"/>
            <a:ext cx="2133601" cy="0"/>
          </a:xfrm>
          <a:prstGeom prst="line">
            <a:avLst/>
          </a:prstGeom>
          <a:noFill/>
          <a:ln w="25400">
            <a:solidFill>
              <a:schemeClr val="bg1">
                <a:lumMod val="8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2286000" y="3810000"/>
            <a:ext cx="5181600" cy="0"/>
          </a:xfrm>
          <a:prstGeom prst="line">
            <a:avLst/>
          </a:prstGeom>
          <a:noFill/>
          <a:ln w="25400">
            <a:solidFill>
              <a:schemeClr val="bg1">
                <a:lumMod val="85000"/>
              </a:scheme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 flipH="1">
            <a:off x="7467599" y="1828800"/>
            <a:ext cx="1" cy="1981200"/>
          </a:xfrm>
          <a:prstGeom prst="line">
            <a:avLst/>
          </a:prstGeom>
          <a:noFill/>
          <a:ln w="25400">
            <a:solidFill>
              <a:schemeClr val="bg1">
                <a:lumMod val="85000"/>
              </a:scheme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5341255" y="1828799"/>
            <a:ext cx="0" cy="740229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379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6165</TotalTime>
  <Words>3222</Words>
  <Application>Microsoft Office PowerPoint</Application>
  <PresentationFormat>On-screen Show (4:3)</PresentationFormat>
  <Paragraphs>872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Consolas</vt:lpstr>
      <vt:lpstr>Calibri</vt:lpstr>
      <vt:lpstr>新細明體</vt:lpstr>
      <vt:lpstr>Wingdings</vt:lpstr>
      <vt:lpstr>Arial</vt:lpstr>
      <vt:lpstr>Times New Roman</vt:lpstr>
      <vt:lpstr>Office Theme</vt:lpstr>
      <vt:lpstr>Functions</vt:lpstr>
      <vt:lpstr>Outline</vt:lpstr>
      <vt:lpstr>1.1. What is a Function?</vt:lpstr>
      <vt:lpstr>1.2. A Simple Function</vt:lpstr>
      <vt:lpstr>1.3. Function Name</vt:lpstr>
      <vt:lpstr>1.4. Calling/Invoking A Function</vt:lpstr>
      <vt:lpstr>1.5. Terminology: Caller and Callee</vt:lpstr>
      <vt:lpstr>1.6. Control Flow During a Function Call – Part 1</vt:lpstr>
      <vt:lpstr>1.6. Control Flow During a Function Call – Part 2</vt:lpstr>
      <vt:lpstr>1.6. Control Flow During a Function Call – Part 3</vt:lpstr>
      <vt:lpstr>1.7. Variables declared in a function are local to that function</vt:lpstr>
      <vt:lpstr>1.7. Variables declared in one function are not accessible by another function</vt:lpstr>
      <vt:lpstr>2. Parameters</vt:lpstr>
      <vt:lpstr>2.1. Formal and Actual Parameters</vt:lpstr>
      <vt:lpstr>2.2. How values are passed to a function</vt:lpstr>
      <vt:lpstr>2.3. Defining a function with parameters (Syntax)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Return Value</vt:lpstr>
      <vt:lpstr>3.1. Returning a Value From a Function</vt:lpstr>
      <vt:lpstr>3.1. Returning a Value From a Function</vt:lpstr>
      <vt:lpstr>3.2. Defining a function that returns a value (Syntax)</vt:lpstr>
      <vt:lpstr>3.3. Evaluating an expression containing function calls</vt:lpstr>
      <vt:lpstr>4. Interrupting Control Flow with return </vt:lpstr>
      <vt:lpstr>4.1. Example</vt:lpstr>
      <vt:lpstr>4.1. Example (with multiple return’s)</vt:lpstr>
      <vt:lpstr>4.1. Example (with only one return)</vt:lpstr>
      <vt:lpstr>4.2. Using return without a returning value</vt:lpstr>
      <vt:lpstr>4.3. Additional info about returning a value</vt:lpstr>
      <vt:lpstr>5. Function Prototypes</vt:lpstr>
      <vt:lpstr>PowerPoint Presentation</vt:lpstr>
      <vt:lpstr>PowerPoint Presentation</vt:lpstr>
      <vt:lpstr>PowerPoint Presentation</vt:lpstr>
      <vt:lpstr>5.1. Function Prototypes: When to use them and why?</vt:lpstr>
      <vt:lpstr>5.2. Function Prototypes (Syntax)</vt:lpstr>
      <vt:lpstr>6. Calling Pre-defined Functions</vt:lpstr>
      <vt:lpstr>Summary</vt:lpstr>
      <vt:lpstr>Reading Assignment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ENGG1110: Functions</dc:title>
  <dc:creator/>
  <cp:lastModifiedBy>Chuck jee Chau (CSD)</cp:lastModifiedBy>
  <cp:revision>282</cp:revision>
  <dcterms:created xsi:type="dcterms:W3CDTF">2011-07-19T12:51:33Z</dcterms:created>
  <dcterms:modified xsi:type="dcterms:W3CDTF">2019-10-18T07:06:22Z</dcterms:modified>
</cp:coreProperties>
</file>