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385" r:id="rId4"/>
    <p:sldId id="390" r:id="rId5"/>
    <p:sldId id="386" r:id="rId6"/>
    <p:sldId id="382" r:id="rId7"/>
    <p:sldId id="383" r:id="rId8"/>
    <p:sldId id="384" r:id="rId9"/>
    <p:sldId id="387" r:id="rId10"/>
    <p:sldId id="388" r:id="rId11"/>
    <p:sldId id="389" r:id="rId12"/>
    <p:sldId id="391" r:id="rId13"/>
    <p:sldId id="395" r:id="rId14"/>
    <p:sldId id="397" r:id="rId15"/>
    <p:sldId id="399" r:id="rId16"/>
    <p:sldId id="398" r:id="rId17"/>
    <p:sldId id="400" r:id="rId18"/>
    <p:sldId id="401" r:id="rId19"/>
    <p:sldId id="404" r:id="rId20"/>
    <p:sldId id="403" r:id="rId21"/>
    <p:sldId id="406" r:id="rId22"/>
    <p:sldId id="407" r:id="rId23"/>
    <p:sldId id="408" r:id="rId24"/>
    <p:sldId id="308" r:id="rId25"/>
    <p:sldId id="411" r:id="rId26"/>
    <p:sldId id="409" r:id="rId27"/>
    <p:sldId id="394" r:id="rId28"/>
    <p:sldId id="392" r:id="rId29"/>
    <p:sldId id="41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新細明體" panose="02020500000000000000" pitchFamily="18" charset="-120"/>
      <p:regular r:id="rId37"/>
    </p:embeddedFon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750F6D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6977" autoAdjust="0"/>
  </p:normalViewPr>
  <p:slideViewPr>
    <p:cSldViewPr>
      <p:cViewPr varScale="1">
        <p:scale>
          <a:sx n="107" d="100"/>
          <a:sy n="107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ea typeface="新細明體" pitchFamily="18" charset="-120"/>
              </a:rPr>
              <a:t>File </a:t>
            </a:r>
            <a:r>
              <a:rPr lang="en-US" altLang="zh-TW" b="1" dirty="0" err="1" smtClean="0">
                <a:ea typeface="新細明體" pitchFamily="18" charset="-120"/>
              </a:rPr>
              <a:t>Input/Output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endParaRPr lang="en-US" altLang="zh-TW" b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22220" y="5029200"/>
            <a:ext cx="1797180" cy="422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dirty="0" smtClean="0">
                <a:latin typeface="Consolas" panose="020B0609020204030204" pitchFamily="49" charset="0"/>
              </a:rPr>
              <a:t>)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81662" y="4953000"/>
            <a:ext cx="5409938" cy="122793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Tell the system to release the resources associated with the file. e.g., free up memory space.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9942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52800"/>
            <a:ext cx="194958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  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Need this in order to use exit()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"Cannot open file!\n"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exit(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Terminate the program immediately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Example #2: Checking if a file is opened successfully</a:t>
            </a:r>
            <a:endParaRPr lang="en-US" altLang="zh-TW" sz="2000" b="1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62400" y="1828800"/>
            <a:ext cx="5054602" cy="1219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When </a:t>
            </a:r>
            <a:r>
              <a:rPr lang="en-US" altLang="zh-TW" sz="2400" dirty="0" err="1" smtClean="0"/>
              <a:t>fopen</a:t>
            </a:r>
            <a:r>
              <a:rPr lang="en-US" altLang="zh-TW" sz="2400" dirty="0" smtClean="0"/>
              <a:t>() fails to open a file, it returns NULL (a predefined named constant).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22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4038600"/>
            <a:ext cx="106680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  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Need this in order to use exit()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if 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"Cannot open file!\n"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2000" dirty="0" smtClean="0">
                <a:latin typeface="Consolas" panose="020B0609020204030204" pitchFamily="49" charset="0"/>
              </a:rPr>
              <a:t>exit(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 smtClean="0">
                <a:latin typeface="Consolas" panose="020B0609020204030204" pitchFamily="49" charset="0"/>
              </a:rPr>
              <a:t>)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Terminate the program immediately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Example #2: Checking if a file is opened successfully</a:t>
            </a:r>
            <a:endParaRPr lang="en-US" altLang="zh-TW" sz="2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971800" y="4495800"/>
            <a:ext cx="5943600" cy="1676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 dirty="0" smtClean="0"/>
              <a:t>The argument passed to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altLang="zh-TW" sz="2000" dirty="0" smtClean="0"/>
              <a:t> will be returned to the system. The value has the same meaning as the returned value of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altLang="zh-TW" sz="2000" dirty="0" smtClean="0"/>
              <a:t>. Typically, a zero means the program terminates normally and a non-zero value means the program terminates abnormally.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00400" y="1828800"/>
            <a:ext cx="5816602" cy="1371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 dirty="0" smtClean="0"/>
              <a:t>Usually, when a program cannot open a file, there is not much we can do subsequently. A common practice is to output an error message and terminate the program using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000" dirty="0" smtClean="0"/>
              <a:t>.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83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981200"/>
            <a:ext cx="8932985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to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, except that the data comes from the stream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800" dirty="0"/>
              <a:t> </a:t>
            </a:r>
            <a:r>
              <a:rPr lang="en-US" sz="2800" dirty="0" smtClean="0"/>
              <a:t>(instead of console input).</a:t>
            </a:r>
          </a:p>
          <a:p>
            <a:endParaRPr lang="en-US" sz="2800" dirty="0"/>
          </a:p>
          <a:p>
            <a:r>
              <a:rPr lang="en-US" sz="2800" dirty="0" smtClean="0"/>
              <a:t>On </a:t>
            </a:r>
            <a:r>
              <a:rPr lang="en-US" sz="2800" dirty="0"/>
              <a:t>success, the </a:t>
            </a:r>
            <a:r>
              <a:rPr lang="en-US" sz="2800" u="sng" dirty="0"/>
              <a:t>function returns the number of items of the argument list successfully filled</a:t>
            </a:r>
            <a:r>
              <a:rPr lang="en-US" sz="2800" dirty="0"/>
              <a:t>. </a:t>
            </a:r>
            <a:endParaRPr lang="en-US" sz="2800" dirty="0" smtClean="0"/>
          </a:p>
          <a:p>
            <a:r>
              <a:rPr lang="en-US" sz="2800" dirty="0" smtClean="0"/>
              <a:t>If no value could be read due to either a file error or when end-of-file is reached, the function returns the named constant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*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*format</a:t>
            </a:r>
            <a:r>
              <a:rPr lang="en-US" altLang="zh-TW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arg1, ...);</a:t>
            </a:r>
          </a:p>
        </p:txBody>
      </p:sp>
    </p:spTree>
    <p:extLst>
      <p:ext uri="{BB962C8B-B14F-4D97-AF65-F5344CB8AC3E}">
        <p14:creationId xmlns:p14="http://schemas.microsoft.com/office/powerpoint/2010/main" val="34580660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Example </a:t>
            </a:r>
            <a:r>
              <a:rPr lang="en-US" altLang="zh-TW" sz="3600" b="1" dirty="0"/>
              <a:t>#3: Reading all integers from a 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352800"/>
            <a:ext cx="8932985" cy="2819400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read the data from a file in the above format. i.e., each line contains an </a:t>
            </a:r>
            <a:r>
              <a:rPr lang="en-US" sz="2800" dirty="0" smtClean="0"/>
              <a:t>integer.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Suppose the file is named "data.txt</a:t>
            </a:r>
            <a:r>
              <a:rPr lang="en-US" sz="2800" dirty="0" smtClean="0"/>
              <a:t>" and its format is valid.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0" y="1066800"/>
            <a:ext cx="62484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123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456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333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666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999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628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9800" y="3308480"/>
            <a:ext cx="327660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%d"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 !=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…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Process 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here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}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Example #3: Reading all integers from a file</a:t>
            </a:r>
            <a:endParaRPr lang="en-US" altLang="zh-TW" sz="24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81600" y="4267200"/>
            <a:ext cx="3865882" cy="1905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We expect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to read one integer. If it cannot read any integer, that means we have read all the integers in the file.</a:t>
            </a:r>
          </a:p>
          <a:p>
            <a:pPr>
              <a:spcBef>
                <a:spcPct val="50000"/>
              </a:spcBef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6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Example </a:t>
            </a:r>
            <a:r>
              <a:rPr lang="en-US" altLang="zh-TW" sz="3600" b="1" dirty="0" smtClean="0"/>
              <a:t>#4: </a:t>
            </a:r>
            <a:r>
              <a:rPr lang="en-US" altLang="zh-TW" sz="3600" b="1" dirty="0"/>
              <a:t>Reading all </a:t>
            </a:r>
            <a:r>
              <a:rPr lang="en-US" altLang="zh-TW" sz="3600" b="1" dirty="0" smtClean="0"/>
              <a:t>numbers from </a:t>
            </a:r>
            <a:r>
              <a:rPr lang="en-US" altLang="zh-TW" sz="3600" b="1" dirty="0"/>
              <a:t>a 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" y="3200400"/>
            <a:ext cx="8932985" cy="30480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Objective</a:t>
            </a:r>
            <a:r>
              <a:rPr lang="en-US" sz="2800" dirty="0" smtClean="0"/>
              <a:t>: To read the data from a file in the above format. i.e., each line contains an integer and two floating point numbers that are separated by white space characters.</a:t>
            </a:r>
          </a:p>
          <a:p>
            <a:endParaRPr lang="en-US" sz="2800" dirty="0"/>
          </a:p>
          <a:p>
            <a:r>
              <a:rPr lang="en-US" sz="2800" dirty="0"/>
              <a:t>Suppose the file is named "data.txt" and its format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0" y="1066800"/>
            <a:ext cx="62484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123   1.0   2.0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456   3.5   4.4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333   2.6   7.8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666   7.7   3.32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999   9.2   5.2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86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0" y="3703318"/>
            <a:ext cx="6228398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num1;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num2, num3;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d%lf%lf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&amp;num1, &amp;num2, &amp;num3) !=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 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…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Process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num1, num2, num3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here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Example #4: Reading all numbers from a file</a:t>
            </a:r>
            <a:endParaRPr lang="en-US" altLang="zh-TW" sz="2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44000" y="1143000"/>
            <a:ext cx="3779679" cy="2057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We expect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to read three values. If it cannot read exactly three values, that means we have read all the data in the file.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77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495801" y="5486400"/>
            <a:ext cx="4543948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Hello!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0 1 2 3 4 5 6 7 8 9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 #5: Writing data to a file</a:t>
            </a:r>
            <a:endParaRPr lang="en-US" altLang="zh-TW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95801" y="5117068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of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data.txt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18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048001"/>
            <a:ext cx="5334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Example #5: Writing data to a file</a:t>
            </a:r>
            <a:endParaRPr lang="en-US" altLang="zh-TW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1295401"/>
            <a:ext cx="4627878" cy="1295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argument, </a:t>
            </a:r>
            <a:r>
              <a:rPr lang="en-US" altLang="zh-TW" sz="2400" dirty="0" smtClean="0">
                <a:solidFill>
                  <a:srgbClr val="0070C0"/>
                </a:solidFill>
              </a:rPr>
              <a:t>"w"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indicates that we are opening the file for </a:t>
            </a:r>
            <a:r>
              <a:rPr lang="en-US" altLang="zh-TW" sz="2400" dirty="0" smtClean="0"/>
              <a:t>writing only</a:t>
            </a:r>
            <a:r>
              <a:rPr lang="en-US" altLang="zh-TW" sz="2400" dirty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3505200"/>
            <a:ext cx="4627878" cy="2362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If the file does not exist,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will create a new file.</a:t>
            </a:r>
          </a:p>
          <a:p>
            <a:pPr>
              <a:spcBef>
                <a:spcPct val="50000"/>
              </a:spcBef>
            </a:pPr>
            <a:endParaRPr lang="en-US" altLang="zh-TW" sz="2400" dirty="0" smtClean="0"/>
          </a:p>
          <a:p>
            <a:pPr>
              <a:spcBef>
                <a:spcPct val="50000"/>
              </a:spcBef>
            </a:pPr>
            <a:r>
              <a:rPr lang="en-US" altLang="zh-TW" sz="2400" dirty="0" smtClean="0"/>
              <a:t>If the file already exists,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will replace the existing file.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9103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Introduction</a:t>
            </a:r>
          </a:p>
          <a:p>
            <a:pPr marL="933450" lvl="1" indent="-533400"/>
            <a:r>
              <a:rPr lang="en-US" altLang="zh-TW" dirty="0" smtClean="0"/>
              <a:t>Opening a file</a:t>
            </a:r>
          </a:p>
          <a:p>
            <a:pPr marL="933450" lvl="1" indent="-533400"/>
            <a:r>
              <a:rPr lang="en-US" altLang="zh-TW" dirty="0" smtClean="0"/>
              <a:t>Closing a file</a:t>
            </a:r>
          </a:p>
          <a:p>
            <a:pPr marL="933450" lvl="1" indent="-533400">
              <a:buFont typeface="Wingdings" pitchFamily="2" charset="2"/>
              <a:buAutoNum type="arabicPeriod"/>
            </a:pPr>
            <a:endParaRPr lang="en-US" altLang="zh-TW" dirty="0" smtClean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Example 1: Reading data from a file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Example 2: Check if a file is opened successfully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Example 3, 4: Reading numbers using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Example 5: Writing data to a file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Example 6: Handling multiple files in a program</a:t>
            </a:r>
            <a:endParaRPr lang="en-US" altLang="zh-TW" dirty="0"/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3726180"/>
            <a:ext cx="4267200" cy="1455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 #5: Writing data to a file</a:t>
            </a:r>
            <a:endParaRPr lang="en-US" altLang="zh-TW" sz="3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1295401"/>
            <a:ext cx="4627878" cy="1676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behaves like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except that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requires a "file pointer variable" as its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2515751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Example </a:t>
            </a:r>
            <a:r>
              <a:rPr lang="en-US" altLang="zh-TW" sz="3200" b="1" dirty="0" smtClean="0"/>
              <a:t>#6: Dealing with multiple files in a program.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" y="3505200"/>
            <a:ext cx="8932985" cy="2743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Objective</a:t>
            </a:r>
            <a:r>
              <a:rPr lang="en-US" sz="2800" dirty="0" smtClean="0"/>
              <a:t>: Read the data from "input.txt" and output the result as shown above to "output.txt".</a:t>
            </a:r>
          </a:p>
          <a:p>
            <a:endParaRPr lang="en-US" sz="2800" dirty="0" smtClean="0"/>
          </a:p>
          <a:p>
            <a:r>
              <a:rPr lang="en-US" sz="2400" dirty="0" smtClean="0"/>
              <a:t>We assume the input file format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7865" y="1600082"/>
            <a:ext cx="1331572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10</a:t>
            </a:r>
            <a:endParaRPr kumimoji="0" lang="en-US" altLang="en-US" sz="2000" b="0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456 </a:t>
            </a:r>
            <a:r>
              <a:rPr kumimoji="0" lang="en-US" altLang="en-US" sz="2000" b="0" dirty="0" smtClean="0">
                <a:latin typeface="Consolas" panose="020B0609020204030204" pitchFamily="49" charset="0"/>
              </a:rPr>
              <a:t>333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10 23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571 323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…</a:t>
            </a:r>
            <a:endParaRPr kumimoji="0" lang="en-US" altLang="en-US" sz="2000" b="0" dirty="0" smtClean="0">
              <a:latin typeface="Consolas" panose="020B0609020204030204" pitchFamily="49" charset="0"/>
            </a:endParaRPr>
          </a:p>
          <a:p>
            <a:pPr eaLnBrk="1" hangingPunct="1"/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1056" y="1193851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output.txt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509437" y="1981082"/>
            <a:ext cx="493373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2855" y="1747402"/>
            <a:ext cx="571500" cy="703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579" y="1198484"/>
            <a:ext cx="142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data sets in the file (N)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22855" y="2122570"/>
            <a:ext cx="457199" cy="386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578" y="1981082"/>
            <a:ext cx="154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row contains one set of data (two integers)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12828" y="2411950"/>
            <a:ext cx="9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99328" y="1577224"/>
            <a:ext cx="1331572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10</a:t>
            </a:r>
            <a:endParaRPr kumimoji="0" lang="en-US" altLang="en-US" sz="2000" b="0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456</a:t>
            </a:r>
            <a:endParaRPr kumimoji="0" lang="en-US" altLang="en-US" sz="2000" b="0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23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571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…</a:t>
            </a:r>
            <a:endParaRPr kumimoji="0" lang="en-US" altLang="en-US" sz="2000" b="0" dirty="0" smtClean="0">
              <a:latin typeface="Consolas" panose="020B0609020204030204" pitchFamily="49" charset="0"/>
            </a:endParaRPr>
          </a:p>
          <a:p>
            <a:pPr eaLnBrk="1" hangingPunct="1"/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32889" y="2027867"/>
            <a:ext cx="457199" cy="386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2601" y="1844814"/>
            <a:ext cx="16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row contains the largest number of a data set in input.txt.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971373" y="2295506"/>
            <a:ext cx="438827" cy="48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39611" y="1227038"/>
            <a:ext cx="9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input.txt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52342" y="1655844"/>
            <a:ext cx="571500" cy="703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08066" y="1106926"/>
            <a:ext cx="142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data sets in the file 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796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fin, *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For input and output streams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N, n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um1, num2, max;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fin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"input.txt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"output.txt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(fin == NULL ||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Failed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to open input or output file.\n"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exit(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Example #6: Dealing with multiple files in a program.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6422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609600"/>
            <a:ext cx="8677275" cy="579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Read # of data sets from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input file and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write the number to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output file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fscanf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(fin,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&amp;N);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N); 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fscanf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(fin,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&amp;num1, &amp;num2);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(num1 &gt; num2)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        max = num1;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       max = num2;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  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fprintf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max);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}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(fin);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fout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609600"/>
            <a:ext cx="461962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33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457200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Example #6: Dealing with multiple files in a program.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095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ea typeface="新細明體" pitchFamily="18" charset="-120"/>
              </a:rPr>
              <a:t>Steps for performing File I/O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Open a file using </a:t>
            </a:r>
            <a:r>
              <a:rPr lang="en-US" altLang="zh-TW" dirty="0" err="1" smtClean="0">
                <a:ea typeface="新細明體" pitchFamily="18" charset="-120"/>
              </a:rPr>
              <a:t>fopen</a:t>
            </a:r>
            <a:r>
              <a:rPr lang="en-US" altLang="zh-TW" dirty="0" smtClean="0">
                <a:ea typeface="新細明體" pitchFamily="18" charset="-120"/>
              </a:rPr>
              <a:t>()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Perform I/O through </a:t>
            </a:r>
            <a:r>
              <a:rPr lang="en-US" altLang="zh-TW" dirty="0" smtClean="0">
                <a:ea typeface="新細明體" pitchFamily="18" charset="-120"/>
              </a:rPr>
              <a:t>a file stream 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When </a:t>
            </a:r>
            <a:r>
              <a:rPr lang="en-US" altLang="zh-TW" dirty="0">
                <a:ea typeface="新細明體" pitchFamily="18" charset="-120"/>
              </a:rPr>
              <a:t>done, close the </a:t>
            </a:r>
            <a:r>
              <a:rPr lang="en-US" altLang="zh-TW" dirty="0" smtClean="0">
                <a:ea typeface="新細明體" pitchFamily="18" charset="-120"/>
              </a:rPr>
              <a:t>file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How to check if a file is opened successfully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Using 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fscanf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ea typeface="新細明體" pitchFamily="18" charset="-120"/>
              </a:rPr>
              <a:t> to read/write numbers.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How to check if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fscanf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ea typeface="新細明體" pitchFamily="18" charset="-120"/>
              </a:rPr>
              <a:t> is reading enough data from the file</a:t>
            </a:r>
            <a:endParaRPr lang="en-US" altLang="zh-TW" dirty="0">
              <a:ea typeface="新細明體" pitchFamily="18" charset="-120"/>
            </a:endParaRP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11 C File Processing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11.1 </a:t>
            </a:r>
            <a:r>
              <a:rPr lang="en-US" dirty="0" smtClean="0"/>
              <a:t>– </a:t>
            </a:r>
            <a:r>
              <a:rPr lang="en-US" dirty="0" smtClean="0"/>
              <a:t>11.2: File Concepts</a:t>
            </a:r>
          </a:p>
          <a:p>
            <a:pPr lvl="1"/>
            <a:r>
              <a:rPr lang="en-US" dirty="0"/>
              <a:t>Sections </a:t>
            </a:r>
            <a:r>
              <a:rPr lang="en-US" dirty="0" smtClean="0"/>
              <a:t>11.3: </a:t>
            </a:r>
            <a:r>
              <a:rPr lang="en-US" smtClean="0"/>
              <a:t>Basic File Operations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20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57D4AF3-C87A-4502-BF52-E55236C70EF1}" type="slidenum">
              <a:rPr kumimoji="0" lang="en-US" altLang="zh-TW" smtClean="0">
                <a:latin typeface="Calibri" panose="020F0502020204030204" pitchFamily="34" charset="0"/>
              </a:rPr>
              <a:pPr eaLnBrk="1" hangingPunct="1"/>
              <a:t>26</a:t>
            </a:fld>
            <a:endParaRPr kumimoji="0"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400" dirty="0" smtClean="0">
                <a:solidFill>
                  <a:schemeClr val="tx1"/>
                </a:solidFill>
              </a:rPr>
              <a:t>Appendix: Special streams: </a:t>
            </a:r>
            <a:r>
              <a:rPr lang="en-US" altLang="zh-TW" sz="3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3400" dirty="0" smtClean="0">
                <a:solidFill>
                  <a:srgbClr val="0070C0"/>
                </a:solidFill>
              </a:rPr>
              <a:t> </a:t>
            </a:r>
            <a:r>
              <a:rPr lang="en-US" altLang="zh-TW" sz="3400" dirty="0" smtClean="0"/>
              <a:t>and </a:t>
            </a:r>
            <a:r>
              <a:rPr lang="en-US" altLang="zh-TW" sz="3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stdout</a:t>
            </a:r>
            <a:endParaRPr lang="en-US" altLang="zh-TW" sz="3400" dirty="0" smtClean="0">
              <a:solidFill>
                <a:srgbClr val="0070C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special streams 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stdout</a:t>
            </a:r>
            <a:r>
              <a:rPr lang="en-US" altLang="zh-TW" dirty="0" smtClean="0"/>
              <a:t> are predefined and pre-opened in a C program for standard (console) I/O.</a:t>
            </a:r>
          </a:p>
          <a:p>
            <a:pPr lvl="4" eaLnBrk="1" hangingPunct="1"/>
            <a:endParaRPr lang="en-US" altLang="zh-TW" dirty="0" smtClean="0"/>
          </a:p>
          <a:p>
            <a:pPr lvl="1" eaLnBrk="1" hangingPunct="1"/>
            <a:r>
              <a:rPr lang="en-US" altLang="zh-TW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stdout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…)</a:t>
            </a:r>
            <a:r>
              <a:rPr lang="en-US" altLang="zh-TW" sz="2800" dirty="0" smtClean="0"/>
              <a:t> is equivalent to 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(…)</a:t>
            </a:r>
          </a:p>
          <a:p>
            <a:pPr lvl="4" eaLnBrk="1" hangingPunct="1"/>
            <a:endParaRPr lang="en-US" altLang="zh-TW" sz="21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zh-TW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…)</a:t>
            </a:r>
            <a:r>
              <a:rPr lang="en-US" altLang="zh-TW" sz="2800" dirty="0" smtClean="0"/>
              <a:t> is equivalent to 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(…)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4946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Appendix: About filenames 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On Windows, the file extension of known file types is hidden by default. A file named "input.txt" may only shown in the "Windows Explorer" as "input".</a:t>
            </a:r>
          </a:p>
          <a:p>
            <a:endParaRPr lang="en-US" sz="2400" dirty="0"/>
          </a:p>
          <a:p>
            <a:r>
              <a:rPr lang="en-US" sz="2400" dirty="0" smtClean="0"/>
              <a:t>On Windows, when you create a sample data file using Notepad, Notepad will automatically append the ".txt" extension to your file; you do not need to enter ".txt" when giving a file name in Notepad.</a:t>
            </a:r>
          </a:p>
          <a:p>
            <a:endParaRPr lang="en-US" sz="2400" dirty="0"/>
          </a:p>
          <a:p>
            <a:r>
              <a:rPr lang="en-US" sz="2400" dirty="0" smtClean="0"/>
              <a:t>If your Visual Studio project name is "</a:t>
            </a:r>
            <a:r>
              <a:rPr lang="en-US" sz="2400" dirty="0">
                <a:solidFill>
                  <a:srgbClr val="0070C0"/>
                </a:solidFill>
              </a:rPr>
              <a:t>ConsoleApplicaton1</a:t>
            </a:r>
            <a:r>
              <a:rPr lang="en-US" sz="2400" dirty="0" smtClean="0"/>
              <a:t>", and the project folder is "</a:t>
            </a:r>
            <a:r>
              <a:rPr lang="en-US" sz="2400" dirty="0" smtClean="0">
                <a:solidFill>
                  <a:srgbClr val="0070C0"/>
                </a:solidFill>
              </a:rPr>
              <a:t>L:\ConsoleApplication1"</a:t>
            </a:r>
            <a:r>
              <a:rPr lang="en-US" sz="2400" dirty="0" smtClean="0"/>
              <a:t>, then when you execute your program in Visual Studio, the default "working folder" of your program is "</a:t>
            </a:r>
            <a:r>
              <a:rPr lang="en-US" sz="2400" dirty="0" smtClean="0">
                <a:solidFill>
                  <a:srgbClr val="0070C0"/>
                </a:solidFill>
              </a:rPr>
              <a:t>L</a:t>
            </a:r>
            <a:r>
              <a:rPr lang="en-US" sz="2400" dirty="0">
                <a:solidFill>
                  <a:srgbClr val="0070C0"/>
                </a:solidFill>
              </a:rPr>
              <a:t>:\</a:t>
            </a:r>
            <a:r>
              <a:rPr lang="en-US" sz="2400" dirty="0" smtClean="0">
                <a:solidFill>
                  <a:srgbClr val="0070C0"/>
                </a:solidFill>
              </a:rPr>
              <a:t>ConsoleApplication1\ConsoleApplication1</a:t>
            </a:r>
            <a:r>
              <a:rPr lang="en-US" sz="2400" dirty="0" smtClean="0"/>
              <a:t>" (i.e., the folder where the input and output files should be located.)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886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Appendix: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604665"/>
            <a:ext cx="8932985" cy="456753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Open the file with the name specified in </a:t>
            </a:r>
            <a:r>
              <a:rPr lang="en-US" sz="3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3000" dirty="0" smtClean="0"/>
              <a:t>.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3000" dirty="0" smtClean="0"/>
              <a:t> </a:t>
            </a:r>
            <a:r>
              <a:rPr lang="en-US" sz="3000" dirty="0"/>
              <a:t>specifies </a:t>
            </a:r>
            <a:r>
              <a:rPr lang="en-US" sz="3000" dirty="0" smtClean="0"/>
              <a:t>how the file should be opened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2600" dirty="0" smtClean="0"/>
              <a:t> is </a:t>
            </a:r>
            <a:r>
              <a:rPr lang="en-US" sz="2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"r"</a:t>
            </a:r>
            <a:r>
              <a:rPr lang="en-US" sz="2600" dirty="0" smtClean="0"/>
              <a:t>, the file is opened for input only.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2600" dirty="0" smtClean="0"/>
              <a:t> is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sz="2600" dirty="0" smtClean="0"/>
              <a:t>, the file is opened for output only. With this mode,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will always create a new file. If a file with the same name exists, the file will be replaced.</a:t>
            </a:r>
          </a:p>
          <a:p>
            <a:pPr lvl="1"/>
            <a:r>
              <a:rPr lang="en-US" sz="2600" dirty="0" smtClean="0"/>
              <a:t>There are other modes, but those are less common modes.</a:t>
            </a:r>
          </a:p>
          <a:p>
            <a:pPr lvl="1"/>
            <a:endParaRPr lang="en-US" sz="2400" dirty="0"/>
          </a:p>
          <a:p>
            <a:pPr>
              <a:lnSpc>
                <a:spcPct val="90000"/>
              </a:lnSpc>
            </a:pPr>
            <a:r>
              <a:rPr lang="en-US" altLang="zh-TW" sz="3000" dirty="0" smtClean="0"/>
              <a:t>The function returns </a:t>
            </a:r>
            <a:r>
              <a:rPr lang="en-US" altLang="zh-TW" sz="3000" dirty="0"/>
              <a:t>a non-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sz="3000" dirty="0"/>
              <a:t> pointer (of type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3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3000" dirty="0"/>
              <a:t>, usually referred to as a </a:t>
            </a:r>
            <a:r>
              <a:rPr lang="en-US" altLang="zh-TW" sz="3000" i="1" dirty="0">
                <a:solidFill>
                  <a:srgbClr val="990000"/>
                </a:solidFill>
              </a:rPr>
              <a:t>stream</a:t>
            </a:r>
            <a:r>
              <a:rPr lang="en-US" altLang="zh-TW" sz="3000" dirty="0" smtClean="0"/>
              <a:t>) </a:t>
            </a:r>
            <a:r>
              <a:rPr lang="en-US" altLang="zh-TW" sz="3000" dirty="0"/>
              <a:t>if the file can be opened </a:t>
            </a:r>
            <a:r>
              <a:rPr lang="en-US" altLang="zh-TW" sz="3000" dirty="0" smtClean="0"/>
              <a:t>successfully. Otherwise the function returns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sz="3000" dirty="0" smtClean="0"/>
              <a:t>.</a:t>
            </a:r>
            <a:endParaRPr lang="en-US" altLang="zh-TW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fr-FR" altLang="zh-TW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altLang="zh-TW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fr-FR" altLang="zh-TW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fr-FR" altLang="zh-TW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*mode);</a:t>
            </a:r>
          </a:p>
        </p:txBody>
      </p:sp>
    </p:spTree>
    <p:extLst>
      <p:ext uri="{BB962C8B-B14F-4D97-AF65-F5344CB8AC3E}">
        <p14:creationId xmlns:p14="http://schemas.microsoft.com/office/powerpoint/2010/main" val="39918338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Appendix: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752600"/>
            <a:ext cx="8932985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Releases the "resource" associated the a file stream.</a:t>
            </a:r>
          </a:p>
          <a:p>
            <a:endParaRPr lang="en-US" sz="2800" dirty="0" smtClean="0"/>
          </a:p>
          <a:p>
            <a:r>
              <a:rPr lang="en-US" sz="2800" dirty="0" smtClean="0"/>
              <a:t>If the file stream is an output stream, then the function also causes </a:t>
            </a:r>
            <a:r>
              <a:rPr lang="en-US" sz="2800" dirty="0"/>
              <a:t>the buffered data associated with the stream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800" dirty="0"/>
              <a:t> to be written </a:t>
            </a:r>
            <a:r>
              <a:rPr lang="en-US" sz="2800" dirty="0" smtClean="0"/>
              <a:t>to the disk.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 closing a stream after use may </a:t>
            </a:r>
            <a:r>
              <a:rPr lang="en-US" sz="2800"/>
              <a:t>cause </a:t>
            </a:r>
            <a:r>
              <a:rPr lang="en-US" sz="2800" smtClean="0"/>
              <a:t>loss </a:t>
            </a:r>
            <a:r>
              <a:rPr lang="en-US" sz="2800" dirty="0"/>
              <a:t>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*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45750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9AC16D1-5C8B-4C26-B309-25D2524EE988}" type="slidenum">
              <a:rPr lang="zh-TW" altLang="en-US" b="0">
                <a:latin typeface="Calibri" panose="020F0502020204030204" pitchFamily="34" charset="0"/>
              </a:rPr>
              <a:pPr/>
              <a:t>3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b="1" dirty="0" smtClean="0"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1. File I/O (Introduction)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Reading data from a file is similar to reading data from a keyboard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Characters are read from the "input source" sequentially.</a:t>
            </a:r>
          </a:p>
          <a:p>
            <a:pPr lvl="2" eaLnBrk="1" hangingPunct="1"/>
            <a:r>
              <a:rPr lang="en-US" altLang="zh-TW" sz="2400" dirty="0" smtClean="0">
                <a:ea typeface="新細明體" pitchFamily="18" charset="-120"/>
              </a:rPr>
              <a:t>Keyboard input: May have to wait for additional input</a:t>
            </a:r>
          </a:p>
          <a:p>
            <a:pPr lvl="2" eaLnBrk="1" hangingPunct="1"/>
            <a:r>
              <a:rPr lang="en-US" altLang="zh-TW" sz="2400" dirty="0" smtClean="0">
                <a:ea typeface="新細明體" pitchFamily="18" charset="-120"/>
              </a:rPr>
              <a:t>File Input: All data are in the file.</a:t>
            </a:r>
          </a:p>
          <a:p>
            <a:pPr eaLnBrk="1" hangingPunct="1"/>
            <a:endParaRPr lang="en-US" altLang="zh-TW" sz="1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Writing data to a file is similar to outputting data to the console.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Characters are output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46929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1.1. File I/O is similar to Console I/O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58446"/>
              </p:ext>
            </p:extLst>
          </p:nvPr>
        </p:nvGraphicFramePr>
        <p:xfrm>
          <a:off x="2357718" y="2035586"/>
          <a:ext cx="4038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 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1069041"/>
            <a:ext cx="2209800" cy="220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smtClean="0"/>
              <a:t>Console Input:</a:t>
            </a:r>
            <a:r>
              <a:rPr lang="en-US" dirty="0" smtClean="0"/>
              <a:t> System reads characters from keyboard </a:t>
            </a:r>
          </a:p>
          <a:p>
            <a:endParaRPr lang="en-US" dirty="0"/>
          </a:p>
          <a:p>
            <a:r>
              <a:rPr lang="en-US" b="1" dirty="0" smtClean="0"/>
              <a:t>File Input:</a:t>
            </a:r>
            <a:r>
              <a:rPr lang="en-US" dirty="0" smtClean="0"/>
              <a:t> System reads characters from a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5206"/>
            <a:ext cx="1967753" cy="1371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A program retrieves the data from the memory sequentially (e.g., using </a:t>
            </a:r>
            <a:r>
              <a:rPr lang="en-US" dirty="0" err="1" smtClean="0"/>
              <a:t>scanf</a:t>
            </a:r>
            <a:r>
              <a:rPr lang="en-US" dirty="0" smtClean="0"/>
              <a:t>())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6718" y="2221006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>
            <a:off x="6396318" y="2221006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1662953"/>
            <a:ext cx="4034118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Data in memory</a:t>
            </a: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90346"/>
              </p:ext>
            </p:extLst>
          </p:nvPr>
        </p:nvGraphicFramePr>
        <p:xfrm>
          <a:off x="2357718" y="4677933"/>
          <a:ext cx="4038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 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3581400"/>
            <a:ext cx="1976718" cy="2514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Console </a:t>
            </a:r>
            <a:r>
              <a:rPr lang="en-US" b="1" dirty="0" smtClean="0"/>
              <a:t>output:</a:t>
            </a: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en-US" dirty="0" smtClean="0"/>
              <a:t>displays the characters on the screen</a:t>
            </a:r>
          </a:p>
          <a:p>
            <a:endParaRPr lang="en-US" dirty="0"/>
          </a:p>
          <a:p>
            <a:r>
              <a:rPr lang="en-US" b="1" dirty="0"/>
              <a:t>File </a:t>
            </a:r>
            <a:r>
              <a:rPr lang="en-US" b="1" dirty="0" smtClean="0"/>
              <a:t>Output:</a:t>
            </a: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en-US" dirty="0" smtClean="0"/>
              <a:t>writes the characters to a 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7318" y="4415118"/>
            <a:ext cx="2138082" cy="1299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A program writes data sequentially to memory (e.g., using </a:t>
            </a:r>
            <a:r>
              <a:rPr lang="en-US" dirty="0" err="1" smtClean="0"/>
              <a:t>printf</a:t>
            </a:r>
            <a:r>
              <a:rPr lang="en-US" dirty="0" smtClean="0"/>
              <a:t>())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76718" y="4863353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3"/>
          </p:cNvCxnSpPr>
          <p:nvPr/>
        </p:nvCxnSpPr>
        <p:spPr>
          <a:xfrm flipH="1">
            <a:off x="6396318" y="4863353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4305300"/>
            <a:ext cx="4034118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Data in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9124" y="1066800"/>
            <a:ext cx="10668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 smtClean="0"/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0086" y="3581400"/>
            <a:ext cx="1364876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40242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1D3315C-CF75-4FB0-950F-52EF0B2625FA}" type="slidenum">
              <a:rPr lang="zh-TW" altLang="en-US" b="0">
                <a:latin typeface="Calibri" panose="020F0502020204030204" pitchFamily="34" charset="0"/>
              </a:rPr>
              <a:pPr/>
              <a:t>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1.2. Steps involving in File I/O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b="1" i="1" dirty="0" smtClean="0">
                <a:solidFill>
                  <a:srgbClr val="0070C0"/>
                </a:solidFill>
                <a:ea typeface="新細明體" pitchFamily="18" charset="-120"/>
              </a:rPr>
              <a:t>Open</a:t>
            </a:r>
            <a:r>
              <a:rPr lang="en-US" altLang="zh-TW" sz="2800" dirty="0" smtClean="0">
                <a:ea typeface="新細明體" pitchFamily="18" charset="-120"/>
              </a:rPr>
              <a:t> a file – Request the system to "prepare" a file for reading/writing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dirty="0" smtClean="0">
                <a:ea typeface="新細明體" pitchFamily="18" charset="-120"/>
              </a:rPr>
              <a:t>Reading/writing data from/to the file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b="1" i="1" dirty="0" smtClean="0">
                <a:solidFill>
                  <a:srgbClr val="0070C0"/>
                </a:solidFill>
                <a:ea typeface="新細明體" pitchFamily="18" charset="-120"/>
              </a:rPr>
              <a:t>Close</a:t>
            </a:r>
            <a:r>
              <a:rPr lang="en-US" altLang="zh-TW" sz="2800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the file when the program is done with the file I/O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Closing a file means </a:t>
            </a:r>
          </a:p>
          <a:p>
            <a:pPr lvl="2" eaLnBrk="1" hangingPunct="1"/>
            <a:r>
              <a:rPr lang="en-US" altLang="zh-TW" sz="2400" dirty="0" smtClean="0">
                <a:ea typeface="新細明體" pitchFamily="18" charset="-120"/>
              </a:rPr>
              <a:t>Releasing all the resources in the memory associated with the file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Fl</a:t>
            </a:r>
            <a:r>
              <a:rPr lang="en-US" altLang="zh-TW" sz="2400" dirty="0" smtClean="0">
                <a:ea typeface="新細明體" pitchFamily="18" charset="-120"/>
              </a:rPr>
              <a:t>ush all data in the memory to the output file if necessary</a:t>
            </a:r>
          </a:p>
          <a:p>
            <a:pPr marL="971550" lvl="1" indent="-514350" eaLnBrk="1" hangingPunct="1">
              <a:buFont typeface="Wingdings" pitchFamily="2" charset="2"/>
              <a:buChar char="l"/>
            </a:pPr>
            <a:endParaRPr lang="en-US" altLang="zh-TW" sz="1800" dirty="0" smtClean="0">
              <a:ea typeface="新細明體" pitchFamily="18" charset="-120"/>
            </a:endParaRPr>
          </a:p>
          <a:p>
            <a:pPr marL="609600" indent="-609600" eaLnBrk="1" hangingPunct="1"/>
            <a:r>
              <a:rPr lang="en-US" altLang="zh-TW" dirty="0" smtClean="0">
                <a:ea typeface="新細明體" pitchFamily="18" charset="-120"/>
              </a:rPr>
              <a:t>Step 2 is the same as performing console I/O.</a:t>
            </a:r>
          </a:p>
        </p:txBody>
      </p:sp>
    </p:spTree>
    <p:extLst>
      <p:ext uri="{BB962C8B-B14F-4D97-AF65-F5344CB8AC3E}">
        <p14:creationId xmlns:p14="http://schemas.microsoft.com/office/powerpoint/2010/main" val="1407391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58847" y="4419600"/>
            <a:ext cx="1828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123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456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Example #1: Reading data from a file</a:t>
            </a:r>
            <a:endParaRPr lang="en-US" altLang="zh-TW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730739" y="4082980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of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data.txt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83139" y="5626100"/>
            <a:ext cx="18288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123 </a:t>
            </a:r>
            <a:r>
              <a:rPr lang="en-US" altLang="en-US" sz="2000" b="0" dirty="0" smtClean="0">
                <a:latin typeface="Consolas" panose="020B0609020204030204" pitchFamily="49" charset="0"/>
              </a:rPr>
              <a:t>456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031" y="52894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1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057400"/>
            <a:ext cx="17526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latin typeface="Consolas" panose="020B0609020204030204" pitchFamily="49" charset="0"/>
              </a:rPr>
              <a:t>FILE *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Example #1: Reading data from a file</a:t>
            </a:r>
            <a:endParaRPr lang="en-US" altLang="zh-TW" sz="28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0" y="1143000"/>
            <a:ext cx="4419600" cy="3505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Declare a variable 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altLang="zh-TW" sz="2400" dirty="0" smtClean="0"/>
              <a:t>, to store the "states" of a file in the memory. </a:t>
            </a:r>
          </a:p>
          <a:p>
            <a:pPr>
              <a:spcBef>
                <a:spcPct val="50000"/>
              </a:spcBef>
            </a:pPr>
            <a:r>
              <a:rPr lang="en-US" altLang="zh-TW" sz="2400" dirty="0" smtClean="0"/>
              <a:t>Note that the variable must be prefixed with a '*' in the declaration. </a:t>
            </a:r>
          </a:p>
          <a:p>
            <a:pPr>
              <a:spcBef>
                <a:spcPct val="50000"/>
              </a:spcBef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2400" dirty="0" smtClean="0"/>
              <a:t> is a data type defined in "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TW" sz="2400" dirty="0" smtClean="0"/>
              <a:t>".</a:t>
            </a:r>
          </a:p>
          <a:p>
            <a:pPr>
              <a:spcBef>
                <a:spcPct val="50000"/>
              </a:spcBef>
            </a:pPr>
            <a:endParaRPr lang="en-US" altLang="zh-TW" sz="2400" dirty="0" smtClean="0"/>
          </a:p>
          <a:p>
            <a:pPr>
              <a:spcBef>
                <a:spcPct val="50000"/>
              </a:spcBef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58953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66800" y="3048000"/>
            <a:ext cx="434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599" y="3810000"/>
            <a:ext cx="5244839" cy="1524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Open a file named </a:t>
            </a:r>
            <a:r>
              <a:rPr lang="en-US" altLang="zh-TW" sz="2400" dirty="0" smtClean="0">
                <a:solidFill>
                  <a:srgbClr val="0070C0"/>
                </a:solidFill>
              </a:rPr>
              <a:t>"data.txt"</a:t>
            </a:r>
            <a:r>
              <a:rPr lang="en-US" altLang="zh-TW" sz="2400" dirty="0" smtClean="0"/>
              <a:t> for reading.</a:t>
            </a:r>
          </a:p>
          <a:p>
            <a:pPr>
              <a:spcBef>
                <a:spcPct val="50000"/>
              </a:spcBef>
            </a:pPr>
            <a:r>
              <a:rPr lang="en-US" altLang="zh-TW" sz="2400" dirty="0" smtClean="0"/>
              <a:t>The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argument, </a:t>
            </a:r>
            <a:r>
              <a:rPr lang="en-US" altLang="zh-TW" sz="2400" dirty="0" smtClean="0">
                <a:solidFill>
                  <a:srgbClr val="0070C0"/>
                </a:solidFill>
              </a:rPr>
              <a:t>"r"</a:t>
            </a:r>
            <a:r>
              <a:rPr lang="en-US" altLang="zh-TW" sz="2400" dirty="0" smtClean="0"/>
              <a:t>, indicates that we are opening the file for reading only.</a:t>
            </a:r>
          </a:p>
        </p:txBody>
      </p:sp>
    </p:spTree>
    <p:extLst>
      <p:ext uri="{BB962C8B-B14F-4D97-AF65-F5344CB8AC3E}">
        <p14:creationId xmlns:p14="http://schemas.microsoft.com/office/powerpoint/2010/main" val="4216806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4073524"/>
            <a:ext cx="5105400" cy="422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open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 smtClean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fptr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 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close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52801" y="1066800"/>
            <a:ext cx="5549638" cy="253206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After a file has been opened successfully, we can start reading data from the </a:t>
            </a:r>
            <a:r>
              <a:rPr lang="en-US" altLang="zh-TW" sz="2400" dirty="0" smtClean="0"/>
              <a:t>file via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>
              <a:spcBef>
                <a:spcPct val="50000"/>
              </a:spcBef>
            </a:pP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behaves like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except that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requires a "file pointer variable" as its first argument.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2146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7817</TotalTime>
  <Words>2921</Words>
  <Application>Microsoft Office PowerPoint</Application>
  <PresentationFormat>On-screen Show (4:3)</PresentationFormat>
  <Paragraphs>651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Wingdings</vt:lpstr>
      <vt:lpstr>新細明體</vt:lpstr>
      <vt:lpstr>Arial</vt:lpstr>
      <vt:lpstr>Helvetica</vt:lpstr>
      <vt:lpstr>Times New Roman</vt:lpstr>
      <vt:lpstr>Consolas</vt:lpstr>
      <vt:lpstr>Office Theme</vt:lpstr>
      <vt:lpstr>File Input/Output </vt:lpstr>
      <vt:lpstr>Outline</vt:lpstr>
      <vt:lpstr>1. File I/O (Introduction)</vt:lpstr>
      <vt:lpstr>1.1. File I/O is similar to Console I/O</vt:lpstr>
      <vt:lpstr>1.2. Steps involving in File I/O</vt:lpstr>
      <vt:lpstr>Example #1: Reading data from a file</vt:lpstr>
      <vt:lpstr>Example #1: Reading data from a file</vt:lpstr>
      <vt:lpstr>Example #1: Reading data from a file</vt:lpstr>
      <vt:lpstr>Example #1: Reading data from a file</vt:lpstr>
      <vt:lpstr>Example #1: Reading data from a file</vt:lpstr>
      <vt:lpstr>Example #2: Checking if a file is opened successfully</vt:lpstr>
      <vt:lpstr>Example #2: Checking if a file is opened successfully</vt:lpstr>
      <vt:lpstr>fscanf()</vt:lpstr>
      <vt:lpstr>Example #3: Reading all integers from a file</vt:lpstr>
      <vt:lpstr>Example #3: Reading all integers from a file</vt:lpstr>
      <vt:lpstr>Example #4: Reading all numbers from a file</vt:lpstr>
      <vt:lpstr>Example #4: Reading all numbers from a file</vt:lpstr>
      <vt:lpstr>Example #5: Writing data to a file</vt:lpstr>
      <vt:lpstr>Example #5: Writing data to a file</vt:lpstr>
      <vt:lpstr>Example #5: Writing data to a file</vt:lpstr>
      <vt:lpstr>Example #6: Dealing with multiple files in a program.</vt:lpstr>
      <vt:lpstr>Example #6: Dealing with multiple files in a program.</vt:lpstr>
      <vt:lpstr>Example #6: Dealing with multiple files in a program.</vt:lpstr>
      <vt:lpstr>Summary</vt:lpstr>
      <vt:lpstr>Reading Assignment</vt:lpstr>
      <vt:lpstr>Appendix: Special streams: stdin and stdout</vt:lpstr>
      <vt:lpstr>Appendix: About filenames …</vt:lpstr>
      <vt:lpstr>Appendix: fopen()</vt:lpstr>
      <vt:lpstr>Appendix: fclose()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337</cp:revision>
  <dcterms:created xsi:type="dcterms:W3CDTF">2011-07-19T12:51:33Z</dcterms:created>
  <dcterms:modified xsi:type="dcterms:W3CDTF">2016-10-25T09:39:17Z</dcterms:modified>
</cp:coreProperties>
</file>