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9" r:id="rId3"/>
    <p:sldId id="385" r:id="rId4"/>
    <p:sldId id="390" r:id="rId5"/>
    <p:sldId id="386" r:id="rId6"/>
    <p:sldId id="382" r:id="rId7"/>
    <p:sldId id="383" r:id="rId8"/>
    <p:sldId id="384" r:id="rId9"/>
    <p:sldId id="387" r:id="rId10"/>
    <p:sldId id="388" r:id="rId11"/>
    <p:sldId id="389" r:id="rId12"/>
    <p:sldId id="391" r:id="rId13"/>
    <p:sldId id="395" r:id="rId14"/>
    <p:sldId id="397" r:id="rId15"/>
    <p:sldId id="399" r:id="rId16"/>
    <p:sldId id="398" r:id="rId17"/>
    <p:sldId id="400" r:id="rId18"/>
    <p:sldId id="401" r:id="rId19"/>
    <p:sldId id="404" r:id="rId20"/>
    <p:sldId id="403" r:id="rId21"/>
    <p:sldId id="406" r:id="rId22"/>
    <p:sldId id="407" r:id="rId23"/>
    <p:sldId id="408" r:id="rId24"/>
    <p:sldId id="308" r:id="rId25"/>
    <p:sldId id="411" r:id="rId26"/>
    <p:sldId id="409" r:id="rId27"/>
    <p:sldId id="394" r:id="rId28"/>
    <p:sldId id="392" r:id="rId29"/>
    <p:sldId id="410" r:id="rId3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Helvetica" pitchFamily="2" charset="0"/>
      <p:regular r:id="rId41"/>
      <p:bold r:id="rId42"/>
      <p:italic r:id="rId43"/>
      <p:boldItalic r:id="rId44"/>
    </p:embeddedFont>
  </p:embeddedFontLst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CC"/>
    <a:srgbClr val="750F6D"/>
    <a:srgbClr val="0000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6197" autoAdjust="0"/>
  </p:normalViewPr>
  <p:slideViewPr>
    <p:cSldViewPr>
      <p:cViewPr varScale="1">
        <p:scale>
          <a:sx n="114" d="100"/>
          <a:sy n="114" d="100"/>
        </p:scale>
        <p:origin x="14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5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Ho (IEG)" userId="12259f2b-657e-43df-ac17-e4914e2efdc8" providerId="ADAL" clId="{2DDF6DCF-333E-134F-B646-C6D2DFF6F764}"/>
    <pc:docChg chg="undo custSel modSld">
      <pc:chgData name="Marco Ho (IEG)" userId="12259f2b-657e-43df-ac17-e4914e2efdc8" providerId="ADAL" clId="{2DDF6DCF-333E-134F-B646-C6D2DFF6F764}" dt="2021-11-07T10:43:04.894" v="68"/>
      <pc:docMkLst>
        <pc:docMk/>
      </pc:docMkLst>
      <pc:sldChg chg="modSp mod">
        <pc:chgData name="Marco Ho (IEG)" userId="12259f2b-657e-43df-ac17-e4914e2efdc8" providerId="ADAL" clId="{2DDF6DCF-333E-134F-B646-C6D2DFF6F764}" dt="2021-11-07T10:42:42.153" v="66" actId="108"/>
        <pc:sldMkLst>
          <pc:docMk/>
          <pc:sldMk cId="4216806017" sldId="384"/>
        </pc:sldMkLst>
        <pc:spChg chg="mod">
          <ac:chgData name="Marco Ho (IEG)" userId="12259f2b-657e-43df-ac17-e4914e2efdc8" providerId="ADAL" clId="{2DDF6DCF-333E-134F-B646-C6D2DFF6F764}" dt="2021-11-07T10:42:42.153" v="66" actId="108"/>
          <ac:spMkLst>
            <pc:docMk/>
            <pc:sldMk cId="4216806017" sldId="384"/>
            <ac:spMk id="108546" creationId="{00000000-0000-0000-0000-000000000000}"/>
          </ac:spMkLst>
        </pc:spChg>
      </pc:sldChg>
      <pc:sldChg chg="modSp mod">
        <pc:chgData name="Marco Ho (IEG)" userId="12259f2b-657e-43df-ac17-e4914e2efdc8" providerId="ADAL" clId="{2DDF6DCF-333E-134F-B646-C6D2DFF6F764}" dt="2021-11-07T10:43:04.894" v="68"/>
        <pc:sldMkLst>
          <pc:docMk/>
          <pc:sldMk cId="3458066092" sldId="395"/>
        </pc:sldMkLst>
        <pc:spChg chg="mod">
          <ac:chgData name="Marco Ho (IEG)" userId="12259f2b-657e-43df-ac17-e4914e2efdc8" providerId="ADAL" clId="{2DDF6DCF-333E-134F-B646-C6D2DFF6F764}" dt="2021-11-07T10:43:04.894" v="68"/>
          <ac:spMkLst>
            <pc:docMk/>
            <pc:sldMk cId="3458066092" sldId="39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39E7D-0933-49A8-85E9-DAA850E73190}" type="datetimeFigureOut">
              <a:rPr lang="en-US" smtClean="0"/>
              <a:pPr/>
              <a:t>11/7/21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993CB-FC2D-4E9E-AEBC-5A9FE389B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9B9A-975C-46BF-9E10-71766046399C}" type="datetimeFigureOut">
              <a:rPr lang="en-US" smtClean="0"/>
              <a:pPr/>
              <a:t>11/7/21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8DB09-4D6E-4772-BB61-FE91E715B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42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42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42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42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42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42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42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42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42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42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42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42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42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42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7"/>
            <a:ext cx="8534400" cy="2898773"/>
          </a:xfrm>
        </p:spPr>
        <p:txBody>
          <a:bodyPr>
            <a:normAutofit/>
          </a:bodyPr>
          <a:lstStyle/>
          <a:p>
            <a:r>
              <a:rPr lang="en-US" altLang="zh-TW" b="1" dirty="0">
                <a:ea typeface="新細明體" pitchFamily="18" charset="-120"/>
              </a:rPr>
              <a:t>File </a:t>
            </a:r>
            <a:r>
              <a:rPr lang="en-US" altLang="zh-TW" b="1" dirty="0" err="1">
                <a:ea typeface="新細明體" pitchFamily="18" charset="-120"/>
              </a:rPr>
              <a:t>Input/Output</a:t>
            </a:r>
            <a:r>
              <a:rPr lang="en-US" altLang="zh-TW" b="1" dirty="0">
                <a:ea typeface="新細明體" pitchFamily="18" charset="-120"/>
              </a:rPr>
              <a:t> 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22220" y="5029200"/>
            <a:ext cx="1797180" cy="422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DE72-8E1C-48AE-AAB0-105C85EE517D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466725" y="990600"/>
            <a:ext cx="8677275" cy="5321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#include &lt;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main(void) 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0" dirty="0">
                <a:latin typeface="Consolas" panose="020B0609020204030204" pitchFamily="49" charset="0"/>
              </a:rPr>
              <a:t>FILE *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;</a:t>
            </a:r>
            <a:endParaRPr kumimoji="0" lang="en-US" altLang="zh-TW" sz="2000" b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num1, num2</a:t>
            </a:r>
            <a:r>
              <a:rPr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 = </a:t>
            </a:r>
            <a:r>
              <a:rPr lang="en-US" altLang="zh-TW" sz="20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fopen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"data.txt"</a:t>
            </a:r>
            <a:r>
              <a:rPr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"r"</a:t>
            </a:r>
            <a:r>
              <a:rPr lang="en-US" altLang="zh-TW" sz="2000" b="0" dirty="0">
                <a:latin typeface="Consolas" panose="020B0609020204030204" pitchFamily="49" charset="0"/>
              </a:rPr>
              <a:t>); 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open file</a:t>
            </a:r>
            <a:endParaRPr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    // Read two integers from the file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fscanf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"%</a:t>
            </a:r>
            <a:r>
              <a:rPr lang="en-US" altLang="zh-TW" sz="2000" b="0" dirty="0" err="1">
                <a:solidFill>
                  <a:srgbClr val="0099FF"/>
                </a:solidFill>
                <a:latin typeface="Consolas" panose="020B0609020204030204" pitchFamily="49" charset="0"/>
              </a:rPr>
              <a:t>d%d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0" dirty="0">
                <a:latin typeface="Consolas" panose="020B0609020204030204" pitchFamily="49" charset="0"/>
              </a:rPr>
              <a:t>, &amp;num1, &amp;num2); 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"%d %d\n"</a:t>
            </a:r>
            <a:r>
              <a:rPr lang="en-US" altLang="zh-TW" sz="2000" b="0" dirty="0">
                <a:latin typeface="Consolas" panose="020B0609020204030204" pitchFamily="49" charset="0"/>
              </a:rPr>
              <a:t>, num1, num2);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fclose</a:t>
            </a:r>
            <a:r>
              <a:rPr lang="en-US" altLang="zh-TW" sz="2000" dirty="0"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latin typeface="Consolas" panose="020B0609020204030204" pitchFamily="49" charset="0"/>
              </a:rPr>
              <a:t>fptr</a:t>
            </a:r>
            <a:r>
              <a:rPr lang="en-US" altLang="zh-TW" sz="2000" dirty="0">
                <a:latin typeface="Consolas" panose="020B0609020204030204" pitchFamily="49" charset="0"/>
              </a:rPr>
              <a:t>)</a:t>
            </a:r>
            <a:r>
              <a:rPr lang="en-US" altLang="zh-TW" sz="2000" b="0" dirty="0">
                <a:latin typeface="Consolas" panose="020B0609020204030204" pitchFamily="49" charset="0"/>
              </a:rPr>
              <a:t>; 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close file</a:t>
            </a:r>
            <a:endParaRPr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4763" y="990600"/>
            <a:ext cx="461962" cy="53213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1415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r>
              <a:rPr lang="en-US" altLang="zh-TW" dirty="0"/>
              <a:t>Example #1: Reading data from a file</a:t>
            </a:r>
            <a:endParaRPr lang="en-US" altLang="zh-TW" sz="30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581662" y="4953000"/>
            <a:ext cx="5409938" cy="1227931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TW" sz="2400" dirty="0"/>
              <a:t>Tell the system to release the resources associated with the file. e.g., free up memory space.</a:t>
            </a:r>
          </a:p>
        </p:txBody>
      </p:sp>
    </p:spTree>
    <p:extLst>
      <p:ext uri="{BB962C8B-B14F-4D97-AF65-F5344CB8AC3E}">
        <p14:creationId xmlns:p14="http://schemas.microsoft.com/office/powerpoint/2010/main" val="5699428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24000" y="3352800"/>
            <a:ext cx="1949580" cy="3908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DE72-8E1C-48AE-AAB0-105C85EE517D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466725" y="990600"/>
            <a:ext cx="8677275" cy="5321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#include &lt;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#include &lt;</a:t>
            </a:r>
            <a:r>
              <a:rPr kumimoji="0"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stdlib.h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&gt;    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Need this in order to use exit()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main(void) 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0" dirty="0">
                <a:latin typeface="Consolas" panose="020B0609020204030204" pitchFamily="49" charset="0"/>
              </a:rPr>
              <a:t>FILE *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;</a:t>
            </a:r>
            <a:endParaRPr kumimoji="0" lang="en-US" altLang="zh-TW" sz="2000" b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 = </a:t>
            </a:r>
            <a:r>
              <a:rPr lang="en-US" altLang="zh-TW" sz="2000" b="0" dirty="0" err="1">
                <a:latin typeface="Consolas" panose="020B0609020204030204" pitchFamily="49" charset="0"/>
              </a:rPr>
              <a:t>fopen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"data.txt"</a:t>
            </a:r>
            <a:r>
              <a:rPr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"r"</a:t>
            </a:r>
            <a:r>
              <a:rPr lang="en-US" altLang="zh-TW" sz="2000" b="0" dirty="0">
                <a:latin typeface="Consolas" panose="020B0609020204030204" pitchFamily="49" charset="0"/>
              </a:rPr>
              <a:t>); 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open file</a:t>
            </a:r>
            <a:endParaRPr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(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== NULL)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    </a:t>
            </a:r>
            <a:r>
              <a:rPr lang="en-US" altLang="zh-TW" sz="2000" b="0" dirty="0" err="1">
                <a:latin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"Cannot open file!\n"</a:t>
            </a:r>
            <a:r>
              <a:rPr lang="en-US" altLang="zh-TW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    exit(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 panose="020B0609020204030204" pitchFamily="49" charset="0"/>
              </a:rPr>
              <a:t>);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Terminate the program immediately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    …</a:t>
            </a: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</a:rPr>
              <a:t>fclose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); 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close file</a:t>
            </a:r>
            <a:endParaRPr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4763" y="990600"/>
            <a:ext cx="461962" cy="53213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1415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Autofit/>
          </a:bodyPr>
          <a:lstStyle/>
          <a:p>
            <a:r>
              <a:rPr lang="en-US" altLang="zh-TW" sz="3200" b="1" dirty="0"/>
              <a:t>Example #2: Checking if a file is opened successfully</a:t>
            </a:r>
            <a:endParaRPr lang="en-US" altLang="zh-TW" sz="2000" b="1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962400" y="1828800"/>
            <a:ext cx="5054602" cy="12192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TW" sz="2400" dirty="0"/>
              <a:t>When </a:t>
            </a:r>
            <a:r>
              <a:rPr lang="en-US" altLang="zh-TW" sz="2400" dirty="0" err="1"/>
              <a:t>fopen</a:t>
            </a:r>
            <a:r>
              <a:rPr lang="en-US" altLang="zh-TW" sz="2400" dirty="0"/>
              <a:t>() fails to open a file, it returns NULL (a predefined named constant).</a:t>
            </a:r>
            <a:endParaRPr lang="en-US" altLang="zh-TW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2227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600200" y="4038600"/>
            <a:ext cx="1066800" cy="3908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DE72-8E1C-48AE-AAB0-105C85EE517D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466725" y="990600"/>
            <a:ext cx="8677275" cy="5321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#include &lt;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#include &lt;</a:t>
            </a:r>
            <a:r>
              <a:rPr kumimoji="0"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stdlib.h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&gt;    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Need this in order to use exit()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main(void) 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0" dirty="0">
                <a:latin typeface="Consolas" panose="020B0609020204030204" pitchFamily="49" charset="0"/>
              </a:rPr>
              <a:t>FILE *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;</a:t>
            </a:r>
            <a:endParaRPr kumimoji="0" lang="en-US" altLang="zh-TW" sz="2000" b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 = </a:t>
            </a:r>
            <a:r>
              <a:rPr lang="en-US" altLang="zh-TW" sz="2000" b="0" dirty="0" err="1">
                <a:latin typeface="Consolas" panose="020B0609020204030204" pitchFamily="49" charset="0"/>
              </a:rPr>
              <a:t>fopen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"data.txt"</a:t>
            </a:r>
            <a:r>
              <a:rPr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"r"</a:t>
            </a:r>
            <a:r>
              <a:rPr lang="en-US" altLang="zh-TW" sz="2000" b="0" dirty="0">
                <a:latin typeface="Consolas" panose="020B0609020204030204" pitchFamily="49" charset="0"/>
              </a:rPr>
              <a:t>); 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open file</a:t>
            </a:r>
            <a:endParaRPr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if (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== NULL)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    </a:t>
            </a:r>
            <a:r>
              <a:rPr lang="en-US" altLang="zh-TW" sz="2000" b="0" dirty="0" err="1">
                <a:latin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"Cannot open file!\n"</a:t>
            </a:r>
            <a:r>
              <a:rPr lang="en-US" altLang="zh-TW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    </a:t>
            </a:r>
            <a:r>
              <a:rPr lang="en-US" altLang="zh-TW" sz="2000" dirty="0">
                <a:latin typeface="Consolas" panose="020B0609020204030204" pitchFamily="49" charset="0"/>
              </a:rPr>
              <a:t>exit(</a:t>
            </a:r>
            <a:r>
              <a:rPr lang="en-US" altLang="zh-TW" sz="2000" dirty="0">
                <a:solidFill>
                  <a:srgbClr val="0099FF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dirty="0">
                <a:latin typeface="Consolas" panose="020B0609020204030204" pitchFamily="49" charset="0"/>
              </a:rPr>
              <a:t>)</a:t>
            </a:r>
            <a:r>
              <a:rPr lang="en-US" altLang="zh-TW" sz="2000" b="0" dirty="0">
                <a:latin typeface="Consolas" panose="020B0609020204030204" pitchFamily="49" charset="0"/>
              </a:rPr>
              <a:t>;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Terminate the program immediately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    …</a:t>
            </a: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</a:rPr>
              <a:t>fclose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); 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close file</a:t>
            </a:r>
            <a:endParaRPr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4763" y="990600"/>
            <a:ext cx="461962" cy="53213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1415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Example #2: Checking if a file is opened successfully</a:t>
            </a:r>
            <a:endParaRPr lang="en-US" altLang="zh-TW" sz="20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971800" y="4495800"/>
            <a:ext cx="5943600" cy="16764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TW" sz="2000" dirty="0"/>
              <a:t>The argument passed to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exit()</a:t>
            </a:r>
            <a:r>
              <a:rPr lang="en-US" altLang="zh-TW" sz="2000" dirty="0"/>
              <a:t> will be returned to the system. The value has the same meaning as the returned value of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altLang="zh-TW" sz="2000" dirty="0"/>
              <a:t>. Typically, a zero means the program terminates normally and a non-zero value means the program terminates abnormally.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00400" y="1828800"/>
            <a:ext cx="5816602" cy="13716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TW" sz="2000" dirty="0"/>
              <a:t>Usually, when a program cannot open a file, there is not much we can do subsequently. A common practice is to output an error message and terminate the program using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exit()</a:t>
            </a:r>
            <a:r>
              <a:rPr lang="en-US" altLang="zh-TW" sz="2000" dirty="0"/>
              <a:t>.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5830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/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fscanf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981200"/>
            <a:ext cx="8932985" cy="4191000"/>
          </a:xfrm>
        </p:spPr>
        <p:txBody>
          <a:bodyPr>
            <a:normAutofit/>
          </a:bodyPr>
          <a:lstStyle/>
          <a:p>
            <a:r>
              <a:rPr lang="en-US" sz="2800" dirty="0"/>
              <a:t>Similar to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/>
              <a:t>, except that the data comes from the stream 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800" dirty="0"/>
              <a:t> (instead of console input).</a:t>
            </a:r>
          </a:p>
          <a:p>
            <a:endParaRPr lang="en-US" sz="2800" dirty="0"/>
          </a:p>
          <a:p>
            <a:r>
              <a:rPr lang="en-US" sz="2800" dirty="0"/>
              <a:t>On success, the </a:t>
            </a:r>
            <a:r>
              <a:rPr lang="en-US" sz="2800" u="sng" dirty="0"/>
              <a:t>function returns the number of items of the argument list successfully filled</a:t>
            </a:r>
            <a:r>
              <a:rPr lang="en-US" sz="2800" dirty="0"/>
              <a:t>. </a:t>
            </a:r>
          </a:p>
          <a:p>
            <a:r>
              <a:rPr lang="en-US" sz="2800" dirty="0"/>
              <a:t>If no value could be read due to either a file error or when end-of-file is reached, the function returns the named constant 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EOF</a:t>
            </a:r>
            <a:r>
              <a:rPr lang="en-US" sz="2800" dirty="0"/>
              <a:t> (a negative value defined in 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800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3237" y="1143000"/>
            <a:ext cx="88383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fscanf</a:t>
            </a:r>
            <a:r>
              <a:rPr lang="en-US" altLang="zh-TW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 *</a:t>
            </a:r>
            <a:r>
              <a:rPr lang="en-US" altLang="zh-TW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altLang="zh-TW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*format, arg1, ...);</a:t>
            </a:r>
          </a:p>
        </p:txBody>
      </p:sp>
    </p:spTree>
    <p:extLst>
      <p:ext uri="{BB962C8B-B14F-4D97-AF65-F5344CB8AC3E}">
        <p14:creationId xmlns:p14="http://schemas.microsoft.com/office/powerpoint/2010/main" val="345806609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r>
              <a:rPr lang="en-US" altLang="zh-TW" sz="3600" b="1" dirty="0"/>
              <a:t>Example #3: Reading all integers from a file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3352800"/>
            <a:ext cx="8932985" cy="2819400"/>
          </a:xfrm>
        </p:spPr>
        <p:txBody>
          <a:bodyPr>
            <a:normAutofit/>
          </a:bodyPr>
          <a:lstStyle/>
          <a:p>
            <a:r>
              <a:rPr lang="en-US" sz="2800" b="1" dirty="0"/>
              <a:t>Objective</a:t>
            </a:r>
            <a:r>
              <a:rPr lang="en-US" sz="2800" dirty="0"/>
              <a:t>: To read the data from a file in the above format. i.e., each line contains an integer.</a:t>
            </a:r>
          </a:p>
          <a:p>
            <a:endParaRPr lang="en-US" sz="2800" dirty="0"/>
          </a:p>
          <a:p>
            <a:r>
              <a:rPr lang="en-US" sz="2800" dirty="0"/>
              <a:t>Suppose the file is named "data.txt" and its format is valid.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0" y="1066800"/>
            <a:ext cx="62484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0" lang="en-US" altLang="en-US" sz="2000" b="0" dirty="0">
                <a:latin typeface="Consolas" panose="020B0609020204030204" pitchFamily="49" charset="0"/>
              </a:rPr>
              <a:t>123</a:t>
            </a:r>
          </a:p>
          <a:p>
            <a:pPr eaLnBrk="1" hangingPunct="1"/>
            <a:r>
              <a:rPr lang="en-US" altLang="en-US" sz="2000" b="0" dirty="0">
                <a:latin typeface="Consolas" panose="020B0609020204030204" pitchFamily="49" charset="0"/>
              </a:rPr>
              <a:t>456</a:t>
            </a:r>
          </a:p>
          <a:p>
            <a:pPr eaLnBrk="1" hangingPunct="1"/>
            <a:r>
              <a:rPr kumimoji="0" lang="en-US" altLang="en-US" sz="2000" b="0" dirty="0">
                <a:latin typeface="Consolas" panose="020B0609020204030204" pitchFamily="49" charset="0"/>
              </a:rPr>
              <a:t>333</a:t>
            </a:r>
          </a:p>
          <a:p>
            <a:pPr eaLnBrk="1" hangingPunct="1"/>
            <a:r>
              <a:rPr lang="en-US" altLang="en-US" sz="2000" b="0" dirty="0">
                <a:latin typeface="Consolas" panose="020B0609020204030204" pitchFamily="49" charset="0"/>
              </a:rPr>
              <a:t>666</a:t>
            </a:r>
          </a:p>
          <a:p>
            <a:pPr eaLnBrk="1" hangingPunct="1"/>
            <a:r>
              <a:rPr kumimoji="0" lang="en-US" altLang="en-US" sz="2000" b="0" dirty="0">
                <a:latin typeface="Consolas" panose="020B0609020204030204" pitchFamily="49" charset="0"/>
              </a:rPr>
              <a:t>999</a:t>
            </a:r>
          </a:p>
          <a:p>
            <a:pPr eaLnBrk="1" hangingPunct="1"/>
            <a:r>
              <a:rPr lang="en-US" altLang="en-US" sz="2000" b="0" dirty="0">
                <a:latin typeface="Consolas" panose="020B0609020204030204" pitchFamily="49" charset="0"/>
              </a:rPr>
              <a:t>…</a:t>
            </a:r>
            <a:endParaRPr kumimoji="0" lang="en-US" altLang="en-US" sz="2000" b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06285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09800" y="3308480"/>
            <a:ext cx="3276600" cy="3908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DE72-8E1C-48AE-AAB0-105C85EE517D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466725" y="990600"/>
            <a:ext cx="8677275" cy="5321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0" dirty="0">
                <a:latin typeface="Consolas" panose="020B0609020204030204" pitchFamily="49" charset="0"/>
              </a:rPr>
              <a:t>FILE *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</a:rPr>
              <a:t>num</a:t>
            </a:r>
            <a:r>
              <a:rPr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 = </a:t>
            </a:r>
            <a:r>
              <a:rPr lang="en-US" altLang="zh-TW" sz="2000" b="0" dirty="0" err="1">
                <a:latin typeface="Consolas" panose="020B0609020204030204" pitchFamily="49" charset="0"/>
              </a:rPr>
              <a:t>fopen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"data.txt"</a:t>
            </a:r>
            <a:r>
              <a:rPr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"r"</a:t>
            </a:r>
            <a:r>
              <a:rPr lang="en-US" altLang="zh-TW" sz="2000" b="0" dirty="0">
                <a:latin typeface="Consolas" panose="020B0609020204030204" pitchFamily="49" charset="0"/>
              </a:rPr>
              <a:t>); 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open file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000" b="0" dirty="0">
                <a:latin typeface="Consolas" panose="020B0609020204030204" pitchFamily="49" charset="0"/>
              </a:rPr>
              <a:t>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000" b="0" dirty="0">
                <a:latin typeface="Consolas" panose="020B0609020204030204" pitchFamily="49" charset="0"/>
              </a:rPr>
              <a:t> 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 panose="020B0609020204030204" pitchFamily="49" charset="0"/>
              </a:rPr>
              <a:t>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</a:rPr>
              <a:t> (</a:t>
            </a:r>
            <a:r>
              <a:rPr lang="en-US" altLang="zh-TW" sz="2000" b="0" dirty="0" err="1">
                <a:latin typeface="Consolas" panose="020B0609020204030204" pitchFamily="49" charset="0"/>
              </a:rPr>
              <a:t>fscanf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sz="2000" b="0" dirty="0">
                <a:latin typeface="Consolas" panose="020B0609020204030204" pitchFamily="49" charset="0"/>
              </a:rPr>
              <a:t>, &amp;</a:t>
            </a:r>
            <a:r>
              <a:rPr lang="en-US" altLang="zh-TW" sz="2000" b="0" dirty="0" err="1">
                <a:latin typeface="Consolas" panose="020B0609020204030204" pitchFamily="49" charset="0"/>
              </a:rPr>
              <a:t>num</a:t>
            </a:r>
            <a:r>
              <a:rPr lang="en-US" altLang="zh-TW" sz="2000" b="0" dirty="0">
                <a:latin typeface="Consolas" panose="020B0609020204030204" pitchFamily="49" charset="0"/>
              </a:rPr>
              <a:t>) !=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    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    … 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Process </a:t>
            </a:r>
            <a:r>
              <a:rPr lang="en-US" altLang="zh-TW" sz="20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 here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</a:rPr>
              <a:t>fclose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); 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close file</a:t>
            </a:r>
            <a:endParaRPr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4763" y="990600"/>
            <a:ext cx="461962" cy="53213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1415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Example #3: Reading all integers from a file</a:t>
            </a:r>
            <a:endParaRPr lang="en-US" altLang="zh-TW" sz="24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181600" y="4267200"/>
            <a:ext cx="3865882" cy="19050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TW" sz="2400" dirty="0"/>
              <a:t>We expect 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fscanf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TW" sz="2400" dirty="0"/>
              <a:t> to read one integer. If it cannot read any integer, that means we have read all the integers in the file.</a:t>
            </a:r>
          </a:p>
          <a:p>
            <a:pPr>
              <a:spcBef>
                <a:spcPct val="50000"/>
              </a:spcBef>
            </a:pPr>
            <a:endParaRPr lang="en-US" altLang="zh-TW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3626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r>
              <a:rPr lang="en-US" altLang="zh-TW" sz="3600" b="1" dirty="0"/>
              <a:t>Example #4: Reading all numbers from a file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47" y="3200400"/>
            <a:ext cx="8932985" cy="3048000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Objective</a:t>
            </a:r>
            <a:r>
              <a:rPr lang="en-US" sz="2800" dirty="0"/>
              <a:t>: To read the data from a file in the above format. i.e., each line contains an integer and two floating point numbers that are separated by white space characters.</a:t>
            </a:r>
          </a:p>
          <a:p>
            <a:endParaRPr lang="en-US" sz="2800" dirty="0"/>
          </a:p>
          <a:p>
            <a:r>
              <a:rPr lang="en-US" sz="2800" dirty="0"/>
              <a:t>Suppose the file is named "data.txt" and its format is valid.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0" y="1066800"/>
            <a:ext cx="62484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0" lang="en-US" altLang="en-US" sz="2000" b="0" dirty="0">
                <a:latin typeface="Consolas" panose="020B0609020204030204" pitchFamily="49" charset="0"/>
              </a:rPr>
              <a:t>123   1.0   2.0</a:t>
            </a:r>
          </a:p>
          <a:p>
            <a:pPr eaLnBrk="1" hangingPunct="1"/>
            <a:r>
              <a:rPr lang="en-US" altLang="en-US" sz="2000" b="0" dirty="0">
                <a:latin typeface="Consolas" panose="020B0609020204030204" pitchFamily="49" charset="0"/>
              </a:rPr>
              <a:t>456   3.5   4.4</a:t>
            </a:r>
          </a:p>
          <a:p>
            <a:pPr eaLnBrk="1" hangingPunct="1"/>
            <a:r>
              <a:rPr kumimoji="0" lang="en-US" altLang="en-US" sz="2000" b="0" dirty="0">
                <a:latin typeface="Consolas" panose="020B0609020204030204" pitchFamily="49" charset="0"/>
              </a:rPr>
              <a:t>333   2.6   7.8</a:t>
            </a:r>
          </a:p>
          <a:p>
            <a:pPr eaLnBrk="1" hangingPunct="1"/>
            <a:r>
              <a:rPr lang="en-US" altLang="en-US" sz="2000" b="0" dirty="0">
                <a:latin typeface="Consolas" panose="020B0609020204030204" pitchFamily="49" charset="0"/>
              </a:rPr>
              <a:t>666   7.7   3.32</a:t>
            </a:r>
          </a:p>
          <a:p>
            <a:pPr eaLnBrk="1" hangingPunct="1"/>
            <a:r>
              <a:rPr kumimoji="0" lang="en-US" altLang="en-US" sz="2000" b="0" dirty="0">
                <a:latin typeface="Consolas" panose="020B0609020204030204" pitchFamily="49" charset="0"/>
              </a:rPr>
              <a:t>999   9.2   5.2</a:t>
            </a:r>
          </a:p>
          <a:p>
            <a:pPr eaLnBrk="1" hangingPunct="1"/>
            <a:r>
              <a:rPr lang="en-US" altLang="en-US" sz="2000" b="0" dirty="0">
                <a:latin typeface="Consolas" panose="020B0609020204030204" pitchFamily="49" charset="0"/>
              </a:rPr>
              <a:t>…</a:t>
            </a:r>
            <a:endParaRPr kumimoji="0" lang="en-US" altLang="en-US" sz="2000" b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6863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05000" y="3703318"/>
            <a:ext cx="6228398" cy="3908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DE72-8E1C-48AE-AAB0-105C85EE517D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466725" y="990600"/>
            <a:ext cx="8677275" cy="5321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0" dirty="0">
                <a:latin typeface="Consolas" panose="020B0609020204030204" pitchFamily="49" charset="0"/>
              </a:rPr>
              <a:t>FILE *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</a:rPr>
              <a:t>num1;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TW" sz="2000" b="0" dirty="0">
                <a:latin typeface="Consolas" panose="020B0609020204030204" pitchFamily="49" charset="0"/>
              </a:rPr>
              <a:t> num2, num3;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 = </a:t>
            </a:r>
            <a:r>
              <a:rPr lang="en-US" altLang="zh-TW" sz="2000" b="0" dirty="0" err="1">
                <a:latin typeface="Consolas" panose="020B0609020204030204" pitchFamily="49" charset="0"/>
              </a:rPr>
              <a:t>fopen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"data.txt"</a:t>
            </a:r>
            <a:r>
              <a:rPr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"r"</a:t>
            </a:r>
            <a:r>
              <a:rPr lang="en-US" altLang="zh-TW" sz="2000" b="0" dirty="0">
                <a:latin typeface="Consolas" panose="020B0609020204030204" pitchFamily="49" charset="0"/>
              </a:rPr>
              <a:t>); 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open file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000" b="0" dirty="0">
                <a:latin typeface="Consolas" panose="020B0609020204030204" pitchFamily="49" charset="0"/>
              </a:rPr>
              <a:t>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000" b="0" dirty="0">
                <a:latin typeface="Consolas" panose="020B0609020204030204" pitchFamily="49" charset="0"/>
              </a:rPr>
              <a:t> 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 panose="020B0609020204030204" pitchFamily="49" charset="0"/>
              </a:rPr>
              <a:t>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</a:rPr>
              <a:t> (</a:t>
            </a:r>
            <a:r>
              <a:rPr lang="en-US" altLang="zh-TW" sz="2000" b="0" dirty="0" err="1">
                <a:latin typeface="Consolas" panose="020B0609020204030204" pitchFamily="49" charset="0"/>
              </a:rPr>
              <a:t>fscanf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"%</a:t>
            </a:r>
            <a:r>
              <a:rPr lang="en-US" altLang="zh-TW" sz="2000" b="0" dirty="0" err="1">
                <a:solidFill>
                  <a:srgbClr val="0099FF"/>
                </a:solidFill>
                <a:latin typeface="Consolas" panose="020B0609020204030204" pitchFamily="49" charset="0"/>
              </a:rPr>
              <a:t>d%lf%lf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0" dirty="0">
                <a:latin typeface="Consolas" panose="020B0609020204030204" pitchFamily="49" charset="0"/>
              </a:rPr>
              <a:t>, &amp;num1, &amp;num2, &amp;num3) !=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000" b="0" dirty="0">
                <a:latin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    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    … 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Process num1, num2, num3 here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</a:rPr>
              <a:t>fclose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); 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close file</a:t>
            </a:r>
            <a:endParaRPr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4763" y="990600"/>
            <a:ext cx="461962" cy="53213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1415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Example #4: Reading all numbers from a file</a:t>
            </a:r>
            <a:endParaRPr lang="en-US" altLang="zh-TW" sz="20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344000" y="1143000"/>
            <a:ext cx="3779679" cy="20574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TW" sz="2400" dirty="0"/>
              <a:t>We expect 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fscanf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TW" sz="2400" dirty="0"/>
              <a:t> to read three values. If it cannot read exactly three values, that means we have read all the data in the file.</a:t>
            </a:r>
            <a:endParaRPr lang="en-US" altLang="zh-TW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4770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DE72-8E1C-48AE-AAB0-105C85EE517D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466725" y="990600"/>
            <a:ext cx="8677275" cy="5410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#include &lt;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0" dirty="0">
                <a:latin typeface="Consolas" panose="020B0609020204030204" pitchFamily="49" charset="0"/>
              </a:rPr>
              <a:t>FILE *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;</a:t>
            </a:r>
            <a:endParaRPr kumimoji="0" lang="en-US" altLang="zh-TW" sz="2000" b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 = </a:t>
            </a:r>
            <a:r>
              <a:rPr lang="en-US" altLang="zh-TW" sz="20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fopen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"data.txt"</a:t>
            </a:r>
            <a:r>
              <a:rPr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"w"</a:t>
            </a:r>
            <a:r>
              <a:rPr lang="en-US" altLang="zh-TW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</a:rPr>
              <a:t>fprintf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"Hello!\n"</a:t>
            </a:r>
            <a:r>
              <a:rPr lang="en-US" altLang="zh-TW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b="0" dirty="0">
                <a:latin typeface="Consolas" panose="020B0609020204030204" pitchFamily="49" charset="0"/>
              </a:rPr>
              <a:t> (</a:t>
            </a:r>
            <a:r>
              <a:rPr lang="en-US" altLang="zh-TW" sz="2000" b="0" dirty="0" err="1">
                <a:latin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</a:rPr>
              <a:t> &lt;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2000" b="0" dirty="0">
                <a:latin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</a:rPr>
              <a:t>++)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    </a:t>
            </a:r>
            <a:r>
              <a:rPr lang="en-US" altLang="zh-TW" sz="2000" b="0" dirty="0" err="1">
                <a:latin typeface="Consolas" panose="020B0609020204030204" pitchFamily="49" charset="0"/>
              </a:rPr>
              <a:t>fprintf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"%d "</a:t>
            </a:r>
            <a:r>
              <a:rPr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 err="1">
                <a:latin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</a:rPr>
              <a:t>fprintf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"\n"</a:t>
            </a:r>
            <a:r>
              <a:rPr lang="en-US" altLang="zh-TW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fclose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);  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4763" y="990600"/>
            <a:ext cx="461962" cy="5410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1415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  <a:endParaRPr kumimoji="0" lang="en-US" altLang="zh-TW" sz="2000" b="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4495801" y="5486400"/>
            <a:ext cx="4543948" cy="76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0" lang="en-US" altLang="en-US" sz="2000" b="0" dirty="0">
                <a:latin typeface="Consolas" panose="020B0609020204030204" pitchFamily="49" charset="0"/>
              </a:rPr>
              <a:t>Hello!</a:t>
            </a:r>
          </a:p>
          <a:p>
            <a:pPr eaLnBrk="1" hangingPunct="1"/>
            <a:r>
              <a:rPr lang="en-US" altLang="en-US" sz="2000" b="0" dirty="0">
                <a:latin typeface="Consolas" panose="020B0609020204030204" pitchFamily="49" charset="0"/>
              </a:rPr>
              <a:t>0 1 2 3 4 5 6 7 8 9</a:t>
            </a:r>
            <a:endParaRPr kumimoji="0" lang="en-US" altLang="en-US" sz="2000" b="0" dirty="0">
              <a:latin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r>
              <a:rPr lang="en-US" altLang="zh-TW" sz="4000" b="1" dirty="0"/>
              <a:t>Example #5: Writing data to a file</a:t>
            </a:r>
            <a:endParaRPr lang="en-US" altLang="zh-TW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495801" y="5117068"/>
            <a:ext cx="243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 of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data.txt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68401800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0" y="3048001"/>
            <a:ext cx="5334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DE72-8E1C-48AE-AAB0-105C85EE517D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466725" y="990600"/>
            <a:ext cx="8677275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#include &lt;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0" dirty="0">
                <a:latin typeface="Consolas" panose="020B0609020204030204" pitchFamily="49" charset="0"/>
              </a:rPr>
              <a:t>FILE *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;</a:t>
            </a:r>
            <a:endParaRPr kumimoji="0" lang="en-US" altLang="zh-TW" sz="2000" b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 = </a:t>
            </a:r>
            <a:r>
              <a:rPr lang="en-US" altLang="zh-TW" sz="20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fopen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"data.txt"</a:t>
            </a:r>
            <a:r>
              <a:rPr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"w"</a:t>
            </a:r>
            <a:r>
              <a:rPr lang="en-US" altLang="zh-TW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</a:rPr>
              <a:t>fprintf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"Hello!\n"</a:t>
            </a:r>
            <a:r>
              <a:rPr lang="en-US" altLang="zh-TW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b="0" dirty="0">
                <a:latin typeface="Consolas" panose="020B0609020204030204" pitchFamily="49" charset="0"/>
              </a:rPr>
              <a:t> (</a:t>
            </a:r>
            <a:r>
              <a:rPr lang="en-US" altLang="zh-TW" sz="2000" b="0" dirty="0" err="1">
                <a:latin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</a:rPr>
              <a:t> &lt;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2000" b="0" dirty="0">
                <a:latin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</a:rPr>
              <a:t>++)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    </a:t>
            </a:r>
            <a:r>
              <a:rPr lang="en-US" altLang="zh-TW" sz="2000" b="0" dirty="0" err="1">
                <a:latin typeface="Consolas" panose="020B0609020204030204" pitchFamily="49" charset="0"/>
              </a:rPr>
              <a:t>fprintf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"%d "</a:t>
            </a:r>
            <a:r>
              <a:rPr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 err="1">
                <a:latin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</a:rPr>
              <a:t>fprintf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"\n"</a:t>
            </a:r>
            <a:r>
              <a:rPr lang="en-US" altLang="zh-TW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fclose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);  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4763" y="990600"/>
            <a:ext cx="461962" cy="5410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1415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  <a:endParaRPr kumimoji="0" lang="en-US" altLang="zh-TW" sz="2000" b="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Example #5: Writing data to a file</a:t>
            </a:r>
            <a:endParaRPr lang="en-US" altLang="zh-TW" sz="28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419600" y="1295401"/>
            <a:ext cx="4627878" cy="12954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TW" sz="2400" dirty="0"/>
              <a:t>The 2</a:t>
            </a:r>
            <a:r>
              <a:rPr lang="en-US" altLang="zh-TW" sz="2400" baseline="30000" dirty="0"/>
              <a:t>nd</a:t>
            </a:r>
            <a:r>
              <a:rPr lang="en-US" altLang="zh-TW" sz="2400" dirty="0"/>
              <a:t> argument, </a:t>
            </a:r>
            <a:r>
              <a:rPr lang="en-US" altLang="zh-TW" sz="2400" dirty="0">
                <a:solidFill>
                  <a:srgbClr val="0070C0"/>
                </a:solidFill>
              </a:rPr>
              <a:t>"w"</a:t>
            </a:r>
            <a:r>
              <a:rPr lang="en-US" altLang="zh-TW" sz="2400" dirty="0"/>
              <a:t>, indicates that we are opening the file for writing only.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419600" y="3505200"/>
            <a:ext cx="4627878" cy="23622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TW" sz="2400" dirty="0"/>
              <a:t>If the file does not exist, 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TW" sz="2400" dirty="0"/>
              <a:t> will create a new file.</a:t>
            </a:r>
          </a:p>
          <a:p>
            <a:pPr>
              <a:spcBef>
                <a:spcPct val="50000"/>
              </a:spcBef>
            </a:pPr>
            <a:endParaRPr lang="en-US" altLang="zh-TW" sz="2400" dirty="0"/>
          </a:p>
          <a:p>
            <a:pPr>
              <a:spcBef>
                <a:spcPct val="50000"/>
              </a:spcBef>
            </a:pPr>
            <a:r>
              <a:rPr lang="en-US" altLang="zh-TW" sz="2400" dirty="0"/>
              <a:t>If the file already exists, 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TW" sz="2400" dirty="0"/>
              <a:t> will replace the existing file.</a:t>
            </a:r>
          </a:p>
        </p:txBody>
      </p:sp>
    </p:spTree>
    <p:extLst>
      <p:ext uri="{BB962C8B-B14F-4D97-AF65-F5344CB8AC3E}">
        <p14:creationId xmlns:p14="http://schemas.microsoft.com/office/powerpoint/2010/main" val="3791039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F82B-A295-4EE3-B28C-D7C9C567FC80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dirty="0"/>
              <a:t>Introduction</a:t>
            </a:r>
          </a:p>
          <a:p>
            <a:pPr marL="933450" lvl="1" indent="-533400"/>
            <a:r>
              <a:rPr lang="en-US" altLang="zh-TW" dirty="0"/>
              <a:t>Opening a file</a:t>
            </a:r>
          </a:p>
          <a:p>
            <a:pPr marL="933450" lvl="1" indent="-533400"/>
            <a:r>
              <a:rPr lang="en-US" altLang="zh-TW" dirty="0"/>
              <a:t>Closing a file</a:t>
            </a:r>
          </a:p>
          <a:p>
            <a:pPr marL="933450" lvl="1" indent="-533400">
              <a:buFont typeface="Wingdings" pitchFamily="2" charset="2"/>
              <a:buAutoNum type="arabicPeriod"/>
            </a:pPr>
            <a:endParaRPr lang="en-US" altLang="zh-TW" dirty="0"/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dirty="0"/>
              <a:t>Example 1: Reading data from a file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dirty="0"/>
              <a:t>Example 2: Check if a file is opened successfully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dirty="0"/>
              <a:t>Example 3, 4: Reading numbers using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fscanf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dirty="0"/>
              <a:t>Example 5: Writing data to a file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dirty="0"/>
              <a:t>Example 6: Handling multiple files in a program</a:t>
            </a:r>
          </a:p>
          <a:p>
            <a:pPr marL="533400" indent="-533400">
              <a:buFont typeface="Wingdings" pitchFamily="2" charset="2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7230427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66800" y="3726180"/>
            <a:ext cx="4267200" cy="14554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DE72-8E1C-48AE-AAB0-105C85EE517D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466725" y="990600"/>
            <a:ext cx="8677275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#include &lt;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0" dirty="0">
                <a:latin typeface="Consolas" panose="020B0609020204030204" pitchFamily="49" charset="0"/>
              </a:rPr>
              <a:t>FILE *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;</a:t>
            </a:r>
            <a:endParaRPr kumimoji="0" lang="en-US" altLang="zh-TW" sz="2000" b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 = </a:t>
            </a:r>
            <a:r>
              <a:rPr lang="en-US" altLang="zh-TW" sz="20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fopen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"data.txt"</a:t>
            </a:r>
            <a:r>
              <a:rPr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"w"</a:t>
            </a:r>
            <a:r>
              <a:rPr lang="en-US" altLang="zh-TW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</a:rPr>
              <a:t>fprintf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"Hello!\n"</a:t>
            </a:r>
            <a:r>
              <a:rPr lang="en-US" altLang="zh-TW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b="0" dirty="0">
                <a:latin typeface="Consolas" panose="020B0609020204030204" pitchFamily="49" charset="0"/>
              </a:rPr>
              <a:t> (</a:t>
            </a:r>
            <a:r>
              <a:rPr lang="en-US" altLang="zh-TW" sz="2000" b="0" dirty="0" err="1">
                <a:latin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</a:rPr>
              <a:t> &lt;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2000" b="0" dirty="0">
                <a:latin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</a:rPr>
              <a:t>++)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    </a:t>
            </a:r>
            <a:r>
              <a:rPr lang="en-US" altLang="zh-TW" sz="2000" b="0" dirty="0" err="1">
                <a:latin typeface="Consolas" panose="020B0609020204030204" pitchFamily="49" charset="0"/>
              </a:rPr>
              <a:t>fprintf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"%d "</a:t>
            </a:r>
            <a:r>
              <a:rPr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 err="1">
                <a:latin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</a:rPr>
              <a:t>fprintf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"\n"</a:t>
            </a:r>
            <a:r>
              <a:rPr lang="en-US" altLang="zh-TW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fclose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);  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4763" y="990600"/>
            <a:ext cx="461962" cy="5410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1415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  <a:endParaRPr kumimoji="0" lang="en-US" altLang="zh-TW" sz="2000" b="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r>
              <a:rPr lang="en-US" altLang="zh-TW" dirty="0"/>
              <a:t>Example #5: Writing data to a file</a:t>
            </a:r>
            <a:endParaRPr lang="en-US" altLang="zh-TW" sz="30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419600" y="1295401"/>
            <a:ext cx="4627878" cy="16764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altLang="zh-TW" sz="2400" dirty="0"/>
              <a:t> behaves like 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TW" sz="2400" dirty="0"/>
              <a:t> except that 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TW" sz="2400" dirty="0"/>
              <a:t> requires a "file pointer variable" as its first argument.</a:t>
            </a:r>
          </a:p>
        </p:txBody>
      </p:sp>
    </p:spTree>
    <p:extLst>
      <p:ext uri="{BB962C8B-B14F-4D97-AF65-F5344CB8AC3E}">
        <p14:creationId xmlns:p14="http://schemas.microsoft.com/office/powerpoint/2010/main" val="25157519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>
            <a:noAutofit/>
          </a:bodyPr>
          <a:lstStyle/>
          <a:p>
            <a:r>
              <a:rPr lang="en-US" altLang="zh-TW" sz="3200" b="1" dirty="0"/>
              <a:t>Example #6: Dealing with multiple files in a program.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47" y="3505200"/>
            <a:ext cx="8932985" cy="2743200"/>
          </a:xfrm>
        </p:spPr>
        <p:txBody>
          <a:bodyPr>
            <a:normAutofit/>
          </a:bodyPr>
          <a:lstStyle/>
          <a:p>
            <a:r>
              <a:rPr lang="en-US" sz="2800" b="1" dirty="0"/>
              <a:t>Objective</a:t>
            </a:r>
            <a:r>
              <a:rPr lang="en-US" sz="2800" dirty="0"/>
              <a:t>: Read the data from "input.txt" and output the result as shown above to "output.txt".</a:t>
            </a:r>
          </a:p>
          <a:p>
            <a:endParaRPr lang="en-US" sz="2800" dirty="0"/>
          </a:p>
          <a:p>
            <a:r>
              <a:rPr lang="en-US" sz="2400" dirty="0"/>
              <a:t>We assume the input file format is valid.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77865" y="1600082"/>
            <a:ext cx="1331572" cy="167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en-US" sz="2000" b="0" dirty="0">
                <a:latin typeface="Consolas" panose="020B0609020204030204" pitchFamily="49" charset="0"/>
              </a:rPr>
              <a:t>10</a:t>
            </a:r>
            <a:endParaRPr kumimoji="0" lang="en-US" altLang="en-US" sz="2000" b="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2000" b="0" dirty="0">
                <a:latin typeface="Consolas" panose="020B0609020204030204" pitchFamily="49" charset="0"/>
              </a:rPr>
              <a:t>456 </a:t>
            </a:r>
            <a:r>
              <a:rPr kumimoji="0" lang="en-US" altLang="en-US" sz="2000" b="0" dirty="0">
                <a:latin typeface="Consolas" panose="020B0609020204030204" pitchFamily="49" charset="0"/>
              </a:rPr>
              <a:t>333</a:t>
            </a:r>
          </a:p>
          <a:p>
            <a:pPr eaLnBrk="1" hangingPunct="1"/>
            <a:r>
              <a:rPr lang="en-US" altLang="en-US" sz="2000" b="0" dirty="0">
                <a:latin typeface="Consolas" panose="020B0609020204030204" pitchFamily="49" charset="0"/>
              </a:rPr>
              <a:t>10 23</a:t>
            </a:r>
          </a:p>
          <a:p>
            <a:pPr eaLnBrk="1" hangingPunct="1"/>
            <a:r>
              <a:rPr kumimoji="0" lang="en-US" altLang="en-US" sz="2000" b="0" dirty="0">
                <a:latin typeface="Consolas" panose="020B0609020204030204" pitchFamily="49" charset="0"/>
              </a:rPr>
              <a:t>571 323</a:t>
            </a:r>
          </a:p>
          <a:p>
            <a:pPr eaLnBrk="1" hangingPunct="1"/>
            <a:r>
              <a:rPr lang="en-US" altLang="en-US" sz="2000" b="0" dirty="0">
                <a:latin typeface="Consolas" panose="020B0609020204030204" pitchFamily="49" charset="0"/>
              </a:rPr>
              <a:t>…</a:t>
            </a:r>
            <a:endParaRPr kumimoji="0" lang="en-US" altLang="en-US" sz="2000" b="0" dirty="0">
              <a:latin typeface="Consolas" panose="020B0609020204030204" pitchFamily="49" charset="0"/>
            </a:endParaRPr>
          </a:p>
          <a:p>
            <a:pPr eaLnBrk="1" hangingPunct="1"/>
            <a:endParaRPr kumimoji="0" lang="en-US" altLang="en-US" sz="2000" b="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31056" y="1193851"/>
            <a:ext cx="113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output.txt</a:t>
            </a:r>
          </a:p>
        </p:txBody>
      </p:sp>
      <p:sp>
        <p:nvSpPr>
          <p:cNvPr id="7" name="Right Brace 6"/>
          <p:cNvSpPr/>
          <p:nvPr/>
        </p:nvSpPr>
        <p:spPr>
          <a:xfrm>
            <a:off x="3509437" y="1981082"/>
            <a:ext cx="493373" cy="12954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22855" y="1747402"/>
            <a:ext cx="571500" cy="703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8579" y="1198484"/>
            <a:ext cx="1429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data sets in the file (N)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722855" y="2122570"/>
            <a:ext cx="457199" cy="3868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8578" y="1981082"/>
            <a:ext cx="1544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row contains one set of data (two integers)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12828" y="2411950"/>
            <a:ext cx="95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rows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499328" y="1577224"/>
            <a:ext cx="1331572" cy="167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en-US" sz="2000" b="0" dirty="0">
                <a:latin typeface="Consolas" panose="020B0609020204030204" pitchFamily="49" charset="0"/>
              </a:rPr>
              <a:t>10</a:t>
            </a:r>
            <a:endParaRPr kumimoji="0" lang="en-US" altLang="en-US" sz="2000" b="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2000" b="0" dirty="0">
                <a:latin typeface="Consolas" panose="020B0609020204030204" pitchFamily="49" charset="0"/>
              </a:rPr>
              <a:t>456</a:t>
            </a:r>
            <a:endParaRPr kumimoji="0" lang="en-US" altLang="en-US" sz="2000" b="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2000" b="0" dirty="0">
                <a:latin typeface="Consolas" panose="020B0609020204030204" pitchFamily="49" charset="0"/>
              </a:rPr>
              <a:t>23</a:t>
            </a:r>
          </a:p>
          <a:p>
            <a:pPr eaLnBrk="1" hangingPunct="1"/>
            <a:r>
              <a:rPr kumimoji="0" lang="en-US" altLang="en-US" sz="2000" b="0" dirty="0">
                <a:latin typeface="Consolas" panose="020B0609020204030204" pitchFamily="49" charset="0"/>
              </a:rPr>
              <a:t>571</a:t>
            </a:r>
          </a:p>
          <a:p>
            <a:pPr eaLnBrk="1" hangingPunct="1"/>
            <a:r>
              <a:rPr lang="en-US" altLang="en-US" sz="2000" b="0" dirty="0">
                <a:latin typeface="Consolas" panose="020B0609020204030204" pitchFamily="49" charset="0"/>
              </a:rPr>
              <a:t>…</a:t>
            </a:r>
            <a:endParaRPr kumimoji="0" lang="en-US" altLang="en-US" sz="2000" b="0" dirty="0">
              <a:latin typeface="Consolas" panose="020B0609020204030204" pitchFamily="49" charset="0"/>
            </a:endParaRPr>
          </a:p>
          <a:p>
            <a:pPr eaLnBrk="1" hangingPunct="1"/>
            <a:endParaRPr kumimoji="0" lang="en-US" altLang="en-US" sz="2000" b="0" dirty="0">
              <a:latin typeface="Consolas" panose="020B0609020204030204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032889" y="2027867"/>
            <a:ext cx="457199" cy="3868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62601" y="1844814"/>
            <a:ext cx="1668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row contains the largest number of a data set in input.txt.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4971373" y="2295506"/>
            <a:ext cx="438827" cy="485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239611" y="1227038"/>
            <a:ext cx="99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input.txt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952342" y="1655844"/>
            <a:ext cx="571500" cy="703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408066" y="1106926"/>
            <a:ext cx="1429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data sets in the file (N)</a:t>
            </a:r>
          </a:p>
        </p:txBody>
      </p:sp>
    </p:spTree>
    <p:extLst>
      <p:ext uri="{BB962C8B-B14F-4D97-AF65-F5344CB8AC3E}">
        <p14:creationId xmlns:p14="http://schemas.microsoft.com/office/powerpoint/2010/main" val="327647964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DE72-8E1C-48AE-AAB0-105C85EE517D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466725" y="990600"/>
            <a:ext cx="8677275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#include &lt;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#include &lt;</a:t>
            </a:r>
            <a:r>
              <a:rPr kumimoji="0"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stdlib.h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0" dirty="0">
                <a:latin typeface="Consolas" panose="020B0609020204030204" pitchFamily="49" charset="0"/>
              </a:rPr>
              <a:t>FILE *fin, *</a:t>
            </a:r>
            <a:r>
              <a:rPr lang="en-US" altLang="zh-TW" sz="2000" b="0" dirty="0" err="1">
                <a:latin typeface="Consolas" panose="020B0609020204030204" pitchFamily="49" charset="0"/>
              </a:rPr>
              <a:t>fout</a:t>
            </a:r>
            <a:r>
              <a:rPr lang="en-US" altLang="zh-TW" sz="2000" b="0" dirty="0">
                <a:latin typeface="Consolas" panose="020B0609020204030204" pitchFamily="49" charset="0"/>
              </a:rPr>
              <a:t>;  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For input and output streams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</a:rPr>
              <a:t>i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latin typeface="Consolas" panose="020B0609020204030204" pitchFamily="49" charset="0"/>
              </a:rPr>
              <a:t>N, n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um1, num2, max;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fin = </a:t>
            </a:r>
            <a:r>
              <a:rPr lang="en-US" altLang="zh-TW" sz="2000" b="0" dirty="0" err="1">
                <a:latin typeface="Consolas" panose="020B0609020204030204" pitchFamily="49" charset="0"/>
              </a:rPr>
              <a:t>fopen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"input.txt"</a:t>
            </a:r>
            <a:r>
              <a:rPr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"r"</a:t>
            </a:r>
            <a:r>
              <a:rPr lang="en-US" altLang="zh-TW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</a:rPr>
              <a:t>fout</a:t>
            </a:r>
            <a:r>
              <a:rPr lang="en-US" altLang="zh-TW" sz="2000" b="0" dirty="0">
                <a:latin typeface="Consolas" panose="020B0609020204030204" pitchFamily="49" charset="0"/>
              </a:rPr>
              <a:t> = </a:t>
            </a:r>
            <a:r>
              <a:rPr lang="en-US" altLang="zh-TW" sz="2000" b="0" dirty="0" err="1">
                <a:latin typeface="Consolas" panose="020B0609020204030204" pitchFamily="49" charset="0"/>
              </a:rPr>
              <a:t>fopen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"output.txt"</a:t>
            </a:r>
            <a:r>
              <a:rPr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"w"</a:t>
            </a:r>
            <a:r>
              <a:rPr lang="en-US" altLang="zh-TW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</a:rPr>
              <a:t> (fin == NULL || </a:t>
            </a:r>
            <a:r>
              <a:rPr lang="en-US" altLang="zh-TW" sz="2000" b="0" dirty="0" err="1">
                <a:latin typeface="Consolas" panose="020B0609020204030204" pitchFamily="49" charset="0"/>
              </a:rPr>
              <a:t>fout</a:t>
            </a:r>
            <a:r>
              <a:rPr lang="en-US" altLang="zh-TW" sz="2000" b="0" dirty="0">
                <a:latin typeface="Consolas" panose="020B0609020204030204" pitchFamily="49" charset="0"/>
              </a:rPr>
              <a:t> == NULL)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    </a:t>
            </a:r>
            <a:r>
              <a:rPr lang="en-US" altLang="zh-TW" sz="2000" b="0" dirty="0" err="1">
                <a:latin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"Failed to open input or output file.\n"</a:t>
            </a:r>
            <a:r>
              <a:rPr lang="en-US" altLang="zh-TW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    exit(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4763" y="990600"/>
            <a:ext cx="461962" cy="5410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1415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  <a:endParaRPr kumimoji="0" lang="en-US" altLang="zh-TW" sz="2000" b="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Example #6: Dealing with multiple files in a program.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7642251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DE72-8E1C-48AE-AAB0-105C85EE517D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466725" y="609600"/>
            <a:ext cx="8677275" cy="579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Read # of data sets from the input file and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    // write the number to the output file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fscanf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(fin,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"%d"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, &amp;N);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fprintf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(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fout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"%d\n"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, N); 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b="0" dirty="0">
                <a:latin typeface="Consolas" panose="020B0609020204030204" pitchFamily="49" charset="0"/>
              </a:rPr>
              <a:t> (</a:t>
            </a:r>
            <a:r>
              <a:rPr lang="en-US" altLang="zh-TW" sz="2000" b="0" dirty="0" err="1">
                <a:latin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</a:rPr>
              <a:t> &lt; N; </a:t>
            </a:r>
            <a:r>
              <a:rPr lang="en-US" altLang="zh-TW" sz="2000" b="0" dirty="0" err="1">
                <a:latin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</a:rPr>
              <a:t>++) 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    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fscanf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(fin,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"%</a:t>
            </a:r>
            <a:r>
              <a:rPr lang="en-US" altLang="zh-TW" sz="2000" b="0" dirty="0" err="1">
                <a:solidFill>
                  <a:srgbClr val="0099FF"/>
                </a:solidFill>
                <a:latin typeface="Consolas" panose="020B0609020204030204" pitchFamily="49" charset="0"/>
              </a:rPr>
              <a:t>d%d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, &amp;num1, &amp;num2);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</a:rPr>
              <a:t> (num1 &gt; num2)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        max = num1;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        max = num2;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    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fprintf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(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fout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"%d\n"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, max);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}</a:t>
            </a: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</a:rPr>
              <a:t>fclose</a:t>
            </a:r>
            <a:r>
              <a:rPr lang="en-US" altLang="zh-TW" sz="2000" b="0" dirty="0">
                <a:latin typeface="Consolas" panose="020B0609020204030204" pitchFamily="49" charset="0"/>
              </a:rPr>
              <a:t>(fin);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</a:rPr>
              <a:t>fclose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>
                <a:latin typeface="Consolas" panose="020B0609020204030204" pitchFamily="49" charset="0"/>
              </a:rPr>
              <a:t>fout</a:t>
            </a:r>
            <a:r>
              <a:rPr lang="en-US" altLang="zh-TW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4763" y="609600"/>
            <a:ext cx="461962" cy="5791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23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33</a:t>
            </a:r>
            <a:endParaRPr kumimoji="0" lang="en-US" altLang="zh-TW" sz="2000" b="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457200"/>
          </a:xfrm>
        </p:spPr>
        <p:txBody>
          <a:bodyPr>
            <a:noAutofit/>
          </a:bodyPr>
          <a:lstStyle/>
          <a:p>
            <a:r>
              <a:rPr lang="en-US" altLang="zh-TW" sz="2800" dirty="0"/>
              <a:t>Example #6: Dealing with multiple files in a program.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9095201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7709-8093-4ED7-963D-6E92D5798EED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Summary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>
                <a:ea typeface="新細明體" pitchFamily="18" charset="-120"/>
              </a:rPr>
              <a:t>Steps for performing File I/O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Open a file using </a:t>
            </a:r>
            <a:r>
              <a:rPr lang="en-US" altLang="zh-TW" dirty="0" err="1">
                <a:ea typeface="新細明體" pitchFamily="18" charset="-120"/>
              </a:rPr>
              <a:t>fopen</a:t>
            </a:r>
            <a:r>
              <a:rPr lang="en-US" altLang="zh-TW" dirty="0">
                <a:ea typeface="新細明體" pitchFamily="18" charset="-120"/>
              </a:rPr>
              <a:t>()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Perform I/O through a file stream 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When done, close the file</a:t>
            </a:r>
          </a:p>
          <a:p>
            <a:pPr lvl="1"/>
            <a:endParaRPr lang="en-US" altLang="zh-TW" dirty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How to check if a file is opened successfully</a:t>
            </a:r>
          </a:p>
          <a:p>
            <a:endParaRPr lang="en-US" altLang="zh-TW" dirty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Using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fscanf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</a:t>
            </a:r>
            <a:r>
              <a:rPr lang="en-US" altLang="zh-TW" dirty="0">
                <a:ea typeface="新細明體" pitchFamily="18" charset="-120"/>
              </a:rPr>
              <a:t> and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fprintf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</a:t>
            </a:r>
            <a:r>
              <a:rPr lang="en-US" altLang="zh-TW" dirty="0">
                <a:ea typeface="新細明體" pitchFamily="18" charset="-120"/>
              </a:rPr>
              <a:t> to read/write numbers.</a:t>
            </a:r>
          </a:p>
          <a:p>
            <a:endParaRPr lang="en-US" altLang="zh-TW" dirty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How to check if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fscanf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</a:t>
            </a:r>
            <a:r>
              <a:rPr lang="en-US" altLang="zh-TW" dirty="0">
                <a:ea typeface="新細明體" pitchFamily="18" charset="-120"/>
              </a:rPr>
              <a:t> is reading enough data from the file</a:t>
            </a:r>
          </a:p>
          <a:p>
            <a:pPr marL="533400" indent="-533400">
              <a:buFont typeface="Wingdings" pitchFamily="2" charset="2"/>
              <a:buAutoNum type="arabicPeriod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36900311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C: How to Program, 8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,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endParaRPr lang="en-US" dirty="0"/>
          </a:p>
          <a:p>
            <a:r>
              <a:rPr lang="en-US" dirty="0"/>
              <a:t>Chapter 11 C File Processing</a:t>
            </a:r>
          </a:p>
          <a:p>
            <a:pPr lvl="1"/>
            <a:r>
              <a:rPr lang="en-US" dirty="0"/>
              <a:t>Sections 11.1 – 11.2: File Concepts</a:t>
            </a:r>
          </a:p>
          <a:p>
            <a:pPr lvl="1"/>
            <a:r>
              <a:rPr lang="en-US" dirty="0"/>
              <a:t>Sections 11.3: </a:t>
            </a:r>
            <a:r>
              <a:rPr lang="en-US"/>
              <a:t>Basic File Operations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9202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D57D4AF3-C87A-4502-BF52-E55236C70EF1}" type="slidenum">
              <a:rPr kumimoji="0" lang="en-US" altLang="zh-TW" smtClean="0">
                <a:latin typeface="Calibri" panose="020F0502020204030204" pitchFamily="34" charset="0"/>
              </a:rPr>
              <a:pPr eaLnBrk="1" hangingPunct="1"/>
              <a:t>26</a:t>
            </a:fld>
            <a:endParaRPr kumimoji="0" lang="en-US" altLang="zh-TW" dirty="0">
              <a:latin typeface="Calibri" panose="020F050202020403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TW" sz="3400" dirty="0">
                <a:solidFill>
                  <a:schemeClr val="tx1"/>
                </a:solidFill>
              </a:rPr>
              <a:t>Appendix: Special streams: </a:t>
            </a:r>
            <a:r>
              <a:rPr lang="en-US" altLang="zh-TW" sz="3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stdin</a:t>
            </a:r>
            <a:r>
              <a:rPr lang="en-US" altLang="zh-TW" sz="3400" dirty="0">
                <a:solidFill>
                  <a:srgbClr val="0070C0"/>
                </a:solidFill>
              </a:rPr>
              <a:t> </a:t>
            </a:r>
            <a:r>
              <a:rPr lang="en-US" altLang="zh-TW" sz="3400" dirty="0"/>
              <a:t>and </a:t>
            </a:r>
            <a:r>
              <a:rPr lang="en-US" altLang="zh-TW" sz="3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stdout</a:t>
            </a:r>
            <a:endParaRPr lang="en-US" altLang="zh-TW" sz="3400" dirty="0">
              <a:solidFill>
                <a:srgbClr val="0070C0"/>
              </a:solidFill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The special streams </a:t>
            </a:r>
            <a:r>
              <a:rPr lang="en-US" altLang="zh-TW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stdin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and </a:t>
            </a:r>
            <a:r>
              <a:rPr lang="en-US" altLang="zh-TW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stdout</a:t>
            </a:r>
            <a:r>
              <a:rPr lang="en-US" altLang="zh-TW" dirty="0"/>
              <a:t> are predefined and pre-opened in a C program for standard (console) I/O.</a:t>
            </a:r>
          </a:p>
          <a:p>
            <a:pPr lvl="4" eaLnBrk="1" hangingPunct="1"/>
            <a:endParaRPr lang="en-US" altLang="zh-TW" dirty="0"/>
          </a:p>
          <a:p>
            <a:pPr lvl="1" eaLnBrk="1" hangingPunct="1"/>
            <a:r>
              <a:rPr lang="en-US" altLang="zh-TW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fprintf</a:t>
            </a:r>
            <a:r>
              <a:rPr lang="en-US" altLang="zh-TW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stdout</a:t>
            </a:r>
            <a:r>
              <a:rPr lang="en-US" altLang="zh-TW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, …)</a:t>
            </a:r>
            <a:r>
              <a:rPr lang="en-US" altLang="zh-TW" sz="2800" dirty="0"/>
              <a:t> is equivalent to </a:t>
            </a:r>
            <a:r>
              <a:rPr lang="en-US" altLang="zh-TW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(…)</a:t>
            </a:r>
          </a:p>
          <a:p>
            <a:pPr lvl="4" eaLnBrk="1" hangingPunct="1"/>
            <a:endParaRPr lang="en-US" altLang="zh-TW" sz="2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 eaLnBrk="1" hangingPunct="1"/>
            <a:r>
              <a:rPr lang="en-US" altLang="zh-TW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fscanf</a:t>
            </a:r>
            <a:r>
              <a:rPr lang="en-US" altLang="zh-TW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stdin</a:t>
            </a:r>
            <a:r>
              <a:rPr lang="en-US" altLang="zh-TW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, …)</a:t>
            </a:r>
            <a:r>
              <a:rPr lang="en-US" altLang="zh-TW" sz="2800" dirty="0"/>
              <a:t> is equivalent to </a:t>
            </a:r>
            <a:r>
              <a:rPr lang="en-US" altLang="zh-TW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(…)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34946470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r>
              <a:rPr lang="en-US" sz="3600" dirty="0"/>
              <a:t>Appendix: About filenames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On Windows, the file extension of known file types is hidden by default. A file named "input.txt" may only shown in the "Windows Explorer" as "input".</a:t>
            </a:r>
          </a:p>
          <a:p>
            <a:endParaRPr lang="en-US" sz="2400" dirty="0"/>
          </a:p>
          <a:p>
            <a:r>
              <a:rPr lang="en-US" sz="2400" dirty="0"/>
              <a:t>On Windows, when you create a sample data file using Notepad, Notepad will automatically append the ".txt" extension to your file; you do not need to enter ".txt" when giving a file name in Notepad.</a:t>
            </a:r>
          </a:p>
          <a:p>
            <a:endParaRPr lang="en-US" sz="2400" dirty="0"/>
          </a:p>
          <a:p>
            <a:r>
              <a:rPr lang="en-US" sz="2400" dirty="0"/>
              <a:t>If your Visual Studio project name is "</a:t>
            </a:r>
            <a:r>
              <a:rPr lang="en-US" sz="2400" dirty="0">
                <a:solidFill>
                  <a:srgbClr val="0070C0"/>
                </a:solidFill>
              </a:rPr>
              <a:t>ConsoleApplicaton1</a:t>
            </a:r>
            <a:r>
              <a:rPr lang="en-US" sz="2400" dirty="0"/>
              <a:t>", and the project folder is "</a:t>
            </a:r>
            <a:r>
              <a:rPr lang="en-US" sz="2400" dirty="0">
                <a:solidFill>
                  <a:srgbClr val="0070C0"/>
                </a:solidFill>
              </a:rPr>
              <a:t>L:\ConsoleApplication1"</a:t>
            </a:r>
            <a:r>
              <a:rPr lang="en-US" sz="2400" dirty="0"/>
              <a:t>, then when you execute your program in Visual Studio, the default "working folder" of your program is "</a:t>
            </a:r>
            <a:r>
              <a:rPr lang="en-US" sz="2400" dirty="0">
                <a:solidFill>
                  <a:srgbClr val="0070C0"/>
                </a:solidFill>
              </a:rPr>
              <a:t>L:\ConsoleApplication1\ConsoleApplication1</a:t>
            </a:r>
            <a:r>
              <a:rPr lang="en-US" sz="2400" dirty="0"/>
              <a:t>" (i.e., the folder where the input and output files should be located.)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0886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Appendix: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604665"/>
            <a:ext cx="8932985" cy="4567535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Open the file with the name specified in </a:t>
            </a:r>
            <a:r>
              <a:rPr lang="en-US" sz="3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sz="3000" dirty="0"/>
              <a:t>.</a:t>
            </a:r>
          </a:p>
          <a:p>
            <a:r>
              <a:rPr lang="en-US" sz="3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</a:t>
            </a:r>
            <a:r>
              <a:rPr lang="en-US" sz="3000" dirty="0"/>
              <a:t> specifies how the file should be opened</a:t>
            </a:r>
          </a:p>
          <a:p>
            <a:pPr lvl="1"/>
            <a:r>
              <a:rPr lang="en-US" sz="2600" dirty="0"/>
              <a:t>If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mode</a:t>
            </a:r>
            <a:r>
              <a:rPr lang="en-US" sz="2600" dirty="0"/>
              <a:t> is </a:t>
            </a:r>
            <a:r>
              <a:rPr lang="en-US" sz="2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"r"</a:t>
            </a:r>
            <a:r>
              <a:rPr lang="en-US" sz="2600" dirty="0"/>
              <a:t>, the file is opened for input only.</a:t>
            </a:r>
          </a:p>
          <a:p>
            <a:pPr lvl="1"/>
            <a:r>
              <a:rPr lang="en-US" sz="2600" dirty="0"/>
              <a:t>If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mode</a:t>
            </a:r>
            <a:r>
              <a:rPr lang="en-US" sz="2600" dirty="0"/>
              <a:t> is </a:t>
            </a:r>
            <a:r>
              <a:rPr lang="en-US" sz="2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"w"</a:t>
            </a:r>
            <a:r>
              <a:rPr lang="en-US" sz="2600" dirty="0"/>
              <a:t>, the file is opened for output only. With this mode,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600" dirty="0"/>
              <a:t> will always create a new file. If a file with the same name exists, the file will be replaced.</a:t>
            </a:r>
          </a:p>
          <a:p>
            <a:pPr lvl="1"/>
            <a:r>
              <a:rPr lang="en-US" sz="2600" dirty="0"/>
              <a:t>There are other modes, but those are less common modes.</a:t>
            </a:r>
          </a:p>
          <a:p>
            <a:pPr lvl="1"/>
            <a:endParaRPr lang="en-US" sz="2400" dirty="0"/>
          </a:p>
          <a:p>
            <a:pPr>
              <a:lnSpc>
                <a:spcPct val="90000"/>
              </a:lnSpc>
            </a:pPr>
            <a:r>
              <a:rPr lang="en-US" altLang="zh-TW" sz="3000" dirty="0"/>
              <a:t>The function returns a non-</a:t>
            </a:r>
            <a:r>
              <a:rPr lang="en-US" altLang="zh-TW" sz="3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zh-TW" sz="3000" dirty="0"/>
              <a:t> pointer (of type </a:t>
            </a:r>
            <a:r>
              <a:rPr lang="en-US" altLang="zh-TW" sz="3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altLang="zh-TW" sz="3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TW" sz="3000" dirty="0"/>
              <a:t>, usually referred to as a </a:t>
            </a:r>
            <a:r>
              <a:rPr lang="en-US" altLang="zh-TW" sz="3000" i="1" dirty="0">
                <a:solidFill>
                  <a:srgbClr val="990000"/>
                </a:solidFill>
              </a:rPr>
              <a:t>stream</a:t>
            </a:r>
            <a:r>
              <a:rPr lang="en-US" altLang="zh-TW" sz="3000" dirty="0"/>
              <a:t>) if the file can be opened successfully. Otherwise the function returns </a:t>
            </a:r>
            <a:r>
              <a:rPr lang="en-US" altLang="zh-TW" sz="3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zh-TW" sz="30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3237" y="1143000"/>
            <a:ext cx="88383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TW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* </a:t>
            </a:r>
            <a:r>
              <a:rPr lang="fr-FR" altLang="zh-TW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fr-FR" altLang="zh-TW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</a:t>
            </a:r>
            <a:r>
              <a:rPr lang="fr-FR" altLang="zh-TW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fr-FR" altLang="zh-TW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*mode);</a:t>
            </a:r>
          </a:p>
        </p:txBody>
      </p:sp>
    </p:spTree>
    <p:extLst>
      <p:ext uri="{BB962C8B-B14F-4D97-AF65-F5344CB8AC3E}">
        <p14:creationId xmlns:p14="http://schemas.microsoft.com/office/powerpoint/2010/main" val="399183387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Appendix: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fclose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752600"/>
            <a:ext cx="8932985" cy="4419600"/>
          </a:xfrm>
        </p:spPr>
        <p:txBody>
          <a:bodyPr>
            <a:normAutofit/>
          </a:bodyPr>
          <a:lstStyle/>
          <a:p>
            <a:r>
              <a:rPr lang="en-US" sz="2800" dirty="0"/>
              <a:t>Releases the "resource" associated the a file stream.</a:t>
            </a:r>
          </a:p>
          <a:p>
            <a:endParaRPr lang="en-US" sz="2800" dirty="0"/>
          </a:p>
          <a:p>
            <a:r>
              <a:rPr lang="en-US" sz="2800" dirty="0"/>
              <a:t>If the file stream is an output stream, then the function also causes the buffered data associated with the stream </a:t>
            </a:r>
            <a:r>
              <a:rPr lang="en-US" sz="28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800" dirty="0"/>
              <a:t> to be written to the disk.</a:t>
            </a:r>
          </a:p>
          <a:p>
            <a:endParaRPr lang="en-US" sz="2800" dirty="0"/>
          </a:p>
          <a:p>
            <a:r>
              <a:rPr lang="en-US" sz="2800" dirty="0"/>
              <a:t>Not closing a stream after use may </a:t>
            </a:r>
            <a:r>
              <a:rPr lang="en-US" sz="2800"/>
              <a:t>cause loss </a:t>
            </a:r>
            <a:r>
              <a:rPr lang="en-US" sz="2800" dirty="0"/>
              <a:t>of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3237" y="1143000"/>
            <a:ext cx="88383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TW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altLang="zh-TW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altLang="zh-TW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fclose</a:t>
            </a:r>
            <a:r>
              <a:rPr lang="fr-FR" altLang="zh-TW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 *</a:t>
            </a:r>
            <a:r>
              <a:rPr lang="fr-FR" altLang="zh-TW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fr-FR" altLang="zh-TW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0457502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A9AC16D1-5C8B-4C26-B309-25D2524EE988}" type="slidenum">
              <a:rPr lang="zh-TW" altLang="en-US" b="0">
                <a:latin typeface="Calibri" panose="020F0502020204030204" pitchFamily="34" charset="0"/>
              </a:rPr>
              <a:pPr/>
              <a:t>3</a:t>
            </a:fld>
            <a:endParaRPr lang="en-US" altLang="zh-TW" b="0" dirty="0">
              <a:latin typeface="Calibri" panose="020F050202020403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4000" b="1" dirty="0">
                <a:latin typeface="Helvetica" pitchFamily="34" charset="0"/>
                <a:ea typeface="新細明體" pitchFamily="18" charset="-120"/>
                <a:cs typeface="Times New Roman" pitchFamily="18" charset="0"/>
              </a:rPr>
              <a:t>1. File I/O (Introduction)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029200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新細明體" pitchFamily="18" charset="-120"/>
              </a:rPr>
              <a:t>Reading data from a file is similar to reading data from a keyboard</a:t>
            </a:r>
          </a:p>
          <a:p>
            <a:pPr lvl="1" eaLnBrk="1" hangingPunct="1"/>
            <a:r>
              <a:rPr lang="en-US" altLang="zh-TW" sz="2800" dirty="0">
                <a:ea typeface="新細明體" pitchFamily="18" charset="-120"/>
              </a:rPr>
              <a:t>Characters are read from the "input source" sequentially.</a:t>
            </a:r>
          </a:p>
          <a:p>
            <a:pPr lvl="2" eaLnBrk="1" hangingPunct="1"/>
            <a:r>
              <a:rPr lang="en-US" altLang="zh-TW" sz="2400" dirty="0">
                <a:ea typeface="新細明體" pitchFamily="18" charset="-120"/>
              </a:rPr>
              <a:t>Keyboard input: May have to wait for additional input</a:t>
            </a:r>
          </a:p>
          <a:p>
            <a:pPr lvl="2" eaLnBrk="1" hangingPunct="1"/>
            <a:r>
              <a:rPr lang="en-US" altLang="zh-TW" sz="2400" dirty="0">
                <a:ea typeface="新細明體" pitchFamily="18" charset="-120"/>
              </a:rPr>
              <a:t>File Input: All data are in the file.</a:t>
            </a:r>
          </a:p>
          <a:p>
            <a:pPr eaLnBrk="1" hangingPunct="1"/>
            <a:endParaRPr lang="en-US" altLang="zh-TW" sz="1800" dirty="0">
              <a:ea typeface="新細明體" pitchFamily="18" charset="-120"/>
            </a:endParaRPr>
          </a:p>
          <a:p>
            <a:pPr eaLnBrk="1" hangingPunct="1"/>
            <a:r>
              <a:rPr lang="en-US" altLang="zh-TW" sz="3200" dirty="0">
                <a:ea typeface="新細明體" pitchFamily="18" charset="-120"/>
              </a:rPr>
              <a:t>Writing data to a file is similar to outputting data to the console.</a:t>
            </a:r>
          </a:p>
          <a:p>
            <a:pPr lvl="1" eaLnBrk="1" hangingPunct="1"/>
            <a:r>
              <a:rPr lang="en-US" altLang="zh-TW" sz="2800" dirty="0">
                <a:ea typeface="新細明體" pitchFamily="18" charset="-120"/>
              </a:rPr>
              <a:t>Characters are output sequentially.</a:t>
            </a:r>
          </a:p>
        </p:txBody>
      </p:sp>
    </p:spTree>
    <p:extLst>
      <p:ext uri="{BB962C8B-B14F-4D97-AF65-F5344CB8AC3E}">
        <p14:creationId xmlns:p14="http://schemas.microsoft.com/office/powerpoint/2010/main" val="146929617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>
            <a:normAutofit/>
          </a:bodyPr>
          <a:lstStyle/>
          <a:p>
            <a:r>
              <a:rPr lang="en-US" dirty="0"/>
              <a:t>1.1. File I/O is similar to Console I/O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158446"/>
              </p:ext>
            </p:extLst>
          </p:nvPr>
        </p:nvGraphicFramePr>
        <p:xfrm>
          <a:off x="2357718" y="2035586"/>
          <a:ext cx="40386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3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 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0" y="1069041"/>
            <a:ext cx="2209800" cy="2209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/>
              <a:t>Console Input:</a:t>
            </a:r>
            <a:r>
              <a:rPr lang="en-US" dirty="0"/>
              <a:t> System reads characters from keyboard </a:t>
            </a:r>
          </a:p>
          <a:p>
            <a:endParaRPr lang="en-US" dirty="0"/>
          </a:p>
          <a:p>
            <a:r>
              <a:rPr lang="en-US" b="1" dirty="0"/>
              <a:t>File Input:</a:t>
            </a:r>
            <a:r>
              <a:rPr lang="en-US" dirty="0"/>
              <a:t> System reads characters from a 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535206"/>
            <a:ext cx="1967753" cy="13715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A program retrieves the data from the memory sequentially (e.g., using </a:t>
            </a:r>
            <a:r>
              <a:rPr lang="en-US" dirty="0" err="1"/>
              <a:t>scanf</a:t>
            </a:r>
            <a:r>
              <a:rPr lang="en-US" dirty="0"/>
              <a:t>())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976718" y="2221006"/>
            <a:ext cx="38100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3"/>
          </p:cNvCxnSpPr>
          <p:nvPr/>
        </p:nvCxnSpPr>
        <p:spPr>
          <a:xfrm flipH="1">
            <a:off x="6396318" y="2221006"/>
            <a:ext cx="38100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62200" y="1662953"/>
            <a:ext cx="4034118" cy="381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Data in memory</a:t>
            </a:r>
          </a:p>
        </p:txBody>
      </p:sp>
      <p:graphicFrame>
        <p:nvGraphicFramePr>
          <p:cNvPr id="1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790346"/>
              </p:ext>
            </p:extLst>
          </p:nvPr>
        </p:nvGraphicFramePr>
        <p:xfrm>
          <a:off x="2357718" y="4677933"/>
          <a:ext cx="40386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3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 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0" y="3581400"/>
            <a:ext cx="1976718" cy="25145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/>
              <a:t>Console output:</a:t>
            </a:r>
            <a:r>
              <a:rPr lang="en-US" dirty="0"/>
              <a:t> System displays the characters on the screen</a:t>
            </a:r>
          </a:p>
          <a:p>
            <a:endParaRPr lang="en-US" dirty="0"/>
          </a:p>
          <a:p>
            <a:r>
              <a:rPr lang="en-US" b="1" dirty="0"/>
              <a:t>File Output:</a:t>
            </a:r>
            <a:r>
              <a:rPr lang="en-US" dirty="0"/>
              <a:t> System writes the characters to a file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77318" y="4415118"/>
            <a:ext cx="2138082" cy="12998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A program writes data sequentially to memory (e.g., using </a:t>
            </a:r>
            <a:r>
              <a:rPr lang="en-US" dirty="0" err="1"/>
              <a:t>printf</a:t>
            </a:r>
            <a:r>
              <a:rPr lang="en-US" dirty="0"/>
              <a:t>())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976718" y="4863353"/>
            <a:ext cx="38100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8" idx="3"/>
          </p:cNvCxnSpPr>
          <p:nvPr/>
        </p:nvCxnSpPr>
        <p:spPr>
          <a:xfrm flipH="1">
            <a:off x="6396318" y="4863353"/>
            <a:ext cx="38100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62200" y="4305300"/>
            <a:ext cx="4034118" cy="381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Data in memory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69124" y="1066800"/>
            <a:ext cx="1066800" cy="533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u="sng" dirty="0"/>
              <a:t>Input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20086" y="3581400"/>
            <a:ext cx="1364876" cy="533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u="sng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77402428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21D3315C-CF75-4FB0-950F-52EF0B2625FA}" type="slidenum">
              <a:rPr lang="zh-TW" altLang="en-US" b="0">
                <a:latin typeface="Calibri" panose="020F0502020204030204" pitchFamily="34" charset="0"/>
              </a:rPr>
              <a:pPr/>
              <a:t>5</a:t>
            </a:fld>
            <a:endParaRPr lang="en-US" altLang="zh-TW" b="0" dirty="0">
              <a:latin typeface="Calibri" panose="020F050202020403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1.2. Steps involving in File I/O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257800"/>
          </a:xfrm>
        </p:spPr>
        <p:txBody>
          <a:bodyPr>
            <a:normAutofit/>
          </a:bodyPr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TW" sz="2800" b="1" i="1" dirty="0">
                <a:solidFill>
                  <a:srgbClr val="0070C0"/>
                </a:solidFill>
                <a:ea typeface="新細明體" pitchFamily="18" charset="-120"/>
              </a:rPr>
              <a:t>Open</a:t>
            </a:r>
            <a:r>
              <a:rPr lang="en-US" altLang="zh-TW" sz="2800" dirty="0">
                <a:ea typeface="新細明體" pitchFamily="18" charset="-120"/>
              </a:rPr>
              <a:t> a file – Request the system to "prepare" a file for reading/writing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TW" sz="2800" dirty="0">
                <a:ea typeface="新細明體" pitchFamily="18" charset="-120"/>
              </a:rPr>
              <a:t>Reading/writing data from/to the file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TW" sz="2800" b="1" i="1" dirty="0">
                <a:solidFill>
                  <a:srgbClr val="0070C0"/>
                </a:solidFill>
                <a:ea typeface="新細明體" pitchFamily="18" charset="-120"/>
              </a:rPr>
              <a:t>Close</a:t>
            </a:r>
            <a:r>
              <a:rPr lang="en-US" altLang="zh-TW" sz="2800" dirty="0">
                <a:solidFill>
                  <a:srgbClr val="0070C0"/>
                </a:solidFill>
                <a:ea typeface="新細明體" pitchFamily="18" charset="-120"/>
              </a:rPr>
              <a:t> </a:t>
            </a:r>
            <a:r>
              <a:rPr lang="en-US" altLang="zh-TW" sz="2800" dirty="0">
                <a:ea typeface="新細明體" pitchFamily="18" charset="-120"/>
              </a:rPr>
              <a:t>the file when the program is done with the file I/O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itchFamily="18" charset="-120"/>
              </a:rPr>
              <a:t>Closing a file means </a:t>
            </a:r>
          </a:p>
          <a:p>
            <a:pPr lvl="2" eaLnBrk="1" hangingPunct="1"/>
            <a:r>
              <a:rPr lang="en-US" altLang="zh-TW" sz="2400" dirty="0">
                <a:ea typeface="新細明體" pitchFamily="18" charset="-120"/>
              </a:rPr>
              <a:t>Releasing all the resources in the memory associated with the file</a:t>
            </a:r>
          </a:p>
          <a:p>
            <a:pPr lvl="2" eaLnBrk="1" hangingPunct="1"/>
            <a:r>
              <a:rPr lang="en-US" altLang="zh-TW" dirty="0">
                <a:ea typeface="新細明體" pitchFamily="18" charset="-120"/>
              </a:rPr>
              <a:t>Fl</a:t>
            </a:r>
            <a:r>
              <a:rPr lang="en-US" altLang="zh-TW" sz="2400" dirty="0">
                <a:ea typeface="新細明體" pitchFamily="18" charset="-120"/>
              </a:rPr>
              <a:t>ush all data in the memory to the output file if necessary</a:t>
            </a:r>
          </a:p>
          <a:p>
            <a:pPr marL="971550" lvl="1" indent="-514350" eaLnBrk="1" hangingPunct="1">
              <a:buFont typeface="Wingdings" pitchFamily="2" charset="2"/>
              <a:buChar char="l"/>
            </a:pPr>
            <a:endParaRPr lang="en-US" altLang="zh-TW" sz="1800" dirty="0">
              <a:ea typeface="新細明體" pitchFamily="18" charset="-120"/>
            </a:endParaRPr>
          </a:p>
          <a:p>
            <a:pPr marL="609600" indent="-609600" eaLnBrk="1" hangingPunct="1"/>
            <a:r>
              <a:rPr lang="en-US" altLang="zh-TW" dirty="0">
                <a:ea typeface="新細明體" pitchFamily="18" charset="-120"/>
              </a:rPr>
              <a:t>Step 2 is the same as performing console I/O.</a:t>
            </a:r>
          </a:p>
        </p:txBody>
      </p:sp>
    </p:spTree>
    <p:extLst>
      <p:ext uri="{BB962C8B-B14F-4D97-AF65-F5344CB8AC3E}">
        <p14:creationId xmlns:p14="http://schemas.microsoft.com/office/powerpoint/2010/main" val="14073910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DE72-8E1C-48AE-AAB0-105C85EE517D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466725" y="990600"/>
            <a:ext cx="8677275" cy="53213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#include &lt;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main(void) 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0" dirty="0">
                <a:latin typeface="Consolas" panose="020B0609020204030204" pitchFamily="49" charset="0"/>
              </a:rPr>
              <a:t>FILE *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;</a:t>
            </a:r>
            <a:endParaRPr kumimoji="0" lang="en-US" altLang="zh-TW" sz="2000" b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num1, num2</a:t>
            </a:r>
            <a:r>
              <a:rPr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 = </a:t>
            </a:r>
            <a:r>
              <a:rPr lang="en-US" altLang="zh-TW" sz="20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fopen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"data.txt"</a:t>
            </a:r>
            <a:r>
              <a:rPr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"r"</a:t>
            </a:r>
            <a:r>
              <a:rPr lang="en-US" altLang="zh-TW" sz="2000" b="0" dirty="0">
                <a:latin typeface="Consolas" panose="020B0609020204030204" pitchFamily="49" charset="0"/>
              </a:rPr>
              <a:t>); 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open file</a:t>
            </a:r>
            <a:endParaRPr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    // Read two integers from the file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fscanf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"%</a:t>
            </a:r>
            <a:r>
              <a:rPr lang="en-US" altLang="zh-TW" sz="2000" b="0" dirty="0" err="1">
                <a:solidFill>
                  <a:srgbClr val="0099FF"/>
                </a:solidFill>
                <a:latin typeface="Consolas" panose="020B0609020204030204" pitchFamily="49" charset="0"/>
              </a:rPr>
              <a:t>d%d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0" dirty="0">
                <a:latin typeface="Consolas" panose="020B0609020204030204" pitchFamily="49" charset="0"/>
              </a:rPr>
              <a:t>, &amp;num1, &amp;num2); 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"%d %d\n"</a:t>
            </a:r>
            <a:r>
              <a:rPr lang="en-US" altLang="zh-TW" sz="2000" b="0" dirty="0">
                <a:latin typeface="Consolas" panose="020B0609020204030204" pitchFamily="49" charset="0"/>
              </a:rPr>
              <a:t>, num1, num2);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fclose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); 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close file</a:t>
            </a:r>
            <a:endParaRPr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4763" y="990600"/>
            <a:ext cx="461962" cy="53213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1415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6858847" y="4419600"/>
            <a:ext cx="18288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0" lang="en-US" altLang="en-US" sz="2000" b="0" dirty="0">
                <a:latin typeface="Consolas" panose="020B0609020204030204" pitchFamily="49" charset="0"/>
              </a:rPr>
              <a:t>123</a:t>
            </a:r>
          </a:p>
          <a:p>
            <a:pPr eaLnBrk="1" hangingPunct="1"/>
            <a:r>
              <a:rPr lang="en-US" altLang="en-US" sz="2000" b="0" dirty="0">
                <a:latin typeface="Consolas" panose="020B0609020204030204" pitchFamily="49" charset="0"/>
              </a:rPr>
              <a:t>456</a:t>
            </a:r>
            <a:endParaRPr kumimoji="0" lang="en-US" altLang="en-US" sz="2000" b="0" dirty="0">
              <a:latin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r>
              <a:rPr lang="en-US" altLang="zh-TW" b="1" dirty="0"/>
              <a:t>Example #1: Reading data from a file</a:t>
            </a:r>
            <a:endParaRPr lang="en-US" altLang="zh-TW" sz="3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730739" y="4082980"/>
            <a:ext cx="243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 of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data.txt</a:t>
            </a:r>
            <a:r>
              <a:rPr lang="en-US" dirty="0"/>
              <a:t>"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83139" y="5626100"/>
            <a:ext cx="18288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0" lang="en-US" altLang="en-US" sz="2000" b="0" dirty="0">
                <a:latin typeface="Consolas" panose="020B0609020204030204" pitchFamily="49" charset="0"/>
              </a:rPr>
              <a:t>123 </a:t>
            </a:r>
            <a:r>
              <a:rPr lang="en-US" altLang="en-US" sz="2000" b="0" dirty="0">
                <a:latin typeface="Consolas" panose="020B0609020204030204" pitchFamily="49" charset="0"/>
              </a:rPr>
              <a:t>456</a:t>
            </a:r>
            <a:endParaRPr kumimoji="0" lang="en-US" altLang="en-US" sz="2000" b="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5031" y="528948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74349157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66800" y="2057400"/>
            <a:ext cx="17526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DE72-8E1C-48AE-AAB0-105C85EE517D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466725" y="990600"/>
            <a:ext cx="8677275" cy="5321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#include &lt;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main(void) 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dirty="0">
                <a:latin typeface="Consolas" panose="020B0609020204030204" pitchFamily="49" charset="0"/>
              </a:rPr>
              <a:t>FILE *</a:t>
            </a:r>
            <a:r>
              <a:rPr lang="en-US" altLang="zh-TW" sz="2000" dirty="0" err="1">
                <a:latin typeface="Consolas" panose="020B0609020204030204" pitchFamily="49" charset="0"/>
              </a:rPr>
              <a:t>fptr</a:t>
            </a:r>
            <a:r>
              <a:rPr lang="en-US" altLang="zh-TW" sz="2000" dirty="0">
                <a:latin typeface="Consolas" panose="020B0609020204030204" pitchFamily="49" charset="0"/>
              </a:rPr>
              <a:t>;</a:t>
            </a:r>
            <a:endParaRPr kumimoji="0" lang="en-US" altLang="zh-TW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num1, num2</a:t>
            </a:r>
            <a:r>
              <a:rPr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 = </a:t>
            </a:r>
            <a:r>
              <a:rPr lang="en-US" altLang="zh-TW" sz="20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fopen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"data.txt"</a:t>
            </a:r>
            <a:r>
              <a:rPr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"r"</a:t>
            </a:r>
            <a:r>
              <a:rPr lang="en-US" altLang="zh-TW" sz="2000" b="0" dirty="0">
                <a:latin typeface="Consolas" panose="020B0609020204030204" pitchFamily="49" charset="0"/>
              </a:rPr>
              <a:t>); 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open file</a:t>
            </a:r>
            <a:endParaRPr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    // Read two integers from the file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fscanf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"%</a:t>
            </a:r>
            <a:r>
              <a:rPr lang="en-US" altLang="zh-TW" sz="2000" b="0" dirty="0" err="1">
                <a:solidFill>
                  <a:srgbClr val="0099FF"/>
                </a:solidFill>
                <a:latin typeface="Consolas" panose="020B0609020204030204" pitchFamily="49" charset="0"/>
              </a:rPr>
              <a:t>d%d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0" dirty="0">
                <a:latin typeface="Consolas" panose="020B0609020204030204" pitchFamily="49" charset="0"/>
              </a:rPr>
              <a:t>, &amp;num1, &amp;num2); 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"%d %d\n"</a:t>
            </a:r>
            <a:r>
              <a:rPr lang="en-US" altLang="zh-TW" sz="2000" b="0" dirty="0">
                <a:latin typeface="Consolas" panose="020B0609020204030204" pitchFamily="49" charset="0"/>
              </a:rPr>
              <a:t>, num1, num2);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fclose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); 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close file</a:t>
            </a:r>
            <a:endParaRPr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4763" y="990600"/>
            <a:ext cx="461962" cy="53213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1415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Example #1: Reading data from a file</a:t>
            </a:r>
            <a:endParaRPr lang="en-US" altLang="zh-TW" sz="28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72000" y="1143000"/>
            <a:ext cx="4419600" cy="35052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TW" sz="2400" dirty="0"/>
              <a:t>Declare a variable , 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fptr</a:t>
            </a:r>
            <a:r>
              <a:rPr lang="en-US" altLang="zh-TW" sz="2400" dirty="0"/>
              <a:t>, to store the "states" of a file in the memory. </a:t>
            </a:r>
          </a:p>
          <a:p>
            <a:pPr>
              <a:spcBef>
                <a:spcPct val="50000"/>
              </a:spcBef>
            </a:pPr>
            <a:r>
              <a:rPr lang="en-US" altLang="zh-TW" sz="2400" dirty="0"/>
              <a:t>Note that the variable must be prefixed with a '*' in the declaration. </a:t>
            </a:r>
          </a:p>
          <a:p>
            <a:pPr>
              <a:spcBef>
                <a:spcPct val="50000"/>
              </a:spcBef>
            </a:pP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altLang="zh-TW" sz="2400" dirty="0"/>
              <a:t> is a data type defined in "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zh-TW" sz="2400" dirty="0"/>
              <a:t>".</a:t>
            </a:r>
          </a:p>
          <a:p>
            <a:pPr>
              <a:spcBef>
                <a:spcPct val="50000"/>
              </a:spcBef>
            </a:pPr>
            <a:endParaRPr lang="en-US" altLang="zh-TW" sz="2400" dirty="0"/>
          </a:p>
          <a:p>
            <a:pPr>
              <a:spcBef>
                <a:spcPct val="50000"/>
              </a:spcBef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4589538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66800" y="3048000"/>
            <a:ext cx="43434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DE72-8E1C-48AE-AAB0-105C85EE517D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466725" y="990600"/>
            <a:ext cx="8677275" cy="5321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#include &lt;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main(void) 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0" dirty="0">
                <a:latin typeface="Consolas" panose="020B0609020204030204" pitchFamily="49" charset="0"/>
              </a:rPr>
              <a:t>FILE *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;</a:t>
            </a:r>
            <a:endParaRPr kumimoji="0" lang="en-US" altLang="zh-TW" sz="2000" b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num1, num2</a:t>
            </a:r>
            <a:r>
              <a:rPr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  <a:r>
              <a:rPr lang="en-US" altLang="zh-TW" sz="2000" dirty="0" err="1">
                <a:latin typeface="Consolas" panose="020B0609020204030204" pitchFamily="49" charset="0"/>
              </a:rPr>
              <a:t>fptr</a:t>
            </a:r>
            <a:r>
              <a:rPr lang="en-US" altLang="zh-TW" sz="2000" dirty="0">
                <a:latin typeface="Consolas" panose="020B0609020204030204" pitchFamily="49" charset="0"/>
              </a:rPr>
              <a:t> = </a:t>
            </a: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fopen</a:t>
            </a:r>
            <a:r>
              <a:rPr lang="en-US" altLang="zh-TW" sz="2000" dirty="0"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0099FF"/>
                </a:solidFill>
                <a:latin typeface="Consolas" panose="020B0609020204030204" pitchFamily="49" charset="0"/>
              </a:rPr>
              <a:t>"data.txt"</a:t>
            </a:r>
            <a:r>
              <a:rPr lang="en-US" altLang="zh-TW" sz="2000" dirty="0">
                <a:latin typeface="Consolas" panose="020B0609020204030204" pitchFamily="49" charset="0"/>
              </a:rPr>
              <a:t>, </a:t>
            </a:r>
            <a:r>
              <a:rPr lang="en-US" altLang="zh-TW" sz="2000" dirty="0">
                <a:solidFill>
                  <a:srgbClr val="0099FF"/>
                </a:solidFill>
                <a:latin typeface="Consolas" panose="020B0609020204030204" pitchFamily="49" charset="0"/>
              </a:rPr>
              <a:t>"r"</a:t>
            </a:r>
            <a:r>
              <a:rPr lang="en-US" altLang="zh-TW" sz="2000" dirty="0">
                <a:latin typeface="Consolas" panose="020B0609020204030204" pitchFamily="49" charset="0"/>
              </a:rPr>
              <a:t>)</a:t>
            </a:r>
            <a:r>
              <a:rPr lang="en-US" altLang="zh-TW" sz="2000" b="0" dirty="0">
                <a:latin typeface="Consolas" panose="020B0609020204030204" pitchFamily="49" charset="0"/>
              </a:rPr>
              <a:t>; 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open file</a:t>
            </a:r>
            <a:endParaRPr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    // Read two integers from the file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fscanf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"%</a:t>
            </a:r>
            <a:r>
              <a:rPr lang="en-US" altLang="zh-TW" sz="2000" b="0" dirty="0" err="1">
                <a:solidFill>
                  <a:srgbClr val="0099FF"/>
                </a:solidFill>
                <a:latin typeface="Consolas" panose="020B0609020204030204" pitchFamily="49" charset="0"/>
              </a:rPr>
              <a:t>d%d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0" dirty="0">
                <a:latin typeface="Consolas" panose="020B0609020204030204" pitchFamily="49" charset="0"/>
              </a:rPr>
              <a:t>, &amp;num1, &amp;num2); 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"%d %d\n"</a:t>
            </a:r>
            <a:r>
              <a:rPr lang="en-US" altLang="zh-TW" sz="2000" b="0" dirty="0">
                <a:latin typeface="Consolas" panose="020B0609020204030204" pitchFamily="49" charset="0"/>
              </a:rPr>
              <a:t>, num1, num2);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fclose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); 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close file</a:t>
            </a:r>
            <a:endParaRPr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4763" y="990600"/>
            <a:ext cx="461962" cy="53213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1415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r>
              <a:rPr lang="en-US" altLang="zh-TW" dirty="0"/>
              <a:t>Example #1: Reading data from a file</a:t>
            </a:r>
            <a:endParaRPr lang="en-US" altLang="zh-TW" sz="30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657599" y="3810000"/>
            <a:ext cx="5244839" cy="15240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TW" sz="2400" dirty="0"/>
              <a:t>Open a file named </a:t>
            </a:r>
            <a:r>
              <a:rPr lang="en-US" altLang="zh-TW" sz="2400" dirty="0">
                <a:solidFill>
                  <a:srgbClr val="0070C0"/>
                </a:solidFill>
              </a:rPr>
              <a:t>"data.txt"</a:t>
            </a:r>
            <a:r>
              <a:rPr lang="en-US" altLang="zh-TW" sz="2400" dirty="0"/>
              <a:t> for reading.</a:t>
            </a:r>
          </a:p>
          <a:p>
            <a:pPr>
              <a:spcBef>
                <a:spcPct val="50000"/>
              </a:spcBef>
            </a:pPr>
            <a:r>
              <a:rPr lang="en-US" altLang="zh-TW" sz="2400" dirty="0"/>
              <a:t>The 2</a:t>
            </a:r>
            <a:r>
              <a:rPr lang="en-US" altLang="zh-TW" sz="2400" baseline="30000" dirty="0"/>
              <a:t>nd</a:t>
            </a:r>
            <a:r>
              <a:rPr lang="en-US" altLang="zh-TW" sz="2400" dirty="0"/>
              <a:t> argument, </a:t>
            </a:r>
            <a:r>
              <a:rPr lang="en-US" altLang="zh-TW" sz="2400" dirty="0">
                <a:solidFill>
                  <a:srgbClr val="0070C0"/>
                </a:solidFill>
              </a:rPr>
              <a:t>"r"</a:t>
            </a:r>
            <a:r>
              <a:rPr lang="en-US" altLang="zh-TW" sz="2400" dirty="0"/>
              <a:t>, indicates that we are opening the file for reading only.</a:t>
            </a:r>
          </a:p>
        </p:txBody>
      </p:sp>
    </p:spTree>
    <p:extLst>
      <p:ext uri="{BB962C8B-B14F-4D97-AF65-F5344CB8AC3E}">
        <p14:creationId xmlns:p14="http://schemas.microsoft.com/office/powerpoint/2010/main" val="42168060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14400" y="4073524"/>
            <a:ext cx="5105400" cy="422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DE72-8E1C-48AE-AAB0-105C85EE517D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466725" y="990600"/>
            <a:ext cx="8677275" cy="5321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#include &lt;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main(void) 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0" dirty="0">
                <a:latin typeface="Consolas" panose="020B0609020204030204" pitchFamily="49" charset="0"/>
              </a:rPr>
              <a:t>FILE *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;</a:t>
            </a:r>
            <a:endParaRPr kumimoji="0" lang="en-US" altLang="zh-TW" sz="2000" b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num1, num2</a:t>
            </a:r>
            <a:r>
              <a:rPr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 = </a:t>
            </a:r>
            <a:r>
              <a:rPr lang="en-US" altLang="zh-TW" sz="20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fopen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"data.txt"</a:t>
            </a:r>
            <a:r>
              <a:rPr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"r"</a:t>
            </a:r>
            <a:r>
              <a:rPr lang="en-US" altLang="zh-TW" sz="2000" b="0" dirty="0">
                <a:latin typeface="Consolas" panose="020B0609020204030204" pitchFamily="49" charset="0"/>
              </a:rPr>
              <a:t>); 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open file</a:t>
            </a:r>
            <a:endParaRPr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    // Read two integers from the file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latin typeface="Consolas" panose="020B0609020204030204" pitchFamily="49" charset="0"/>
              </a:rPr>
              <a:t>    </a:t>
            </a: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fscanf</a:t>
            </a:r>
            <a:r>
              <a:rPr lang="en-US" altLang="zh-TW" sz="2000" dirty="0"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latin typeface="Consolas" panose="020B0609020204030204" pitchFamily="49" charset="0"/>
              </a:rPr>
              <a:t>fptr</a:t>
            </a:r>
            <a:r>
              <a:rPr lang="en-US" altLang="zh-TW" sz="2000" dirty="0">
                <a:latin typeface="Consolas" panose="020B0609020204030204" pitchFamily="49" charset="0"/>
              </a:rPr>
              <a:t>, </a:t>
            </a:r>
            <a:r>
              <a:rPr lang="en-US" altLang="zh-TW" sz="2000" dirty="0">
                <a:solidFill>
                  <a:srgbClr val="0099FF"/>
                </a:solidFill>
                <a:latin typeface="Consolas" panose="020B0609020204030204" pitchFamily="49" charset="0"/>
              </a:rPr>
              <a:t>"%</a:t>
            </a:r>
            <a:r>
              <a:rPr lang="en-US" altLang="zh-TW" sz="2000" dirty="0" err="1">
                <a:solidFill>
                  <a:srgbClr val="0099FF"/>
                </a:solidFill>
                <a:latin typeface="Consolas" panose="020B0609020204030204" pitchFamily="49" charset="0"/>
              </a:rPr>
              <a:t>d%d</a:t>
            </a:r>
            <a:r>
              <a:rPr lang="en-US" altLang="zh-TW" sz="2000" dirty="0">
                <a:solidFill>
                  <a:srgbClr val="0099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dirty="0">
                <a:latin typeface="Consolas" panose="020B0609020204030204" pitchFamily="49" charset="0"/>
              </a:rPr>
              <a:t>, &amp;num1, &amp;num2); </a:t>
            </a:r>
            <a:endParaRPr kumimoji="0" lang="en-US" altLang="zh-TW" sz="20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"%d %d\n"</a:t>
            </a:r>
            <a:r>
              <a:rPr lang="en-US" altLang="zh-TW" sz="2000" b="0" dirty="0">
                <a:latin typeface="Consolas" panose="020B0609020204030204" pitchFamily="49" charset="0"/>
              </a:rPr>
              <a:t>, num1, num2);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fclose</a:t>
            </a:r>
            <a:r>
              <a:rPr lang="en-US" altLang="zh-TW" sz="2000" b="0" dirty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>
                <a:latin typeface="Consolas" panose="020B0609020204030204" pitchFamily="49" charset="0"/>
              </a:rPr>
              <a:t>fptr</a:t>
            </a:r>
            <a:r>
              <a:rPr lang="en-US" altLang="zh-TW" sz="2000" b="0" dirty="0">
                <a:latin typeface="Consolas" panose="020B0609020204030204" pitchFamily="49" charset="0"/>
              </a:rPr>
              <a:t>); 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close file</a:t>
            </a:r>
            <a:endParaRPr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4763" y="990600"/>
            <a:ext cx="461962" cy="53213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1415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r>
              <a:rPr lang="en-US" altLang="zh-TW" dirty="0"/>
              <a:t>Example #1: Reading data from a file</a:t>
            </a:r>
            <a:endParaRPr lang="en-US" altLang="zh-TW" sz="30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352801" y="1066800"/>
            <a:ext cx="5549638" cy="2532062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TW" sz="2400" dirty="0"/>
              <a:t>After a file has been opened successfully, we can start reading data from the file via </a:t>
            </a:r>
            <a:r>
              <a:rPr lang="en-US" altLang="zh-TW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fptr</a:t>
            </a:r>
            <a:r>
              <a:rPr lang="en-US" altLang="zh-TW" sz="2400" dirty="0"/>
              <a:t>.</a:t>
            </a:r>
          </a:p>
          <a:p>
            <a:pPr>
              <a:spcBef>
                <a:spcPct val="50000"/>
              </a:spcBef>
            </a:pP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fscanf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TW" sz="2400" dirty="0"/>
              <a:t> behaves like 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TW" sz="2400" dirty="0"/>
              <a:t> except that 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fscanf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TW" sz="2400" dirty="0"/>
              <a:t> requires a "file pointer variable" as its first argument.</a:t>
            </a:r>
          </a:p>
        </p:txBody>
      </p:sp>
    </p:spTree>
    <p:extLst>
      <p:ext uri="{BB962C8B-B14F-4D97-AF65-F5344CB8AC3E}">
        <p14:creationId xmlns:p14="http://schemas.microsoft.com/office/powerpoint/2010/main" val="921464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18"/>
  <p:tag name="DEFAULTHEIGHT" val="3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7823</TotalTime>
  <Words>3218</Words>
  <Application>Microsoft Macintosh PowerPoint</Application>
  <PresentationFormat>On-screen Show (4:3)</PresentationFormat>
  <Paragraphs>651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Wingdings</vt:lpstr>
      <vt:lpstr>Arial</vt:lpstr>
      <vt:lpstr>Consolas</vt:lpstr>
      <vt:lpstr>Helvetica</vt:lpstr>
      <vt:lpstr>Office Theme</vt:lpstr>
      <vt:lpstr>File Input/Output </vt:lpstr>
      <vt:lpstr>Outline</vt:lpstr>
      <vt:lpstr>1. File I/O (Introduction)</vt:lpstr>
      <vt:lpstr>1.1. File I/O is similar to Console I/O</vt:lpstr>
      <vt:lpstr>1.2. Steps involving in File I/O</vt:lpstr>
      <vt:lpstr>Example #1: Reading data from a file</vt:lpstr>
      <vt:lpstr>Example #1: Reading data from a file</vt:lpstr>
      <vt:lpstr>Example #1: Reading data from a file</vt:lpstr>
      <vt:lpstr>Example #1: Reading data from a file</vt:lpstr>
      <vt:lpstr>Example #1: Reading data from a file</vt:lpstr>
      <vt:lpstr>Example #2: Checking if a file is opened successfully</vt:lpstr>
      <vt:lpstr>Example #2: Checking if a file is opened successfully</vt:lpstr>
      <vt:lpstr>fscanf()</vt:lpstr>
      <vt:lpstr>Example #3: Reading all integers from a file</vt:lpstr>
      <vt:lpstr>Example #3: Reading all integers from a file</vt:lpstr>
      <vt:lpstr>Example #4: Reading all numbers from a file</vt:lpstr>
      <vt:lpstr>Example #4: Reading all numbers from a file</vt:lpstr>
      <vt:lpstr>Example #5: Writing data to a file</vt:lpstr>
      <vt:lpstr>Example #5: Writing data to a file</vt:lpstr>
      <vt:lpstr>Example #5: Writing data to a file</vt:lpstr>
      <vt:lpstr>Example #6: Dealing with multiple files in a program.</vt:lpstr>
      <vt:lpstr>Example #6: Dealing with multiple files in a program.</vt:lpstr>
      <vt:lpstr>Example #6: Dealing with multiple files in a program.</vt:lpstr>
      <vt:lpstr>Summary</vt:lpstr>
      <vt:lpstr>Reading Assignment</vt:lpstr>
      <vt:lpstr>Appendix: Special streams: stdin and stdout</vt:lpstr>
      <vt:lpstr>Appendix: About filenames …</vt:lpstr>
      <vt:lpstr>Appendix: fopen()</vt:lpstr>
      <vt:lpstr>Appendix: fclose()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Expressions</dc:title>
  <dc:creator>yclaw</dc:creator>
  <cp:lastModifiedBy>Marco Ho (IEG)</cp:lastModifiedBy>
  <cp:revision>337</cp:revision>
  <dcterms:created xsi:type="dcterms:W3CDTF">2011-07-19T12:51:33Z</dcterms:created>
  <dcterms:modified xsi:type="dcterms:W3CDTF">2021-11-07T10:43:17Z</dcterms:modified>
</cp:coreProperties>
</file>